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ctiveX/activeX2.xml" ContentType="application/vnd.ms-office.activeX+xml"/>
  <Override PartName="/ppt/notesSlides/notesSlide16.xml" ContentType="application/vnd.openxmlformats-officedocument.presentationml.notesSlide+xml"/>
  <Override PartName="/ppt/activeX/activeX3.xml" ContentType="application/vnd.ms-office.activeX+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38.xml" ContentType="application/vnd.openxmlformats-officedocument.presentationml.notesSlide+xml"/>
  <Override PartName="/ppt/embeddings/oleObject6.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28.xml" ContentType="application/vnd.openxmlformats-officedocument.presentationml.slide+xml"/>
  <Override PartName="/ppt/revisionInfo.xml" ContentType="application/vnd.ms-powerpoint.revisioninfo+xml"/>
  <Override PartName="/ppt/slideLayouts/slideLayout10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20.xml" ContentType="application/vnd.openxmlformats-officedocument.presentationml.slideLayout+xml"/>
  <Override PartName="/ppt/slideLayouts/slideLayout60.xml" ContentType="application/vnd.openxmlformats-officedocument.presentationml.slideLayout+xml"/>
  <Override PartName="/ppt/slideLayouts/slideLayout50.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0"/>
  </p:notesMasterIdLst>
  <p:sldIdLst>
    <p:sldId id="256" r:id="rId2"/>
    <p:sldId id="320" r:id="rId3"/>
    <p:sldId id="293" r:id="rId4"/>
    <p:sldId id="292" r:id="rId5"/>
    <p:sldId id="344" r:id="rId6"/>
    <p:sldId id="345" r:id="rId7"/>
    <p:sldId id="346" r:id="rId8"/>
    <p:sldId id="347" r:id="rId9"/>
    <p:sldId id="358" r:id="rId10"/>
    <p:sldId id="359" r:id="rId11"/>
    <p:sldId id="360" r:id="rId12"/>
    <p:sldId id="361" r:id="rId13"/>
    <p:sldId id="260" r:id="rId14"/>
    <p:sldId id="428" r:id="rId15"/>
    <p:sldId id="492" r:id="rId16"/>
    <p:sldId id="493" r:id="rId17"/>
    <p:sldId id="494" r:id="rId18"/>
    <p:sldId id="495" r:id="rId19"/>
    <p:sldId id="496" r:id="rId20"/>
    <p:sldId id="434" r:id="rId21"/>
    <p:sldId id="362" r:id="rId22"/>
    <p:sldId id="363" r:id="rId23"/>
    <p:sldId id="364" r:id="rId24"/>
    <p:sldId id="365" r:id="rId25"/>
    <p:sldId id="366" r:id="rId26"/>
    <p:sldId id="367" r:id="rId27"/>
    <p:sldId id="497" r:id="rId28"/>
    <p:sldId id="498" r:id="rId29"/>
    <p:sldId id="499" r:id="rId30"/>
    <p:sldId id="500" r:id="rId31"/>
    <p:sldId id="501" r:id="rId32"/>
    <p:sldId id="503" r:id="rId33"/>
    <p:sldId id="504" r:id="rId34"/>
    <p:sldId id="508" r:id="rId35"/>
    <p:sldId id="368" r:id="rId36"/>
    <p:sldId id="369" r:id="rId37"/>
    <p:sldId id="371" r:id="rId38"/>
    <p:sldId id="536" r:id="rId39"/>
    <p:sldId id="435" r:id="rId40"/>
    <p:sldId id="372" r:id="rId41"/>
    <p:sldId id="373" r:id="rId42"/>
    <p:sldId id="374" r:id="rId43"/>
    <p:sldId id="375" r:id="rId44"/>
    <p:sldId id="376" r:id="rId45"/>
    <p:sldId id="377" r:id="rId46"/>
    <p:sldId id="378" r:id="rId47"/>
    <p:sldId id="379" r:id="rId48"/>
    <p:sldId id="380" r:id="rId49"/>
    <p:sldId id="381" r:id="rId50"/>
    <p:sldId id="507" r:id="rId51"/>
    <p:sldId id="382" r:id="rId52"/>
    <p:sldId id="383" r:id="rId53"/>
    <p:sldId id="384" r:id="rId54"/>
    <p:sldId id="385" r:id="rId55"/>
    <p:sldId id="386" r:id="rId56"/>
    <p:sldId id="387" r:id="rId57"/>
    <p:sldId id="388" r:id="rId58"/>
    <p:sldId id="389" r:id="rId59"/>
    <p:sldId id="390" r:id="rId60"/>
    <p:sldId id="391" r:id="rId61"/>
    <p:sldId id="535" r:id="rId62"/>
    <p:sldId id="436"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532" r:id="rId86"/>
    <p:sldId id="537" r:id="rId87"/>
    <p:sldId id="533" r:id="rId88"/>
    <p:sldId id="534" r:id="rId8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72" autoAdjust="0"/>
    <p:restoredTop sz="89241" autoAdjust="0"/>
  </p:normalViewPr>
  <p:slideViewPr>
    <p:cSldViewPr snapToGrid="0">
      <p:cViewPr varScale="1">
        <p:scale>
          <a:sx n="63" d="100"/>
          <a:sy n="63" d="100"/>
        </p:scale>
        <p:origin x="-88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33091562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2DD91F0-7D5F-454F-8D6D-4332AFDDB090}" type="slidenum">
              <a:rPr lang="zh-CN" altLang="en-US" sz="1200">
                <a:ea typeface="微软雅黑" panose="020B0503020204020204" pitchFamily="34" charset="-122"/>
              </a:rPr>
              <a:pPr eaLnBrk="1" hangingPunct="1"/>
              <a:t>6</a:t>
            </a:fld>
            <a:endParaRPr lang="en-US" altLang="zh-CN" sz="1200" dirty="0">
              <a:ea typeface="微软雅黑" panose="020B0503020204020204" pitchFamily="34" charset="-122"/>
            </a:endParaRPr>
          </a:p>
        </p:txBody>
      </p:sp>
    </p:spTree>
    <p:extLst>
      <p:ext uri="{BB962C8B-B14F-4D97-AF65-F5344CB8AC3E}">
        <p14:creationId xmlns:p14="http://schemas.microsoft.com/office/powerpoint/2010/main" val="97113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17</a:t>
            </a:fld>
            <a:endParaRPr kumimoji="1" lang="zh-CN" altLang="en-US">
              <a:solidFill>
                <a:srgbClr val="3333CC"/>
              </a:solidFill>
            </a:endParaRPr>
          </a:p>
        </p:txBody>
      </p:sp>
    </p:spTree>
    <p:extLst>
      <p:ext uri="{BB962C8B-B14F-4D97-AF65-F5344CB8AC3E}">
        <p14:creationId xmlns:p14="http://schemas.microsoft.com/office/powerpoint/2010/main" val="17091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18</a:t>
            </a:fld>
            <a:endParaRPr kumimoji="1" lang="zh-CN" altLang="en-US">
              <a:solidFill>
                <a:srgbClr val="3333CC"/>
              </a:solidFill>
            </a:endParaRPr>
          </a:p>
        </p:txBody>
      </p:sp>
    </p:spTree>
    <p:extLst>
      <p:ext uri="{BB962C8B-B14F-4D97-AF65-F5344CB8AC3E}">
        <p14:creationId xmlns:p14="http://schemas.microsoft.com/office/powerpoint/2010/main" val="389384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19</a:t>
            </a:fld>
            <a:endParaRPr kumimoji="1" lang="zh-CN" altLang="en-US">
              <a:solidFill>
                <a:srgbClr val="3333CC"/>
              </a:solidFill>
            </a:endParaRPr>
          </a:p>
        </p:txBody>
      </p:sp>
    </p:spTree>
    <p:extLst>
      <p:ext uri="{BB962C8B-B14F-4D97-AF65-F5344CB8AC3E}">
        <p14:creationId xmlns:p14="http://schemas.microsoft.com/office/powerpoint/2010/main" val="23841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19B99386-F733-4EFF-837A-071E67AFDC09}" type="slidenum">
              <a:rPr kumimoji="1" lang="zh-CN" altLang="en-US">
                <a:solidFill>
                  <a:srgbClr val="3333CC"/>
                </a:solidFill>
              </a:rPr>
              <a:pPr eaLnBrk="1" hangingPunct="1"/>
              <a:t>20</a:t>
            </a:fld>
            <a:endParaRPr kumimoji="1" lang="zh-CN" altLang="en-US">
              <a:solidFill>
                <a:srgbClr val="3333CC"/>
              </a:solidFill>
            </a:endParaRPr>
          </a:p>
        </p:txBody>
      </p:sp>
    </p:spTree>
    <p:extLst>
      <p:ext uri="{BB962C8B-B14F-4D97-AF65-F5344CB8AC3E}">
        <p14:creationId xmlns:p14="http://schemas.microsoft.com/office/powerpoint/2010/main" val="366154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AA582A-F799-42A9-A4B4-4C48F95B09CE}" type="slidenum">
              <a:rPr lang="zh-CN" altLang="en-US">
                <a:latin typeface="Tahoma" panose="020B0604030504040204" pitchFamily="34" charset="0"/>
                <a:ea typeface="微软雅黑" panose="020B0503020204020204" pitchFamily="34" charset="-122"/>
              </a:rPr>
              <a:pPr>
                <a:spcBef>
                  <a:spcPct val="0"/>
                </a:spcBef>
              </a:pPr>
              <a:t>21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70673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AA582A-F799-42A9-A4B4-4C48F95B09CE}" type="slidenum">
              <a:rPr lang="zh-CN" altLang="en-US">
                <a:latin typeface="Tahoma" panose="020B0604030504040204" pitchFamily="34" charset="0"/>
                <a:ea typeface="微软雅黑" panose="020B0503020204020204" pitchFamily="34" charset="-122"/>
              </a:rPr>
              <a:pPr>
                <a:spcBef>
                  <a:spcPct val="0"/>
                </a:spcBef>
              </a:pPr>
              <a:t>22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97148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B3464F-EAF9-4C40-AAB3-6932B3E5B67A}" type="slidenum">
              <a:rPr lang="zh-CN" altLang="en-US">
                <a:latin typeface="Tahoma" panose="020B0604030504040204" pitchFamily="34" charset="0"/>
                <a:ea typeface="微软雅黑" panose="020B0503020204020204" pitchFamily="34" charset="-122"/>
              </a:rPr>
              <a:pPr>
                <a:spcBef>
                  <a:spcPct val="0"/>
                </a:spcBef>
              </a:pPr>
              <a:t>23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95559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E2DDD3-E950-44B4-911E-4141D026880A}" type="slidenum">
              <a:rPr lang="zh-CN" altLang="en-US">
                <a:latin typeface="Tahoma" panose="020B0604030504040204" pitchFamily="34" charset="0"/>
                <a:ea typeface="微软雅黑" panose="020B0503020204020204" pitchFamily="34" charset="-122"/>
              </a:rPr>
              <a:pPr>
                <a:spcBef>
                  <a:spcPct val="0"/>
                </a:spcBef>
              </a:pPr>
              <a:t>24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64100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7D8FA6-890C-40E2-A4E6-0F4086C3B8E3}" type="slidenum">
              <a:rPr lang="zh-CN" altLang="en-US">
                <a:latin typeface="Tahoma" panose="020B0604030504040204" pitchFamily="34" charset="0"/>
                <a:ea typeface="微软雅黑" panose="020B0503020204020204" pitchFamily="34" charset="-122"/>
              </a:rPr>
              <a:pPr>
                <a:spcBef>
                  <a:spcPct val="0"/>
                </a:spcBef>
              </a:pPr>
              <a:t>26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8782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571291-A0B1-44D6-B172-AA95F594777B}" type="slidenum">
              <a:rPr lang="zh-CN" altLang="en-US">
                <a:latin typeface="Tahoma" panose="020B0604030504040204" pitchFamily="34" charset="0"/>
                <a:ea typeface="微软雅黑" panose="020B0503020204020204" pitchFamily="34" charset="-122"/>
              </a:rPr>
              <a:pPr>
                <a:spcBef>
                  <a:spcPct val="0"/>
                </a:spcBef>
              </a:pPr>
              <a:t>28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81277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F490C2CD-6317-4FEC-9CF6-5BD5218A891F}" type="slidenum">
              <a:rPr lang="zh-CN" altLang="en-US" sz="1200">
                <a:ea typeface="微软雅黑" panose="020B0503020204020204" pitchFamily="34" charset="-122"/>
              </a:rPr>
              <a:pPr eaLnBrk="1" hangingPunct="1"/>
              <a:t>7</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3915397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D672FF-4CB3-449D-A021-284CF78E6FEC}" type="slidenum">
              <a:rPr lang="zh-CN" altLang="en-US">
                <a:latin typeface="Tahoma" panose="020B0604030504040204" pitchFamily="34" charset="0"/>
                <a:ea typeface="微软雅黑" panose="020B0503020204020204" pitchFamily="34" charset="-122"/>
              </a:rPr>
              <a:pPr>
                <a:spcBef>
                  <a:spcPct val="0"/>
                </a:spcBef>
              </a:pPr>
              <a:t>29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79440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A9065C7-1423-4CBD-89A7-F17B06AFA151}" type="slidenum">
              <a:rPr lang="zh-CN" altLang="en-US">
                <a:latin typeface="Tahoma" panose="020B0604030504040204" pitchFamily="34" charset="0"/>
                <a:ea typeface="微软雅黑" panose="020B0503020204020204" pitchFamily="34" charset="-122"/>
              </a:rPr>
              <a:pPr>
                <a:spcBef>
                  <a:spcPct val="0"/>
                </a:spcBef>
              </a:pPr>
              <a:t>30</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93219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673C3A-F7DE-4301-961A-1FB0470AD00A}" type="slidenum">
              <a:rPr lang="zh-CN" altLang="en-US">
                <a:latin typeface="Tahoma" panose="020B0604030504040204" pitchFamily="34" charset="0"/>
                <a:ea typeface="微软雅黑" panose="020B0503020204020204" pitchFamily="34" charset="-122"/>
              </a:rPr>
              <a:pPr>
                <a:spcBef>
                  <a:spcPct val="0"/>
                </a:spcBef>
              </a:pPr>
              <a:t>31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566184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7E0764-51C1-49A5-9CEE-322B448B4C00}" type="slidenum">
              <a:rPr lang="zh-CN" altLang="en-US">
                <a:latin typeface="Tahoma" panose="020B0604030504040204" pitchFamily="34" charset="0"/>
                <a:ea typeface="微软雅黑" panose="020B0503020204020204" pitchFamily="34" charset="-122"/>
              </a:rPr>
              <a:pPr>
                <a:spcBef>
                  <a:spcPct val="0"/>
                </a:spcBef>
              </a:pPr>
              <a:t>32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5729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074469-F0AD-4985-A387-B7A59CC865B3}" type="slidenum">
              <a:rPr lang="zh-CN" altLang="en-US">
                <a:latin typeface="Tahoma" panose="020B0604030504040204" pitchFamily="34" charset="0"/>
                <a:ea typeface="微软雅黑" panose="020B0503020204020204" pitchFamily="34" charset="-122"/>
              </a:rPr>
              <a:pPr>
                <a:spcBef>
                  <a:spcPct val="0"/>
                </a:spcBef>
              </a:pPr>
              <a:t>33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39691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C076C0B-5591-411A-9D67-73F1580AD087}" type="slidenum">
              <a:rPr lang="zh-CN" altLang="en-US">
                <a:latin typeface="Tahoma" panose="020B0604030504040204" pitchFamily="34" charset="0"/>
                <a:ea typeface="微软雅黑" panose="020B0503020204020204" pitchFamily="34" charset="-122"/>
              </a:rPr>
              <a:pPr>
                <a:spcBef>
                  <a:spcPct val="0"/>
                </a:spcBef>
              </a:pPr>
              <a:t>35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327671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CA23E64-905A-44A6-9E92-66087BFF3523}" type="slidenum">
              <a:rPr lang="zh-CN" altLang="en-US">
                <a:latin typeface="Tahoma" panose="020B0604030504040204" pitchFamily="34" charset="0"/>
                <a:ea typeface="微软雅黑" panose="020B0503020204020204" pitchFamily="34" charset="-122"/>
              </a:rPr>
              <a:pPr>
                <a:spcBef>
                  <a:spcPct val="0"/>
                </a:spcBef>
              </a:pPr>
              <a:t>36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834160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C2E2331-B559-4E7D-8520-323DF053CFB8}" type="slidenum">
              <a:rPr lang="zh-CN" altLang="en-US">
                <a:latin typeface="Tahoma" panose="020B0604030504040204" pitchFamily="34" charset="0"/>
                <a:ea typeface="微软雅黑" panose="020B0503020204020204" pitchFamily="34" charset="-122"/>
              </a:rPr>
              <a:pPr>
                <a:spcBef>
                  <a:spcPct val="0"/>
                </a:spcBef>
              </a:pPr>
              <a:t>37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112505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709E49-DB22-4C48-9967-3A9D085B857B}" type="slidenum">
              <a:rPr lang="zh-CN" altLang="en-US">
                <a:latin typeface="Tahoma" panose="020B0604030504040204" pitchFamily="34" charset="0"/>
                <a:ea typeface="微软雅黑" panose="020B0503020204020204" pitchFamily="34" charset="-122"/>
              </a:rPr>
              <a:pPr>
                <a:spcBef>
                  <a:spcPct val="0"/>
                </a:spcBef>
              </a:pPr>
              <a:t>42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46383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353E8D4-7FE0-4915-A09F-61E83F02CD8A}" type="slidenum">
              <a:rPr lang="zh-CN" altLang="en-US">
                <a:latin typeface="Tahoma" panose="020B0604030504040204" pitchFamily="34" charset="0"/>
                <a:ea typeface="微软雅黑" panose="020B0503020204020204" pitchFamily="34" charset="-122"/>
              </a:rPr>
              <a:pPr>
                <a:spcBef>
                  <a:spcPct val="0"/>
                </a:spcBef>
              </a:pPr>
              <a:t>43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652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AB7187B-60A5-469F-88D9-CC3FEECDB7D9}" type="slidenum">
              <a:rPr lang="zh-CN" altLang="en-US" sz="1200">
                <a:ea typeface="微软雅黑" panose="020B0503020204020204" pitchFamily="34" charset="-122"/>
              </a:rPr>
              <a:pPr eaLnBrk="1" hangingPunct="1"/>
              <a:t>8</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4486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8835379-530D-4377-8C7D-A55064BF3BAA}" type="slidenum">
              <a:rPr lang="zh-CN" altLang="en-US">
                <a:latin typeface="Tahoma" panose="020B0604030504040204" pitchFamily="34" charset="0"/>
                <a:ea typeface="微软雅黑" panose="020B0503020204020204" pitchFamily="34" charset="-122"/>
              </a:rPr>
              <a:pPr>
                <a:spcBef>
                  <a:spcPct val="0"/>
                </a:spcBef>
              </a:pPr>
              <a:t>44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88008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6BF2E2-5F50-4DC3-81CD-B2B38C1CC4EC}" type="slidenum">
              <a:rPr lang="zh-CN" altLang="en-US">
                <a:latin typeface="Tahoma" panose="020B0604030504040204" pitchFamily="34" charset="0"/>
                <a:ea typeface="微软雅黑" panose="020B0503020204020204" pitchFamily="34" charset="-122"/>
              </a:rPr>
              <a:pPr>
                <a:spcBef>
                  <a:spcPct val="0"/>
                </a:spcBef>
              </a:pPr>
              <a:t>45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26650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A5ED24-B690-4B99-B4E1-20EA4ACB7769}" type="slidenum">
              <a:rPr lang="zh-CN" altLang="en-US">
                <a:latin typeface="Tahoma" panose="020B0604030504040204" pitchFamily="34" charset="0"/>
                <a:ea typeface="微软雅黑" panose="020B0503020204020204" pitchFamily="34" charset="-122"/>
              </a:rPr>
              <a:pPr>
                <a:spcBef>
                  <a:spcPct val="0"/>
                </a:spcBef>
              </a:pPr>
              <a:t>46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19244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2141FE-85A8-4470-8511-6459760C16C3}" type="slidenum">
              <a:rPr lang="zh-CN" altLang="en-US">
                <a:latin typeface="Tahoma" panose="020B0604030504040204" pitchFamily="34" charset="0"/>
                <a:ea typeface="微软雅黑" panose="020B0503020204020204" pitchFamily="34" charset="-122"/>
              </a:rPr>
              <a:pPr>
                <a:spcBef>
                  <a:spcPct val="0"/>
                </a:spcBef>
              </a:pPr>
              <a:t>47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7266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1DB582A-AB8F-447F-8085-1DC10501B498}" type="slidenum">
              <a:rPr lang="zh-CN" altLang="en-US">
                <a:latin typeface="Tahoma" panose="020B0604030504040204" pitchFamily="34" charset="0"/>
                <a:ea typeface="微软雅黑" panose="020B0503020204020204" pitchFamily="34" charset="-122"/>
              </a:rPr>
              <a:pPr>
                <a:spcBef>
                  <a:spcPct val="0"/>
                </a:spcBef>
              </a:pPr>
              <a:t>48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13539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9BE564-6C1F-479A-8A90-61B7829F4ED4}" type="slidenum">
              <a:rPr lang="zh-CN" altLang="en-US">
                <a:latin typeface="Tahoma" panose="020B0604030504040204" pitchFamily="34" charset="0"/>
                <a:ea typeface="微软雅黑" panose="020B0503020204020204" pitchFamily="34" charset="-122"/>
              </a:rPr>
              <a:pPr>
                <a:spcBef>
                  <a:spcPct val="0"/>
                </a:spcBef>
              </a:pPr>
              <a:t>49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003876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A59DE1-0629-4227-93D1-C474CC11BD08}" type="slidenum">
              <a:rPr lang="zh-CN" altLang="en-US">
                <a:latin typeface="Tahoma" panose="020B0604030504040204" pitchFamily="34" charset="0"/>
                <a:ea typeface="微软雅黑" panose="020B0503020204020204" pitchFamily="34" charset="-122"/>
              </a:rPr>
              <a:pPr>
                <a:spcBef>
                  <a:spcPct val="0"/>
                </a:spcBef>
              </a:pPr>
              <a:t>51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070219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BC4693-50DF-4F01-B754-566B484ED95C}" type="slidenum">
              <a:rPr lang="zh-CN" altLang="en-US">
                <a:latin typeface="Tahoma" panose="020B0604030504040204" pitchFamily="34" charset="0"/>
                <a:ea typeface="微软雅黑" panose="020B0503020204020204" pitchFamily="34" charset="-122"/>
              </a:rPr>
              <a:pPr>
                <a:spcBef>
                  <a:spcPct val="0"/>
                </a:spcBef>
              </a:pPr>
              <a:t>52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35448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1C1892-7BAC-4828-AB82-241F3CA2D3ED}" type="slidenum">
              <a:rPr lang="zh-CN" altLang="en-US">
                <a:latin typeface="Tahoma" panose="020B0604030504040204" pitchFamily="34" charset="0"/>
                <a:ea typeface="微软雅黑" panose="020B0503020204020204" pitchFamily="34" charset="-122"/>
              </a:rPr>
              <a:pPr>
                <a:spcBef>
                  <a:spcPct val="0"/>
                </a:spcBef>
              </a:pPr>
              <a:t>61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89308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146EEC-7DD1-46DE-9236-324277496B85}" type="slidenum">
              <a:rPr lang="zh-CN" altLang="en-US">
                <a:latin typeface="Tahoma" panose="020B0604030504040204" pitchFamily="34" charset="0"/>
                <a:ea typeface="微软雅黑" panose="020B0503020204020204" pitchFamily="34" charset="-122"/>
              </a:rPr>
              <a:pPr>
                <a:spcBef>
                  <a:spcPct val="0"/>
                </a:spcBef>
              </a:pPr>
              <a:t>63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98613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B36FD22-AB58-4D66-934F-CE579D7685FC}" type="slidenum">
              <a:rPr lang="zh-CN" altLang="en-US" sz="1200">
                <a:ea typeface="微软雅黑" panose="020B0503020204020204" pitchFamily="34" charset="-122"/>
              </a:rPr>
              <a:pPr eaLnBrk="1" hangingPunct="1"/>
              <a:t>9</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4070690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84FDF5-78DB-43F1-A3E3-D83A347D7437}" type="slidenum">
              <a:rPr lang="zh-CN" altLang="en-US">
                <a:latin typeface="Tahoma" panose="020B0604030504040204" pitchFamily="34" charset="0"/>
                <a:ea typeface="微软雅黑" panose="020B0503020204020204" pitchFamily="34" charset="-122"/>
              </a:rPr>
              <a:pPr>
                <a:spcBef>
                  <a:spcPct val="0"/>
                </a:spcBef>
              </a:pPr>
              <a:t>64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28432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6B439E-38F1-42DA-974D-D93E7B3D5A52}" type="slidenum">
              <a:rPr lang="zh-CN" altLang="en-US">
                <a:latin typeface="Tahoma" panose="020B0604030504040204" pitchFamily="34" charset="0"/>
                <a:ea typeface="微软雅黑" panose="020B0503020204020204" pitchFamily="34" charset="-122"/>
              </a:rPr>
              <a:pPr>
                <a:spcBef>
                  <a:spcPct val="0"/>
                </a:spcBef>
              </a:pPr>
              <a:t>65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35024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ABD90DC-D472-48BE-8D4F-6786B7D83A1B}" type="slidenum">
              <a:rPr lang="zh-CN" altLang="en-US">
                <a:latin typeface="Tahoma" panose="020B0604030504040204" pitchFamily="34" charset="0"/>
                <a:ea typeface="微软雅黑" panose="020B0503020204020204" pitchFamily="34" charset="-122"/>
              </a:rPr>
              <a:pPr>
                <a:spcBef>
                  <a:spcPct val="0"/>
                </a:spcBef>
              </a:pPr>
              <a:t>66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1686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7C1306-5365-4A6E-AF74-309936AEE7B6}" type="slidenum">
              <a:rPr lang="zh-CN" altLang="en-US">
                <a:latin typeface="Tahoma" panose="020B0604030504040204" pitchFamily="34" charset="0"/>
                <a:ea typeface="微软雅黑" panose="020B0503020204020204" pitchFamily="34" charset="-122"/>
              </a:rPr>
              <a:pPr>
                <a:spcBef>
                  <a:spcPct val="0"/>
                </a:spcBef>
              </a:pPr>
              <a:t>67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44305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25980B2-994B-4822-A15A-C35F893771E1}" type="slidenum">
              <a:rPr lang="zh-CN" altLang="en-US">
                <a:latin typeface="Tahoma" panose="020B0604030504040204" pitchFamily="34" charset="0"/>
                <a:ea typeface="微软雅黑" panose="020B0503020204020204" pitchFamily="34" charset="-122"/>
              </a:rPr>
              <a:pPr>
                <a:spcBef>
                  <a:spcPct val="0"/>
                </a:spcBef>
              </a:pPr>
              <a:t>68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12644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BAC17D-2F0D-4045-973F-8A347C80DE95}" type="slidenum">
              <a:rPr lang="zh-CN" altLang="en-US">
                <a:latin typeface="Tahoma" panose="020B0604030504040204" pitchFamily="34" charset="0"/>
                <a:ea typeface="微软雅黑" panose="020B0503020204020204" pitchFamily="34" charset="-122"/>
              </a:rPr>
              <a:pPr>
                <a:spcBef>
                  <a:spcPct val="0"/>
                </a:spcBef>
              </a:pPr>
              <a:t>69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26791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BAC17D-2F0D-4045-973F-8A347C80DE95}" type="slidenum">
              <a:rPr lang="zh-CN" altLang="en-US">
                <a:latin typeface="Tahoma" panose="020B0604030504040204" pitchFamily="34" charset="0"/>
                <a:ea typeface="微软雅黑" panose="020B0503020204020204" pitchFamily="34" charset="-122"/>
              </a:rPr>
              <a:pPr>
                <a:spcBef>
                  <a:spcPct val="0"/>
                </a:spcBef>
              </a:pPr>
              <a:t>70</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052554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22F7F7-0F2C-439F-B465-1BA79CC0D677}" type="slidenum">
              <a:rPr lang="zh-CN" altLang="en-US">
                <a:latin typeface="Tahoma" panose="020B0604030504040204" pitchFamily="34" charset="0"/>
                <a:ea typeface="微软雅黑" panose="020B0503020204020204" pitchFamily="34" charset="-122"/>
              </a:rPr>
              <a:pPr>
                <a:spcBef>
                  <a:spcPct val="0"/>
                </a:spcBef>
              </a:pPr>
              <a:t>71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133779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267369-091E-44A6-A67E-B2971FBDC451}" type="slidenum">
              <a:rPr lang="zh-CN" altLang="en-US">
                <a:latin typeface="Tahoma" panose="020B0604030504040204" pitchFamily="34" charset="0"/>
                <a:ea typeface="微软雅黑" panose="020B0503020204020204" pitchFamily="34" charset="-122"/>
              </a:rPr>
              <a:pPr>
                <a:spcBef>
                  <a:spcPct val="0"/>
                </a:spcBef>
              </a:pPr>
              <a:t>72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0184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E797F1B-047C-4F10-A242-A82DE90DD13B}" type="slidenum">
              <a:rPr lang="zh-CN" altLang="en-US">
                <a:latin typeface="Tahoma" panose="020B0604030504040204" pitchFamily="34" charset="0"/>
                <a:ea typeface="微软雅黑" panose="020B0503020204020204" pitchFamily="34" charset="-122"/>
              </a:rPr>
              <a:pPr>
                <a:spcBef>
                  <a:spcPct val="0"/>
                </a:spcBef>
              </a:pPr>
              <a:t>73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10809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64EF032-D3BA-4062-AEFA-27A65C9CD146}" type="slidenum">
              <a:rPr lang="zh-CN" altLang="en-US" sz="1200">
                <a:ea typeface="微软雅黑" panose="020B0503020204020204" pitchFamily="34" charset="-122"/>
              </a:rPr>
              <a:pPr eaLnBrk="1" hangingPunct="1"/>
              <a:t>10</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64272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9935B7-B15A-445A-B50D-482A7785800F}" type="slidenum">
              <a:rPr lang="zh-CN" altLang="en-US">
                <a:latin typeface="Tahoma" panose="020B0604030504040204" pitchFamily="34" charset="0"/>
                <a:ea typeface="微软雅黑" panose="020B0503020204020204" pitchFamily="34" charset="-122"/>
              </a:rPr>
              <a:pPr>
                <a:spcBef>
                  <a:spcPct val="0"/>
                </a:spcBef>
              </a:pPr>
              <a:t>74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256425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6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BB3B301-D732-4960-9E0A-A8C75CAABBFC}" type="slidenum">
              <a:rPr lang="zh-CN" altLang="en-US">
                <a:latin typeface="Tahoma" panose="020B0604030504040204" pitchFamily="34" charset="0"/>
                <a:ea typeface="微软雅黑" panose="020B0503020204020204" pitchFamily="34" charset="-122"/>
              </a:rPr>
              <a:pPr>
                <a:spcBef>
                  <a:spcPct val="0"/>
                </a:spcBef>
              </a:pPr>
              <a:t>75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984992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78E03A-7ABA-49A7-8871-47FFBF2B4802}" type="slidenum">
              <a:rPr lang="zh-CN" altLang="en-US">
                <a:latin typeface="Tahoma" panose="020B0604030504040204" pitchFamily="34" charset="0"/>
                <a:ea typeface="微软雅黑" panose="020B0503020204020204" pitchFamily="34" charset="-122"/>
              </a:rPr>
              <a:pPr>
                <a:spcBef>
                  <a:spcPct val="0"/>
                </a:spcBef>
              </a:pPr>
              <a:t>76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445618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20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A44EBC-FC63-44B1-ADB4-1F69DE749008}" type="slidenum">
              <a:rPr lang="zh-CN" altLang="en-US">
                <a:latin typeface="Tahoma" panose="020B0604030504040204" pitchFamily="34" charset="0"/>
                <a:ea typeface="微软雅黑" panose="020B0503020204020204" pitchFamily="34" charset="-122"/>
              </a:rPr>
              <a:pPr>
                <a:spcBef>
                  <a:spcPct val="0"/>
                </a:spcBef>
              </a:pPr>
              <a:t>77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085248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p:cNvSpPr>
          <p:nvPr>
            <p:ph type="sldImg"/>
          </p:nvPr>
        </p:nvSpPr>
        <p:spPr bwMode="auto">
          <a:xfrm>
            <a:off x="222250" y="722313"/>
            <a:ext cx="6413500" cy="3608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xfrm>
            <a:off x="685800" y="4570413"/>
            <a:ext cx="5486400" cy="4330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5990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536BF92-AA2E-4D28-80E8-FC72709ED457}" type="slidenum">
              <a:rPr lang="zh-CN" altLang="en-US" sz="1200">
                <a:ea typeface="微软雅黑" panose="020B0503020204020204" pitchFamily="34" charset="-122"/>
              </a:rPr>
              <a:pPr eaLnBrk="1" hangingPunct="1"/>
              <a:t>11</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251151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14</a:t>
            </a:fld>
            <a:endParaRPr kumimoji="1" lang="zh-CN" altLang="en-US">
              <a:solidFill>
                <a:srgbClr val="3333CC"/>
              </a:solidFill>
            </a:endParaRPr>
          </a:p>
        </p:txBody>
      </p:sp>
    </p:spTree>
    <p:extLst>
      <p:ext uri="{BB962C8B-B14F-4D97-AF65-F5344CB8AC3E}">
        <p14:creationId xmlns:p14="http://schemas.microsoft.com/office/powerpoint/2010/main" val="130422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15</a:t>
            </a:fld>
            <a:endParaRPr kumimoji="1" lang="zh-CN" altLang="en-US">
              <a:solidFill>
                <a:srgbClr val="3333CC"/>
              </a:solidFill>
            </a:endParaRPr>
          </a:p>
        </p:txBody>
      </p:sp>
    </p:spTree>
    <p:extLst>
      <p:ext uri="{BB962C8B-B14F-4D97-AF65-F5344CB8AC3E}">
        <p14:creationId xmlns:p14="http://schemas.microsoft.com/office/powerpoint/2010/main" val="17889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16</a:t>
            </a:fld>
            <a:endParaRPr kumimoji="1" lang="zh-CN" altLang="en-US">
              <a:solidFill>
                <a:srgbClr val="3333CC"/>
              </a:solidFill>
            </a:endParaRPr>
          </a:p>
        </p:txBody>
      </p:sp>
    </p:spTree>
    <p:extLst>
      <p:ext uri="{BB962C8B-B14F-4D97-AF65-F5344CB8AC3E}">
        <p14:creationId xmlns:p14="http://schemas.microsoft.com/office/powerpoint/2010/main" val="622811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63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6148592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11490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4224652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E1B95CE3-2E21-44AC-9401-483C5B283A07}" type="slidenum">
              <a:rPr lang="en-US" altLang="zh-CN"/>
              <a:pPr/>
              <a:t>‹#›</a:t>
            </a:fld>
            <a:endParaRPr lang="en-US" altLang="zh-CN"/>
          </a:p>
        </p:txBody>
      </p:sp>
    </p:spTree>
    <p:extLst>
      <p:ext uri="{BB962C8B-B14F-4D97-AF65-F5344CB8AC3E}">
        <p14:creationId xmlns:p14="http://schemas.microsoft.com/office/powerpoint/2010/main" val="3940929496"/>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548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19564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02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287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4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869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47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07070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749475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54357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510170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defRPr>
                <a:latin typeface="Garamond" pitchFamily="18" charset="0"/>
                <a:ea typeface="微软雅黑" panose="020B0503020204020204" pitchFamily="34" charset="-122"/>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atin typeface="Garamond" pitchFamily="18" charset="0"/>
                <a:ea typeface="微软雅黑" panose="020B0503020204020204" pitchFamily="34"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smtClean="0">
                <a:latin typeface="Garamond" panose="02020404030301010803" pitchFamily="18" charset="0"/>
                <a:ea typeface="微软雅黑" panose="020B0503020204020204" pitchFamily="34" charset="-122"/>
                <a:cs typeface="微软雅黑" panose="020B0503020204020204" pitchFamily="34" charset="-122"/>
              </a:defRPr>
            </a:lvl1pPr>
          </a:lstStyle>
          <a:p>
            <a:pPr>
              <a:defRPr/>
            </a:pPr>
            <a:fld id="{A35D936A-CF83-42AA-8EBA-B0D4F684705C}" type="slidenum">
              <a:rPr lang="en-US" altLang="zh-CN" smtClean="0"/>
              <a:pPr>
                <a:defRPr/>
              </a:pPr>
              <a:t>‹#›</a:t>
            </a:fld>
            <a:endParaRPr lang="en-US" altLang="zh-CN"/>
          </a:p>
        </p:txBody>
      </p:sp>
    </p:spTree>
    <p:extLst>
      <p:ext uri="{BB962C8B-B14F-4D97-AF65-F5344CB8AC3E}">
        <p14:creationId xmlns:p14="http://schemas.microsoft.com/office/powerpoint/2010/main" val="3671710034"/>
      </p:ext>
    </p:extLst>
  </p:cSld>
  <p:clrMapOvr>
    <a:masterClrMapping/>
  </p:clrMapOvr>
  <p:transition advClick="0">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3078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atin typeface="Tahoma" pitchFamily="34" charset="0"/>
                <a:ea typeface="微软雅黑" panose="020B0503020204020204" pitchFamily="34"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Tahoma" pitchFamily="34" charset="0"/>
                <a:ea typeface="微软雅黑" panose="020B0503020204020204" pitchFamily="34"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Tahoma" panose="020B0604030504040204" pitchFamily="34" charset="0"/>
                <a:ea typeface="微软雅黑" panose="020B0503020204020204" pitchFamily="34" charset="-122"/>
              </a:defRPr>
            </a:lvl1pPr>
          </a:lstStyle>
          <a:p>
            <a:pPr>
              <a:defRPr/>
            </a:pPr>
            <a:fld id="{6A2CE0AF-6E2B-4435-9F15-CE01F2096619}" type="slidenum">
              <a:rPr lang="en-US" altLang="zh-CN" smtClean="0"/>
              <a:pPr>
                <a:defRPr/>
              </a:pPr>
              <a:t>‹#›</a:t>
            </a:fld>
            <a:endParaRPr lang="en-US" altLang="zh-CN"/>
          </a:p>
        </p:txBody>
      </p:sp>
    </p:spTree>
    <p:extLst>
      <p:ext uri="{BB962C8B-B14F-4D97-AF65-F5344CB8AC3E}">
        <p14:creationId xmlns:p14="http://schemas.microsoft.com/office/powerpoint/2010/main" val="2883180852"/>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20334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2" Type="http://schemas.openxmlformats.org/officeDocument/2006/relationships/slideLayout" Target="../slideLayouts/slideLayout20.xml"/><Relationship Id="rId1" Type="http://schemas.openxmlformats.org/officeDocument/2006/relationships/slideLayout" Target="../slideLayouts/slideLayout100.xml"/><Relationship Id="rId6" Type="http://schemas.openxmlformats.org/officeDocument/2006/relationships/slideLayout" Target="../slideLayouts/slideLayout60.xml"/><Relationship Id="rId5" Type="http://schemas.openxmlformats.org/officeDocument/2006/relationships/slideLayout" Target="../slideLayouts/slideLayout50.xml"/><Relationship Id="rId4" Type="http://schemas.openxmlformats.org/officeDocument/2006/relationships/slideLayout" Target="../slideLayouts/slideLayout40.xml"/><Relationship Id="rId9"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89815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2521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9.wmf"/><Relationship Id="rId12" Type="http://schemas.openxmlformats.org/officeDocument/2006/relationships/image" Target="NUL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2811.png"/><Relationship Id="rId5" Type="http://schemas.openxmlformats.org/officeDocument/2006/relationships/image" Target="NULL"/><Relationship Id="rId15" Type="http://schemas.openxmlformats.org/officeDocument/2006/relationships/image" Target="../media/image31.png"/><Relationship Id="rId10" Type="http://schemas.openxmlformats.org/officeDocument/2006/relationships/image" Target="NULL"/><Relationship Id="rId4" Type="http://schemas.openxmlformats.org/officeDocument/2006/relationships/image" Target="../media/image30.png"/><Relationship Id="rId9" Type="http://schemas.openxmlformats.org/officeDocument/2006/relationships/image" Target="NULL"/><Relationship Id="rId14" Type="http://schemas.openxmlformats.org/officeDocument/2006/relationships/image" Target="../media/image308.png"/></Relationships>
</file>

<file path=ppt/slides/_rels/slide11.xml.rels><?xml version="1.0" encoding="UTF-8" standalone="yes"?>
<Relationships xmlns="http://schemas.openxmlformats.org/package/2006/relationships"><Relationship Id="rId8" Type="http://schemas.openxmlformats.org/officeDocument/2006/relationships/image" Target="../media/image2810.png"/><Relationship Id="rId3" Type="http://schemas.openxmlformats.org/officeDocument/2006/relationships/image" Target="../media/image30.png"/><Relationship Id="rId7" Type="http://schemas.openxmlformats.org/officeDocument/2006/relationships/image" Target="../media/image27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20.png"/><Relationship Id="rId10" Type="http://schemas.openxmlformats.org/officeDocument/2006/relationships/image" Target="../media/image33.png"/><Relationship Id="rId4" Type="http://schemas.openxmlformats.org/officeDocument/2006/relationships/image" Target="../media/image1910.png"/><Relationship Id="rId9" Type="http://schemas.openxmlformats.org/officeDocument/2006/relationships/image" Target="../media/image291.png"/></Relationships>
</file>

<file path=ppt/slides/_rels/slide12.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0.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110.png"/><Relationship Id="rId13" Type="http://schemas.openxmlformats.org/officeDocument/2006/relationships/image" Target="../media/image2612.png"/><Relationship Id="rId3" Type="http://schemas.openxmlformats.org/officeDocument/2006/relationships/image" Target="../media/image41.png"/><Relationship Id="rId7" Type="http://schemas.openxmlformats.org/officeDocument/2006/relationships/image" Target="../media/image2012.png"/><Relationship Id="rId12" Type="http://schemas.openxmlformats.org/officeDocument/2006/relationships/image" Target="../media/image251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12.png"/><Relationship Id="rId11" Type="http://schemas.openxmlformats.org/officeDocument/2006/relationships/image" Target="../media/image2410.png"/><Relationship Id="rId5" Type="http://schemas.openxmlformats.org/officeDocument/2006/relationships/image" Target="../media/image1812.png"/><Relationship Id="rId10" Type="http://schemas.openxmlformats.org/officeDocument/2006/relationships/image" Target="../media/image2310.png"/><Relationship Id="rId4" Type="http://schemas.openxmlformats.org/officeDocument/2006/relationships/image" Target="../media/image1710.png"/><Relationship Id="rId9" Type="http://schemas.openxmlformats.org/officeDocument/2006/relationships/image" Target="../media/image2210.png"/><Relationship Id="rId14" Type="http://schemas.openxmlformats.org/officeDocument/2006/relationships/image" Target="../media/image2712.png"/></Relationships>
</file>

<file path=ppt/slides/_rels/slide23.xml.rels><?xml version="1.0" encoding="UTF-8" standalone="yes"?>
<Relationships xmlns="http://schemas.openxmlformats.org/package/2006/relationships"><Relationship Id="rId8" Type="http://schemas.openxmlformats.org/officeDocument/2006/relationships/image" Target="../media/image3211.png"/><Relationship Id="rId3" Type="http://schemas.openxmlformats.org/officeDocument/2006/relationships/slideLayout" Target="../slideLayouts/slideLayout8.xml"/><Relationship Id="rId7" Type="http://schemas.openxmlformats.org/officeDocument/2006/relationships/image" Target="../media/image310.png"/><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image" Target="../media/image43.png"/><Relationship Id="rId10" Type="http://schemas.openxmlformats.org/officeDocument/2006/relationships/image" Target="../media/image3411.png"/><Relationship Id="rId4" Type="http://schemas.openxmlformats.org/officeDocument/2006/relationships/notesSlide" Target="../notesSlides/notesSlide16.xml"/><Relationship Id="rId9" Type="http://schemas.openxmlformats.org/officeDocument/2006/relationships/image" Target="../media/image332.png"/></Relationships>
</file>

<file path=ppt/slides/_rels/slide24.xml.rels><?xml version="1.0" encoding="UTF-8" standalone="yes"?>
<Relationships xmlns="http://schemas.openxmlformats.org/package/2006/relationships"><Relationship Id="rId8" Type="http://schemas.openxmlformats.org/officeDocument/2006/relationships/image" Target="../media/image4510.png"/><Relationship Id="rId3" Type="http://schemas.openxmlformats.org/officeDocument/2006/relationships/slideLayout" Target="../slideLayouts/slideLayout8.xml"/><Relationship Id="rId7" Type="http://schemas.openxmlformats.org/officeDocument/2006/relationships/image" Target="../media/image47.png"/><Relationship Id="rId2" Type="http://schemas.openxmlformats.org/officeDocument/2006/relationships/control" Target="../activeX/activeX3.xml"/><Relationship Id="rId1" Type="http://schemas.openxmlformats.org/officeDocument/2006/relationships/vmlDrawing" Target="../drawings/vmlDrawing4.vml"/><Relationship Id="rId6" Type="http://schemas.openxmlformats.org/officeDocument/2006/relationships/image" Target="../media/image375.png"/><Relationship Id="rId5" Type="http://schemas.openxmlformats.org/officeDocument/2006/relationships/image" Target="../media/image47.jpeg"/><Relationship Id="rId10" Type="http://schemas.openxmlformats.org/officeDocument/2006/relationships/image" Target="../media/image48.png"/><Relationship Id="rId4" Type="http://schemas.openxmlformats.org/officeDocument/2006/relationships/notesSlide" Target="../notesSlides/notesSlide17.xml"/><Relationship Id="rId9" Type="http://schemas.openxmlformats.org/officeDocument/2006/relationships/image" Target="../media/image4610.png"/></Relationships>
</file>

<file path=ppt/slides/_rels/slide25.xml.rels><?xml version="1.0" encoding="UTF-8" standalone="yes"?>
<Relationships xmlns="http://schemas.openxmlformats.org/package/2006/relationships"><Relationship Id="rId8" Type="http://schemas.openxmlformats.org/officeDocument/2006/relationships/image" Target="../media/image464.png"/><Relationship Id="rId13" Type="http://schemas.openxmlformats.org/officeDocument/2006/relationships/image" Target="../media/image517.png"/><Relationship Id="rId3" Type="http://schemas.openxmlformats.org/officeDocument/2006/relationships/image" Target="../media/image51.png"/><Relationship Id="rId7" Type="http://schemas.openxmlformats.org/officeDocument/2006/relationships/image" Target="../media/image453.png"/><Relationship Id="rId12" Type="http://schemas.openxmlformats.org/officeDocument/2006/relationships/image" Target="../media/image5010.png"/><Relationship Id="rId2" Type="http://schemas.openxmlformats.org/officeDocument/2006/relationships/image" Target="../media/image50.png"/><Relationship Id="rId1" Type="http://schemas.openxmlformats.org/officeDocument/2006/relationships/slideLayout" Target="../slideLayouts/slideLayout8.xml"/><Relationship Id="rId11" Type="http://schemas.openxmlformats.org/officeDocument/2006/relationships/image" Target="../media/image4910.png"/><Relationship Id="rId5" Type="http://schemas.openxmlformats.org/officeDocument/2006/relationships/image" Target="../media/image49.png"/><Relationship Id="rId10" Type="http://schemas.openxmlformats.org/officeDocument/2006/relationships/image" Target="../media/image4810.png"/><Relationship Id="rId4" Type="http://schemas.openxmlformats.org/officeDocument/2006/relationships/image" Target="../media/image52.png"/><Relationship Id="rId9" Type="http://schemas.openxmlformats.org/officeDocument/2006/relationships/image" Target="../media/image4710.png"/><Relationship Id="rId14" Type="http://schemas.openxmlformats.org/officeDocument/2006/relationships/image" Target="../media/image5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55.jpe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jpe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16.png"/><Relationship Id="rId7" Type="http://schemas.openxmlformats.org/officeDocument/2006/relationships/image" Target="../media/image324.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8.jpeg"/><Relationship Id="rId5" Type="http://schemas.openxmlformats.org/officeDocument/2006/relationships/image" Target="../media/image62.jpeg"/><Relationship Id="rId4" Type="http://schemas.openxmlformats.org/officeDocument/2006/relationships/image" Target="../media/image61.jpeg"/><Relationship Id="rId9" Type="http://schemas.openxmlformats.org/officeDocument/2006/relationships/image" Target="../media/image326.png"/></Relationships>
</file>

<file path=ppt/slides/_rels/slide31.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4.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1.png"/><Relationship Id="rId10" Type="http://schemas.openxmlformats.org/officeDocument/2006/relationships/image" Target="../media/image69.png"/><Relationship Id="rId4" Type="http://schemas.openxmlformats.org/officeDocument/2006/relationships/image" Target="../media/image630.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9.png"/><Relationship Id="rId18" Type="http://schemas.openxmlformats.org/officeDocument/2006/relationships/image" Target="../media/image671.png"/><Relationship Id="rId3" Type="http://schemas.openxmlformats.org/officeDocument/2006/relationships/image" Target="../media/image66.png"/><Relationship Id="rId21" Type="http://schemas.openxmlformats.org/officeDocument/2006/relationships/image" Target="../media/image610.png"/><Relationship Id="rId7" Type="http://schemas.openxmlformats.org/officeDocument/2006/relationships/image" Target="../media/image531.png"/><Relationship Id="rId12" Type="http://schemas.openxmlformats.org/officeDocument/2006/relationships/image" Target="../media/image78.png"/><Relationship Id="rId17" Type="http://schemas.openxmlformats.org/officeDocument/2006/relationships/image" Target="../media/image660.png"/><Relationship Id="rId2" Type="http://schemas.openxmlformats.org/officeDocument/2006/relationships/notesSlide" Target="../notesSlides/notesSlide25.xml"/><Relationship Id="rId16" Type="http://schemas.openxmlformats.org/officeDocument/2006/relationships/image" Target="../media/image650.png"/><Relationship Id="rId20" Type="http://schemas.openxmlformats.org/officeDocument/2006/relationships/image" Target="../media/image691.png"/><Relationship Id="rId1" Type="http://schemas.openxmlformats.org/officeDocument/2006/relationships/slideLayout" Target="../slideLayouts/slideLayout8.xml"/><Relationship Id="rId6" Type="http://schemas.openxmlformats.org/officeDocument/2006/relationships/image" Target="../media/image550.png"/><Relationship Id="rId11" Type="http://schemas.openxmlformats.org/officeDocument/2006/relationships/image" Target="../media/image600.png"/><Relationship Id="rId5" Type="http://schemas.openxmlformats.org/officeDocument/2006/relationships/image" Target="../media/image75.png"/><Relationship Id="rId15" Type="http://schemas.openxmlformats.org/officeDocument/2006/relationships/image" Target="../media/image640.png"/><Relationship Id="rId23" Type="http://schemas.openxmlformats.org/officeDocument/2006/relationships/image" Target="../media/image721.png"/><Relationship Id="rId10" Type="http://schemas.openxmlformats.org/officeDocument/2006/relationships/image" Target="../media/image590.png"/><Relationship Id="rId19" Type="http://schemas.openxmlformats.org/officeDocument/2006/relationships/image" Target="../media/image681.png"/><Relationship Id="rId4" Type="http://schemas.openxmlformats.org/officeDocument/2006/relationships/image" Target="../media/image44.png"/><Relationship Id="rId9" Type="http://schemas.openxmlformats.org/officeDocument/2006/relationships/image" Target="../media/image540.png"/><Relationship Id="rId22" Type="http://schemas.openxmlformats.org/officeDocument/2006/relationships/image" Target="../media/image711.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0.pn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0.png"/><Relationship Id="rId4" Type="http://schemas.openxmlformats.org/officeDocument/2006/relationships/image" Target="../media/image870.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3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3.png"/><Relationship Id="rId3" Type="http://schemas.openxmlformats.org/officeDocument/2006/relationships/slide" Target="slide1.xml"/><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1.png"/><Relationship Id="rId2" Type="http://schemas.openxmlformats.org/officeDocument/2006/relationships/image" Target="../media/image930.png"/><Relationship Id="rId16" Type="http://schemas.openxmlformats.org/officeDocument/2006/relationships/image" Target="../media/image105.png"/><Relationship Id="rId20" Type="http://schemas.openxmlformats.org/officeDocument/2006/relationships/image" Target="../media/image850.png"/><Relationship Id="rId1" Type="http://schemas.openxmlformats.org/officeDocument/2006/relationships/slideLayout" Target="../slideLayouts/slideLayout8.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09.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slide" Target="slide128.xml"/><Relationship Id="rId9" Type="http://schemas.openxmlformats.org/officeDocument/2006/relationships/image" Target="../media/image790.png"/><Relationship Id="rId14" Type="http://schemas.openxmlformats.org/officeDocument/2006/relationships/image" Target="../media/image103.png"/><Relationship Id="rId22" Type="http://schemas.openxmlformats.org/officeDocument/2006/relationships/image" Target="../media/image98.png"/><Relationship Id="rId27"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115.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116.wmf"/><Relationship Id="rId3" Type="http://schemas.openxmlformats.org/officeDocument/2006/relationships/notesSlide" Target="../notesSlides/notesSlide28.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oleObject" Target="../embeddings/oleObject2.bin"/><Relationship Id="rId2" Type="http://schemas.openxmlformats.org/officeDocument/2006/relationships/slideLayout" Target="../slideLayouts/slideLayout8.xml"/><Relationship Id="rId16" Type="http://schemas.openxmlformats.org/officeDocument/2006/relationships/image" Target="../media/image149.png"/><Relationship Id="rId1" Type="http://schemas.openxmlformats.org/officeDocument/2006/relationships/vmlDrawing" Target="../drawings/vmlDrawing5.v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oleObject" Target="../embeddings/oleObject3.bin"/><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36.png"/></Relationships>
</file>

<file path=ppt/slides/_rels/slide43.xml.rels><?xml version="1.0" encoding="UTF-8" standalone="yes"?>
<Relationships xmlns="http://schemas.openxmlformats.org/package/2006/relationships"><Relationship Id="rId26" Type="http://schemas.openxmlformats.org/officeDocument/2006/relationships/image" Target="../media/image153.png"/><Relationship Id="rId21" Type="http://schemas.openxmlformats.org/officeDocument/2006/relationships/image" Target="../media/image168.png"/><Relationship Id="rId34" Type="http://schemas.openxmlformats.org/officeDocument/2006/relationships/image" Target="../media/image165.png"/><Relationship Id="rId17" Type="http://schemas.openxmlformats.org/officeDocument/2006/relationships/image" Target="../media/image164.png"/><Relationship Id="rId25" Type="http://schemas.openxmlformats.org/officeDocument/2006/relationships/image" Target="../media/image152.png"/><Relationship Id="rId33" Type="http://schemas.openxmlformats.org/officeDocument/2006/relationships/image" Target="../media/image160.png"/><Relationship Id="rId2" Type="http://schemas.openxmlformats.org/officeDocument/2006/relationships/notesSlide" Target="../notesSlides/notesSlide29.xml"/><Relationship Id="rId16" Type="http://schemas.openxmlformats.org/officeDocument/2006/relationships/image" Target="../media/image163.png"/><Relationship Id="rId20" Type="http://schemas.openxmlformats.org/officeDocument/2006/relationships/image" Target="../media/image167.png"/><Relationship Id="rId29" Type="http://schemas.openxmlformats.org/officeDocument/2006/relationships/image" Target="../media/image156.png"/><Relationship Id="rId1" Type="http://schemas.openxmlformats.org/officeDocument/2006/relationships/slideLayout" Target="../slideLayouts/slideLayout8.xml"/><Relationship Id="rId24" Type="http://schemas.openxmlformats.org/officeDocument/2006/relationships/image" Target="../media/image151.png"/><Relationship Id="rId32" Type="http://schemas.openxmlformats.org/officeDocument/2006/relationships/image" Target="../media/image159.png"/><Relationship Id="rId15" Type="http://schemas.openxmlformats.org/officeDocument/2006/relationships/image" Target="../media/image162.png"/><Relationship Id="rId23" Type="http://schemas.openxmlformats.org/officeDocument/2006/relationships/image" Target="../media/image150.png"/><Relationship Id="rId28" Type="http://schemas.openxmlformats.org/officeDocument/2006/relationships/image" Target="../media/image155.png"/><Relationship Id="rId19" Type="http://schemas.openxmlformats.org/officeDocument/2006/relationships/image" Target="../media/image166.png"/><Relationship Id="rId31"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47.png"/><Relationship Id="rId27" Type="http://schemas.openxmlformats.org/officeDocument/2006/relationships/image" Target="../media/image154.png"/><Relationship Id="rId30" Type="http://schemas.openxmlformats.org/officeDocument/2006/relationships/image" Target="../media/image157.png"/><Relationship Id="rId35" Type="http://schemas.openxmlformats.org/officeDocument/2006/relationships/image" Target="../media/image169.png"/></Relationships>
</file>

<file path=ppt/slides/_rels/slide4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notesSlide" Target="../notesSlides/notesSlide30.xml"/><Relationship Id="rId16" Type="http://schemas.openxmlformats.org/officeDocument/2006/relationships/image" Target="../media/image830.png"/><Relationship Id="rId1" Type="http://schemas.openxmlformats.org/officeDocument/2006/relationships/slideLayout" Target="../slideLayouts/slideLayout8.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8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image" Target="../media/image1151.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9.png"/><Relationship Id="rId7" Type="http://schemas.openxmlformats.org/officeDocument/2006/relationships/image" Target="../media/image202.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0.png"/><Relationship Id="rId9" Type="http://schemas.openxmlformats.org/officeDocument/2006/relationships/image" Target="../media/image204.png"/></Relationships>
</file>

<file path=ppt/slides/_rels/slide47.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18" Type="http://schemas.openxmlformats.org/officeDocument/2006/relationships/image" Target="../media/image221.png"/><Relationship Id="rId3" Type="http://schemas.openxmlformats.org/officeDocument/2006/relationships/image" Target="../media/image206.png"/><Relationship Id="rId21" Type="http://schemas.openxmlformats.org/officeDocument/2006/relationships/image" Target="../media/image224.png"/><Relationship Id="rId7" Type="http://schemas.openxmlformats.org/officeDocument/2006/relationships/image" Target="../media/image210.png"/><Relationship Id="rId12" Type="http://schemas.openxmlformats.org/officeDocument/2006/relationships/image" Target="../media/image215.png"/><Relationship Id="rId17" Type="http://schemas.openxmlformats.org/officeDocument/2006/relationships/image" Target="../media/image220.png"/><Relationship Id="rId2" Type="http://schemas.openxmlformats.org/officeDocument/2006/relationships/notesSlide" Target="../notesSlides/notesSlide33.xml"/><Relationship Id="rId16" Type="http://schemas.openxmlformats.org/officeDocument/2006/relationships/image" Target="../media/image219.png"/><Relationship Id="rId20" Type="http://schemas.openxmlformats.org/officeDocument/2006/relationships/image" Target="../media/image223.png"/><Relationship Id="rId1" Type="http://schemas.openxmlformats.org/officeDocument/2006/relationships/slideLayout" Target="../slideLayouts/slideLayout8.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5" Type="http://schemas.openxmlformats.org/officeDocument/2006/relationships/image" Target="../media/image218.png"/><Relationship Id="rId10" Type="http://schemas.openxmlformats.org/officeDocument/2006/relationships/image" Target="../media/image213.png"/><Relationship Id="rId19" Type="http://schemas.openxmlformats.org/officeDocument/2006/relationships/image" Target="../media/image222.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7.png"/></Relationships>
</file>

<file path=ppt/slides/_rels/slide48.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0.png"/><Relationship Id="rId7" Type="http://schemas.openxmlformats.org/officeDocument/2006/relationships/image" Target="../media/image228.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227.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49.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1.png"/><Relationship Id="rId18" Type="http://schemas.openxmlformats.org/officeDocument/2006/relationships/image" Target="../media/image258.png"/><Relationship Id="rId26" Type="http://schemas.openxmlformats.org/officeDocument/2006/relationships/image" Target="../media/image263.png"/><Relationship Id="rId3" Type="http://schemas.openxmlformats.org/officeDocument/2006/relationships/image" Target="../media/image243.png"/><Relationship Id="rId21" Type="http://schemas.openxmlformats.org/officeDocument/2006/relationships/image" Target="../media/image255.png"/><Relationship Id="rId7" Type="http://schemas.openxmlformats.org/officeDocument/2006/relationships/image" Target="../media/image247.png"/><Relationship Id="rId12" Type="http://schemas.openxmlformats.org/officeDocument/2006/relationships/image" Target="../media/image250.png"/><Relationship Id="rId17" Type="http://schemas.openxmlformats.org/officeDocument/2006/relationships/image" Target="../media/image257.png"/><Relationship Id="rId25" Type="http://schemas.openxmlformats.org/officeDocument/2006/relationships/image" Target="../media/image262.png"/><Relationship Id="rId2" Type="http://schemas.openxmlformats.org/officeDocument/2006/relationships/notesSlide" Target="../notesSlides/notesSlide36.xml"/><Relationship Id="rId16" Type="http://schemas.openxmlformats.org/officeDocument/2006/relationships/image" Target="../media/image256.png"/><Relationship Id="rId20" Type="http://schemas.openxmlformats.org/officeDocument/2006/relationships/image" Target="../media/image254.png"/><Relationship Id="rId1" Type="http://schemas.openxmlformats.org/officeDocument/2006/relationships/slideLayout" Target="../slideLayouts/slideLayout8.xml"/><Relationship Id="rId6" Type="http://schemas.openxmlformats.org/officeDocument/2006/relationships/image" Target="../media/image246.png"/><Relationship Id="rId11" Type="http://schemas.openxmlformats.org/officeDocument/2006/relationships/image" Target="../media/image2450.png"/><Relationship Id="rId24" Type="http://schemas.openxmlformats.org/officeDocument/2006/relationships/image" Target="../media/image261.png"/><Relationship Id="rId5" Type="http://schemas.openxmlformats.org/officeDocument/2006/relationships/image" Target="../media/image245.png"/><Relationship Id="rId23" Type="http://schemas.openxmlformats.org/officeDocument/2006/relationships/image" Target="../media/image260.png"/><Relationship Id="rId10" Type="http://schemas.openxmlformats.org/officeDocument/2006/relationships/image" Target="../media/image2430.png"/><Relationship Id="rId19" Type="http://schemas.openxmlformats.org/officeDocument/2006/relationships/image" Target="../media/image253.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2.png"/><Relationship Id="rId22" Type="http://schemas.openxmlformats.org/officeDocument/2006/relationships/image" Target="../media/image259.png"/><Relationship Id="rId27" Type="http://schemas.openxmlformats.org/officeDocument/2006/relationships/image" Target="../media/image266.png"/></Relationships>
</file>

<file path=ppt/slides/_rels/slide52.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image" Target="../media/image275.pn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4.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70.png"/><Relationship Id="rId11" Type="http://schemas.openxmlformats.org/officeDocument/2006/relationships/image" Target="../media/image273.png"/><Relationship Id="rId5" Type="http://schemas.openxmlformats.org/officeDocument/2006/relationships/image" Target="../media/image269.png"/><Relationship Id="rId10" Type="http://schemas.openxmlformats.org/officeDocument/2006/relationships/image" Target="../media/image265.png"/><Relationship Id="rId4" Type="http://schemas.openxmlformats.org/officeDocument/2006/relationships/image" Target="../media/image268.png"/><Relationship Id="rId9" Type="http://schemas.openxmlformats.org/officeDocument/2006/relationships/image" Target="../media/image264.png"/></Relationships>
</file>

<file path=ppt/slides/_rels/slide5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9.xml"/><Relationship Id="rId5" Type="http://schemas.openxmlformats.org/officeDocument/2006/relationships/image" Target="../media/image276.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277.png"/><Relationship Id="rId1" Type="http://schemas.openxmlformats.org/officeDocument/2006/relationships/slideLayout" Target="../slideLayouts/slideLayout6.xml"/><Relationship Id="rId6" Type="http://schemas.openxmlformats.org/officeDocument/2006/relationships/image" Target="../media/image362.png"/><Relationship Id="rId5" Type="http://schemas.openxmlformats.org/officeDocument/2006/relationships/image" Target="../media/image357.png"/><Relationship Id="rId4" Type="http://schemas.openxmlformats.org/officeDocument/2006/relationships/image" Target="../media/image355.png"/></Relationships>
</file>

<file path=ppt/slides/_rels/slide5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278.png"/><Relationship Id="rId1" Type="http://schemas.openxmlformats.org/officeDocument/2006/relationships/slideLayout" Target="../slideLayouts/slideLayout6.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5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279.png"/><Relationship Id="rId1" Type="http://schemas.openxmlformats.org/officeDocument/2006/relationships/slideLayout" Target="../slideLayouts/slideLayout6.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98.png"/><Relationship Id="rId7" Type="http://schemas.openxmlformats.org/officeDocument/2006/relationships/image" Target="../media/image384.png"/><Relationship Id="rId2" Type="http://schemas.openxmlformats.org/officeDocument/2006/relationships/image" Target="../media/image280.png"/><Relationship Id="rId1" Type="http://schemas.openxmlformats.org/officeDocument/2006/relationships/slideLayout" Target="../slideLayouts/slideLayout6.xml"/><Relationship Id="rId6" Type="http://schemas.openxmlformats.org/officeDocument/2006/relationships/image" Target="../media/image401.png"/><Relationship Id="rId5" Type="http://schemas.openxmlformats.org/officeDocument/2006/relationships/image" Target="../media/image400.png"/><Relationship Id="rId10" Type="http://schemas.openxmlformats.org/officeDocument/2006/relationships/image" Target="../media/image388.png"/><Relationship Id="rId4" Type="http://schemas.openxmlformats.org/officeDocument/2006/relationships/image" Target="../media/image399.png"/><Relationship Id="rId9" Type="http://schemas.openxmlformats.org/officeDocument/2006/relationships/image" Target="../media/image387.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7" Type="http://schemas.openxmlformats.org/officeDocument/2006/relationships/image" Target="../media/image390.png"/><Relationship Id="rId2" Type="http://schemas.openxmlformats.org/officeDocument/2006/relationships/image" Target="../media/image281.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409.png"/><Relationship Id="rId4" Type="http://schemas.openxmlformats.org/officeDocument/2006/relationships/image" Target="../media/image408.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117.emf"/><Relationship Id="rId7" Type="http://schemas.openxmlformats.org/officeDocument/2006/relationships/image" Target="../media/image405.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285.png"/><Relationship Id="rId12" Type="http://schemas.openxmlformats.org/officeDocument/2006/relationships/image" Target="../media/image383.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82.png"/><Relationship Id="rId5" Type="http://schemas.openxmlformats.org/officeDocument/2006/relationships/image" Target="../media/image118.wmf"/><Relationship Id="rId10" Type="http://schemas.openxmlformats.org/officeDocument/2006/relationships/image" Target="../media/image381.png"/><Relationship Id="rId4" Type="http://schemas.openxmlformats.org/officeDocument/2006/relationships/oleObject" Target="../embeddings/oleObject4.bin"/><Relationship Id="rId9" Type="http://schemas.openxmlformats.org/officeDocument/2006/relationships/image" Target="../media/image394.png"/></Relationships>
</file>

<file path=ppt/slides/_rels/slide61.xml.rels><?xml version="1.0" encoding="UTF-8" standalone="yes"?>
<Relationships xmlns="http://schemas.openxmlformats.org/package/2006/relationships"><Relationship Id="rId8" Type="http://schemas.openxmlformats.org/officeDocument/2006/relationships/image" Target="../media/image119.emf"/><Relationship Id="rId18" Type="http://schemas.openxmlformats.org/officeDocument/2006/relationships/image" Target="../media/image347.png"/><Relationship Id="rId26" Type="http://schemas.openxmlformats.org/officeDocument/2006/relationships/image" Target="../media/image3550.png"/><Relationship Id="rId3" Type="http://schemas.openxmlformats.org/officeDocument/2006/relationships/notesSlide" Target="../notesSlides/notesSlide38.xml"/><Relationship Id="rId21" Type="http://schemas.openxmlformats.org/officeDocument/2006/relationships/image" Target="../media/image350.png"/><Relationship Id="rId7" Type="http://schemas.openxmlformats.org/officeDocument/2006/relationships/oleObject" Target="../embeddings/oleObject6.bin"/><Relationship Id="rId17" Type="http://schemas.openxmlformats.org/officeDocument/2006/relationships/image" Target="../media/image346.png"/><Relationship Id="rId25" Type="http://schemas.openxmlformats.org/officeDocument/2006/relationships/image" Target="../media/image3540.png"/><Relationship Id="rId2" Type="http://schemas.openxmlformats.org/officeDocument/2006/relationships/slideLayout" Target="../slideLayouts/slideLayout8.xml"/><Relationship Id="rId16" Type="http://schemas.openxmlformats.org/officeDocument/2006/relationships/image" Target="../media/image345.png"/><Relationship Id="rId20" Type="http://schemas.openxmlformats.org/officeDocument/2006/relationships/image" Target="../media/image349.png"/><Relationship Id="rId29" Type="http://schemas.openxmlformats.org/officeDocument/2006/relationships/image" Target="../media/image358.png"/><Relationship Id="rId1" Type="http://schemas.openxmlformats.org/officeDocument/2006/relationships/vmlDrawing" Target="../drawings/vmlDrawing7.vml"/><Relationship Id="rId6" Type="http://schemas.openxmlformats.org/officeDocument/2006/relationships/image" Target="../media/image343.png"/><Relationship Id="rId24" Type="http://schemas.openxmlformats.org/officeDocument/2006/relationships/image" Target="../media/image353.png"/><Relationship Id="rId5" Type="http://schemas.openxmlformats.org/officeDocument/2006/relationships/image" Target="../media/image342.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0.png"/><Relationship Id="rId19" Type="http://schemas.openxmlformats.org/officeDocument/2006/relationships/image" Target="../media/image348.png"/><Relationship Id="rId31" Type="http://schemas.openxmlformats.org/officeDocument/2006/relationships/image" Target="../media/image360.png"/><Relationship Id="rId4" Type="http://schemas.openxmlformats.org/officeDocument/2006/relationships/image" Target="../media/image341.png"/><Relationship Id="rId14" Type="http://schemas.openxmlformats.org/officeDocument/2006/relationships/image" Target="../media/image3430.png"/><Relationship Id="rId22" Type="http://schemas.openxmlformats.org/officeDocument/2006/relationships/image" Target="../media/image351.png"/><Relationship Id="rId27" Type="http://schemas.openxmlformats.org/officeDocument/2006/relationships/image" Target="../media/image356.png"/><Relationship Id="rId30" Type="http://schemas.openxmlformats.org/officeDocument/2006/relationships/image" Target="../media/image3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3660.png"/><Relationship Id="rId3" Type="http://schemas.openxmlformats.org/officeDocument/2006/relationships/image" Target="../media/image1150.png"/><Relationship Id="rId7" Type="http://schemas.openxmlformats.org/officeDocument/2006/relationships/image" Target="../media/image365.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364.png"/><Relationship Id="rId5" Type="http://schemas.openxmlformats.org/officeDocument/2006/relationships/image" Target="../media/image363.png"/><Relationship Id="rId10" Type="http://schemas.openxmlformats.org/officeDocument/2006/relationships/image" Target="../media/image3680.png"/><Relationship Id="rId4" Type="http://schemas.openxmlformats.org/officeDocument/2006/relationships/image" Target="../media/image3620.png"/><Relationship Id="rId9" Type="http://schemas.openxmlformats.org/officeDocument/2006/relationships/image" Target="../media/image3670.png"/></Relationships>
</file>

<file path=ppt/slides/_rels/slide64.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0.png"/><Relationship Id="rId18" Type="http://schemas.openxmlformats.org/officeDocument/2006/relationships/image" Target="../media/image186.png"/><Relationship Id="rId3" Type="http://schemas.openxmlformats.org/officeDocument/2006/relationships/image" Target="../media/image3690.png"/><Relationship Id="rId21" Type="http://schemas.openxmlformats.org/officeDocument/2006/relationships/image" Target="../media/image286.png"/><Relationship Id="rId7" Type="http://schemas.openxmlformats.org/officeDocument/2006/relationships/image" Target="../media/image373.png"/><Relationship Id="rId12" Type="http://schemas.openxmlformats.org/officeDocument/2006/relationships/image" Target="../media/image3780.png"/><Relationship Id="rId17" Type="http://schemas.openxmlformats.org/officeDocument/2006/relationships/image" Target="../media/image3830.png"/><Relationship Id="rId2" Type="http://schemas.openxmlformats.org/officeDocument/2006/relationships/notesSlide" Target="../notesSlides/notesSlide40.xml"/><Relationship Id="rId16" Type="http://schemas.openxmlformats.org/officeDocument/2006/relationships/image" Target="../media/image3820.png"/><Relationship Id="rId20" Type="http://schemas.openxmlformats.org/officeDocument/2006/relationships/image" Target="../media/image284.png"/><Relationship Id="rId1" Type="http://schemas.openxmlformats.org/officeDocument/2006/relationships/slideLayout" Target="../slideLayouts/slideLayout8.xml"/><Relationship Id="rId6" Type="http://schemas.openxmlformats.org/officeDocument/2006/relationships/image" Target="../media/image372.png"/><Relationship Id="rId11" Type="http://schemas.openxmlformats.org/officeDocument/2006/relationships/image" Target="../media/image3770.png"/><Relationship Id="rId5" Type="http://schemas.openxmlformats.org/officeDocument/2006/relationships/image" Target="../media/image371.png"/><Relationship Id="rId15" Type="http://schemas.openxmlformats.org/officeDocument/2006/relationships/image" Target="../media/image3810.png"/><Relationship Id="rId10" Type="http://schemas.openxmlformats.org/officeDocument/2006/relationships/image" Target="../media/image3760.png"/><Relationship Id="rId19" Type="http://schemas.openxmlformats.org/officeDocument/2006/relationships/image" Target="../media/image283.png"/><Relationship Id="rId4" Type="http://schemas.openxmlformats.org/officeDocument/2006/relationships/image" Target="../media/image370.png"/><Relationship Id="rId9" Type="http://schemas.openxmlformats.org/officeDocument/2006/relationships/image" Target="../media/image3750.png"/><Relationship Id="rId14" Type="http://schemas.openxmlformats.org/officeDocument/2006/relationships/image" Target="../media/image3800.png"/></Relationships>
</file>

<file path=ppt/slides/_rels/slide65.xml.rels><?xml version="1.0" encoding="UTF-8" standalone="yes"?>
<Relationships xmlns="http://schemas.openxmlformats.org/package/2006/relationships"><Relationship Id="rId8" Type="http://schemas.openxmlformats.org/officeDocument/2006/relationships/image" Target="../media/image3880.png"/><Relationship Id="rId13" Type="http://schemas.openxmlformats.org/officeDocument/2006/relationships/image" Target="../media/image3910.png"/><Relationship Id="rId3" Type="http://schemas.openxmlformats.org/officeDocument/2006/relationships/image" Target="../media/image3841.png"/><Relationship Id="rId7" Type="http://schemas.openxmlformats.org/officeDocument/2006/relationships/image" Target="../media/image3870.png"/><Relationship Id="rId12" Type="http://schemas.openxmlformats.org/officeDocument/2006/relationships/image" Target="../media/image393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860.png"/><Relationship Id="rId11" Type="http://schemas.openxmlformats.org/officeDocument/2006/relationships/image" Target="../media/image3920.png"/><Relationship Id="rId5" Type="http://schemas.openxmlformats.org/officeDocument/2006/relationships/image" Target="../media/image3850.png"/><Relationship Id="rId15" Type="http://schemas.openxmlformats.org/officeDocument/2006/relationships/image" Target="../media/image396.png"/><Relationship Id="rId10" Type="http://schemas.openxmlformats.org/officeDocument/2006/relationships/image" Target="../media/image3900.png"/><Relationship Id="rId4" Type="http://schemas.openxmlformats.org/officeDocument/2006/relationships/image" Target="../media/image3840.png"/><Relationship Id="rId9" Type="http://schemas.openxmlformats.org/officeDocument/2006/relationships/image" Target="../media/image3890.png"/><Relationship Id="rId14" Type="http://schemas.openxmlformats.org/officeDocument/2006/relationships/image" Target="../media/image3950.png"/></Relationships>
</file>

<file path=ppt/slides/_rels/slide66.xml.rels><?xml version="1.0" encoding="UTF-8" standalone="yes"?>
<Relationships xmlns="http://schemas.openxmlformats.org/package/2006/relationships"><Relationship Id="rId8" Type="http://schemas.openxmlformats.org/officeDocument/2006/relationships/image" Target="../media/image4020.png"/><Relationship Id="rId13" Type="http://schemas.openxmlformats.org/officeDocument/2006/relationships/image" Target="../media/image407.png"/><Relationship Id="rId3" Type="http://schemas.openxmlformats.org/officeDocument/2006/relationships/image" Target="../media/image3970.png"/><Relationship Id="rId7" Type="http://schemas.openxmlformats.org/officeDocument/2006/relationships/image" Target="../media/image4010.png"/><Relationship Id="rId12" Type="http://schemas.openxmlformats.org/officeDocument/2006/relationships/image" Target="../media/image406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000.png"/><Relationship Id="rId11" Type="http://schemas.openxmlformats.org/officeDocument/2006/relationships/image" Target="../media/image4050.png"/><Relationship Id="rId5" Type="http://schemas.openxmlformats.org/officeDocument/2006/relationships/image" Target="../media/image3990.png"/><Relationship Id="rId10" Type="http://schemas.openxmlformats.org/officeDocument/2006/relationships/image" Target="../media/image4040.png"/><Relationship Id="rId4" Type="http://schemas.openxmlformats.org/officeDocument/2006/relationships/image" Target="../media/image3980.png"/><Relationship Id="rId9" Type="http://schemas.openxmlformats.org/officeDocument/2006/relationships/image" Target="../media/image4030.png"/></Relationships>
</file>

<file path=ppt/slides/_rels/slide67.xml.rels><?xml version="1.0" encoding="UTF-8" standalone="yes"?>
<Relationships xmlns="http://schemas.openxmlformats.org/package/2006/relationships"><Relationship Id="rId18" Type="http://schemas.openxmlformats.org/officeDocument/2006/relationships/image" Target="../media/image417.png"/><Relationship Id="rId26" Type="http://schemas.openxmlformats.org/officeDocument/2006/relationships/image" Target="../media/image4090.png"/><Relationship Id="rId21" Type="http://schemas.openxmlformats.org/officeDocument/2006/relationships/image" Target="../media/image420.png"/><Relationship Id="rId7" Type="http://schemas.openxmlformats.org/officeDocument/2006/relationships/image" Target="../media/image3940.png"/><Relationship Id="rId17" Type="http://schemas.openxmlformats.org/officeDocument/2006/relationships/image" Target="../media/image416.png"/><Relationship Id="rId25" Type="http://schemas.openxmlformats.org/officeDocument/2006/relationships/image" Target="../media/image4080.png"/><Relationship Id="rId2" Type="http://schemas.openxmlformats.org/officeDocument/2006/relationships/notesSlide" Target="../notesSlides/notesSlide43.xml"/><Relationship Id="rId16" Type="http://schemas.openxmlformats.org/officeDocument/2006/relationships/image" Target="../media/image415.png"/><Relationship Id="rId20" Type="http://schemas.openxmlformats.org/officeDocument/2006/relationships/image" Target="../media/image419.png"/><Relationship Id="rId1" Type="http://schemas.openxmlformats.org/officeDocument/2006/relationships/slideLayout" Target="../slideLayouts/slideLayout8.xml"/><Relationship Id="rId6" Type="http://schemas.openxmlformats.org/officeDocument/2006/relationships/image" Target="../media/image414.png"/><Relationship Id="rId24" Type="http://schemas.openxmlformats.org/officeDocument/2006/relationships/image" Target="../media/image3380.png"/><Relationship Id="rId5" Type="http://schemas.openxmlformats.org/officeDocument/2006/relationships/image" Target="../media/image4130.png"/><Relationship Id="rId23" Type="http://schemas.openxmlformats.org/officeDocument/2006/relationships/image" Target="../media/image4220.png"/><Relationship Id="rId19" Type="http://schemas.openxmlformats.org/officeDocument/2006/relationships/image" Target="../media/image4180.png"/><Relationship Id="rId4" Type="http://schemas.openxmlformats.org/officeDocument/2006/relationships/image" Target="../media/image3190.png"/><Relationship Id="rId22" Type="http://schemas.openxmlformats.org/officeDocument/2006/relationships/image" Target="../media/image421.png"/></Relationships>
</file>

<file path=ppt/slides/_rels/slide68.xml.rels><?xml version="1.0" encoding="UTF-8" standalone="yes"?>
<Relationships xmlns="http://schemas.openxmlformats.org/package/2006/relationships"><Relationship Id="rId8" Type="http://schemas.openxmlformats.org/officeDocument/2006/relationships/image" Target="../media/image4240.png"/><Relationship Id="rId13" Type="http://schemas.openxmlformats.org/officeDocument/2006/relationships/image" Target="../media/image429.png"/><Relationship Id="rId3" Type="http://schemas.openxmlformats.org/officeDocument/2006/relationships/image" Target="../media/image410.png"/><Relationship Id="rId7" Type="http://schemas.openxmlformats.org/officeDocument/2006/relationships/image" Target="../media/image412.png"/><Relationship Id="rId12" Type="http://schemas.openxmlformats.org/officeDocument/2006/relationships/image" Target="../media/image428.png"/><Relationship Id="rId2" Type="http://schemas.openxmlformats.org/officeDocument/2006/relationships/notesSlide" Target="../notesSlides/notesSlide44.xml"/><Relationship Id="rId16" Type="http://schemas.openxmlformats.org/officeDocument/2006/relationships/image" Target="../media/image432.png"/><Relationship Id="rId1" Type="http://schemas.openxmlformats.org/officeDocument/2006/relationships/slideLayout" Target="../slideLayouts/slideLayout8.xml"/><Relationship Id="rId6" Type="http://schemas.openxmlformats.org/officeDocument/2006/relationships/image" Target="../media/image4230.png"/><Relationship Id="rId11" Type="http://schemas.openxmlformats.org/officeDocument/2006/relationships/image" Target="../media/image4270.png"/><Relationship Id="rId15" Type="http://schemas.openxmlformats.org/officeDocument/2006/relationships/image" Target="../media/image431.png"/><Relationship Id="rId10" Type="http://schemas.openxmlformats.org/officeDocument/2006/relationships/image" Target="../media/image4260.png"/><Relationship Id="rId4" Type="http://schemas.openxmlformats.org/officeDocument/2006/relationships/image" Target="../media/image411.png"/><Relationship Id="rId9" Type="http://schemas.openxmlformats.org/officeDocument/2006/relationships/image" Target="../media/image4250.png"/><Relationship Id="rId14" Type="http://schemas.openxmlformats.org/officeDocument/2006/relationships/image" Target="../media/image287.png"/></Relationships>
</file>

<file path=ppt/slides/_rels/slide69.xml.rels><?xml version="1.0" encoding="UTF-8" standalone="yes"?>
<Relationships xmlns="http://schemas.openxmlformats.org/package/2006/relationships"><Relationship Id="rId8" Type="http://schemas.openxmlformats.org/officeDocument/2006/relationships/image" Target="../media/image4380.png"/><Relationship Id="rId3" Type="http://schemas.openxmlformats.org/officeDocument/2006/relationships/image" Target="../media/image288.png"/><Relationship Id="rId7" Type="http://schemas.openxmlformats.org/officeDocument/2006/relationships/image" Target="../media/image437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 Id="rId9" Type="http://schemas.openxmlformats.org/officeDocument/2006/relationships/image" Target="../media/image4390.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18" Type="http://schemas.openxmlformats.org/officeDocument/2006/relationships/image" Target="../media/image459.png"/><Relationship Id="rId26" Type="http://schemas.openxmlformats.org/officeDocument/2006/relationships/image" Target="../media/image467.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289.png"/><Relationship Id="rId17" Type="http://schemas.openxmlformats.org/officeDocument/2006/relationships/image" Target="../media/image457.png"/><Relationship Id="rId25" Type="http://schemas.openxmlformats.org/officeDocument/2006/relationships/image" Target="../media/image466.png"/><Relationship Id="rId2" Type="http://schemas.openxmlformats.org/officeDocument/2006/relationships/notesSlide" Target="../notesSlides/notesSlide48.xml"/><Relationship Id="rId16" Type="http://schemas.openxmlformats.org/officeDocument/2006/relationships/image" Target="../media/image3230.png"/><Relationship Id="rId20" Type="http://schemas.openxmlformats.org/officeDocument/2006/relationships/image" Target="../media/image458.png"/><Relationship Id="rId29" Type="http://schemas.openxmlformats.org/officeDocument/2006/relationships/image" Target="../media/image290.png"/><Relationship Id="rId1" Type="http://schemas.openxmlformats.org/officeDocument/2006/relationships/slideLayout" Target="../slideLayouts/slideLayout8.xml"/><Relationship Id="rId6" Type="http://schemas.openxmlformats.org/officeDocument/2006/relationships/image" Target="../media/image447.png"/><Relationship Id="rId11" Type="http://schemas.openxmlformats.org/officeDocument/2006/relationships/image" Target="../media/image452.png"/><Relationship Id="rId24" Type="http://schemas.openxmlformats.org/officeDocument/2006/relationships/image" Target="../media/image465.png"/><Relationship Id="rId5" Type="http://schemas.openxmlformats.org/officeDocument/2006/relationships/image" Target="../media/image446.png"/><Relationship Id="rId15" Type="http://schemas.openxmlformats.org/officeDocument/2006/relationships/image" Target="../media/image456.png"/><Relationship Id="rId23" Type="http://schemas.openxmlformats.org/officeDocument/2006/relationships/image" Target="../media/image461.png"/><Relationship Id="rId28" Type="http://schemas.openxmlformats.org/officeDocument/2006/relationships/image" Target="../media/image462.png"/><Relationship Id="rId10" Type="http://schemas.openxmlformats.org/officeDocument/2006/relationships/image" Target="../media/image451.png"/><Relationship Id="rId19" Type="http://schemas.openxmlformats.org/officeDocument/2006/relationships/image" Target="../media/image460.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 Id="rId22" Type="http://schemas.openxmlformats.org/officeDocument/2006/relationships/image" Target="../media/image463.png"/><Relationship Id="rId27" Type="http://schemas.openxmlformats.org/officeDocument/2006/relationships/image" Target="../media/image468.png"/></Relationships>
</file>

<file path=ppt/slides/_rels/slide73.xml.rels><?xml version="1.0" encoding="UTF-8" standalone="yes"?>
<Relationships xmlns="http://schemas.openxmlformats.org/package/2006/relationships"><Relationship Id="rId8" Type="http://schemas.openxmlformats.org/officeDocument/2006/relationships/image" Target="../media/image474.png"/><Relationship Id="rId13" Type="http://schemas.openxmlformats.org/officeDocument/2006/relationships/image" Target="../media/image479.png"/><Relationship Id="rId3" Type="http://schemas.openxmlformats.org/officeDocument/2006/relationships/image" Target="../media/image469.png"/><Relationship Id="rId7" Type="http://schemas.openxmlformats.org/officeDocument/2006/relationships/image" Target="../media/image473.png"/><Relationship Id="rId12" Type="http://schemas.openxmlformats.org/officeDocument/2006/relationships/image" Target="../media/image478.png"/><Relationship Id="rId17" Type="http://schemas.openxmlformats.org/officeDocument/2006/relationships/image" Target="../media/image483.png"/><Relationship Id="rId2" Type="http://schemas.openxmlformats.org/officeDocument/2006/relationships/notesSlide" Target="../notesSlides/notesSlide49.xml"/><Relationship Id="rId16" Type="http://schemas.openxmlformats.org/officeDocument/2006/relationships/image" Target="../media/image482.png"/><Relationship Id="rId1" Type="http://schemas.openxmlformats.org/officeDocument/2006/relationships/slideLayout" Target="../slideLayouts/slideLayout8.xml"/><Relationship Id="rId6" Type="http://schemas.openxmlformats.org/officeDocument/2006/relationships/image" Target="../media/image472.png"/><Relationship Id="rId11" Type="http://schemas.openxmlformats.org/officeDocument/2006/relationships/image" Target="../media/image477.png"/><Relationship Id="rId5" Type="http://schemas.openxmlformats.org/officeDocument/2006/relationships/image" Target="../media/image471.png"/><Relationship Id="rId15" Type="http://schemas.openxmlformats.org/officeDocument/2006/relationships/image" Target="../media/image481.png"/><Relationship Id="rId10" Type="http://schemas.openxmlformats.org/officeDocument/2006/relationships/image" Target="../media/image476.png"/><Relationship Id="rId4" Type="http://schemas.openxmlformats.org/officeDocument/2006/relationships/image" Target="../media/image120.jpeg"/><Relationship Id="rId9" Type="http://schemas.openxmlformats.org/officeDocument/2006/relationships/image" Target="../media/image475.png"/><Relationship Id="rId14" Type="http://schemas.openxmlformats.org/officeDocument/2006/relationships/image" Target="../media/image480.png"/></Relationships>
</file>

<file path=ppt/slides/_rels/slide74.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486.png"/><Relationship Id="rId4" Type="http://schemas.openxmlformats.org/officeDocument/2006/relationships/image" Target="../media/image122.jpeg"/></Relationships>
</file>

<file path=ppt/slides/_rels/slide75.xml.rels><?xml version="1.0" encoding="UTF-8" standalone="yes"?>
<Relationships xmlns="http://schemas.openxmlformats.org/package/2006/relationships"><Relationship Id="rId8" Type="http://schemas.openxmlformats.org/officeDocument/2006/relationships/image" Target="../media/image492.png"/><Relationship Id="rId13" Type="http://schemas.openxmlformats.org/officeDocument/2006/relationships/image" Target="../media/image470.png"/><Relationship Id="rId3" Type="http://schemas.openxmlformats.org/officeDocument/2006/relationships/image" Target="../media/image487.png"/><Relationship Id="rId7" Type="http://schemas.openxmlformats.org/officeDocument/2006/relationships/image" Target="../media/image491.png"/><Relationship Id="rId12" Type="http://schemas.openxmlformats.org/officeDocument/2006/relationships/image" Target="../media/image49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490.png"/><Relationship Id="rId11" Type="http://schemas.openxmlformats.org/officeDocument/2006/relationships/image" Target="../media/image495.png"/><Relationship Id="rId5" Type="http://schemas.openxmlformats.org/officeDocument/2006/relationships/image" Target="../media/image489.png"/><Relationship Id="rId10" Type="http://schemas.openxmlformats.org/officeDocument/2006/relationships/image" Target="../media/image494.png"/><Relationship Id="rId4" Type="http://schemas.openxmlformats.org/officeDocument/2006/relationships/image" Target="../media/image488.png"/><Relationship Id="rId9" Type="http://schemas.openxmlformats.org/officeDocument/2006/relationships/image" Target="../media/image493.png"/></Relationships>
</file>

<file path=ppt/slides/_rels/slide76.xml.rels><?xml version="1.0" encoding="UTF-8" standalone="yes"?>
<Relationships xmlns="http://schemas.openxmlformats.org/package/2006/relationships"><Relationship Id="rId8" Type="http://schemas.openxmlformats.org/officeDocument/2006/relationships/image" Target="../media/image503.png"/><Relationship Id="rId3" Type="http://schemas.openxmlformats.org/officeDocument/2006/relationships/image" Target="../media/image123.jpeg"/><Relationship Id="rId7" Type="http://schemas.openxmlformats.org/officeDocument/2006/relationships/image" Target="../media/image502.png"/><Relationship Id="rId12" Type="http://schemas.openxmlformats.org/officeDocument/2006/relationships/image" Target="../media/image507.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501.png"/><Relationship Id="rId11" Type="http://schemas.openxmlformats.org/officeDocument/2006/relationships/image" Target="../media/image506.png"/><Relationship Id="rId5" Type="http://schemas.openxmlformats.org/officeDocument/2006/relationships/image" Target="../media/image500.png"/><Relationship Id="rId10" Type="http://schemas.openxmlformats.org/officeDocument/2006/relationships/image" Target="../media/image505.png"/><Relationship Id="rId4" Type="http://schemas.openxmlformats.org/officeDocument/2006/relationships/image" Target="../media/image124.jpeg"/><Relationship Id="rId9" Type="http://schemas.openxmlformats.org/officeDocument/2006/relationships/image" Target="../media/image504.png"/></Relationships>
</file>

<file path=ppt/slides/_rels/slide77.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1.png"/><Relationship Id="rId3" Type="http://schemas.openxmlformats.org/officeDocument/2006/relationships/image" Target="../media/image30.png"/><Relationship Id="rId7" Type="http://schemas.openxmlformats.org/officeDocument/2006/relationships/image" Target="../media/image512.png"/><Relationship Id="rId12" Type="http://schemas.openxmlformats.org/officeDocument/2006/relationships/image" Target="../media/image510.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497.png"/><Relationship Id="rId11" Type="http://schemas.openxmlformats.org/officeDocument/2006/relationships/image" Target="../media/image508.png"/><Relationship Id="rId5" Type="http://schemas.openxmlformats.org/officeDocument/2006/relationships/image" Target="../media/image485.png"/><Relationship Id="rId10" Type="http://schemas.openxmlformats.org/officeDocument/2006/relationships/image" Target="../media/image499.png"/><Relationship Id="rId4" Type="http://schemas.openxmlformats.org/officeDocument/2006/relationships/image" Target="../media/image509.png"/><Relationship Id="rId9" Type="http://schemas.openxmlformats.org/officeDocument/2006/relationships/image" Target="../media/image498.png"/><Relationship Id="rId14" Type="http://schemas.openxmlformats.org/officeDocument/2006/relationships/image" Target="../media/image514.png"/></Relationships>
</file>

<file path=ppt/slides/_rels/slide78.xml.rels><?xml version="1.0" encoding="UTF-8" standalone="yes"?>
<Relationships xmlns="http://schemas.openxmlformats.org/package/2006/relationships"><Relationship Id="rId3" Type="http://schemas.openxmlformats.org/officeDocument/2006/relationships/image" Target="../media/image385.png"/><Relationship Id="rId7" Type="http://schemas.openxmlformats.org/officeDocument/2006/relationships/image" Target="../media/image294.png"/><Relationship Id="rId2"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2680.png"/><Relationship Id="rId5" Type="http://schemas.openxmlformats.org/officeDocument/2006/relationships/image" Target="../media/image1470.png"/><Relationship Id="rId4" Type="http://schemas.openxmlformats.org/officeDocument/2006/relationships/image" Target="../media/image520.png"/></Relationships>
</file>

<file path=ppt/slides/_rels/slide79.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NULL"/><Relationship Id="rId5" Type="http://schemas.openxmlformats.org/officeDocument/2006/relationships/image" Target="../media/image23.png"/><Relationship Id="rId10" Type="http://schemas.openxmlformats.org/officeDocument/2006/relationships/image" Target="NULL"/><Relationship Id="rId4" Type="http://schemas.openxmlformats.org/officeDocument/2006/relationships/image" Target="../media/image22.png"/><Relationship Id="rId9" Type="http://schemas.openxmlformats.org/officeDocument/2006/relationships/image" Target="NUL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150.png"/><Relationship Id="rId2" Type="http://schemas.openxmlformats.org/officeDocument/2006/relationships/image" Target="../media/image4140.png"/><Relationship Id="rId1" Type="http://schemas.openxmlformats.org/officeDocument/2006/relationships/slideLayout" Target="../slideLayouts/slideLayout7.xml"/><Relationship Id="rId4" Type="http://schemas.openxmlformats.org/officeDocument/2006/relationships/image" Target="../media/image397.png"/></Relationships>
</file>

<file path=ppt/slides/_rels/slide82.xml.rels><?xml version="1.0" encoding="UTF-8" standalone="yes"?>
<Relationships xmlns="http://schemas.openxmlformats.org/package/2006/relationships"><Relationship Id="rId8" Type="http://schemas.openxmlformats.org/officeDocument/2006/relationships/image" Target="../media/image4350.png"/><Relationship Id="rId3" Type="http://schemas.openxmlformats.org/officeDocument/2006/relationships/image" Target="../media/image4300.png"/><Relationship Id="rId7" Type="http://schemas.openxmlformats.org/officeDocument/2006/relationships/image" Target="../media/image4340.png"/><Relationship Id="rId2" Type="http://schemas.openxmlformats.org/officeDocument/2006/relationships/image" Target="../media/image4290.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320.png"/><Relationship Id="rId4" Type="http://schemas.openxmlformats.org/officeDocument/2006/relationships/image" Target="../media/image43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50.png"/><Relationship Id="rId2" Type="http://schemas.openxmlformats.org/officeDocument/2006/relationships/image" Target="../media/image3431.png"/><Relationship Id="rId1" Type="http://schemas.openxmlformats.org/officeDocument/2006/relationships/slideLayout" Target="../slideLayouts/slideLayout7.xml"/><Relationship Id="rId4" Type="http://schemas.openxmlformats.org/officeDocument/2006/relationships/image" Target="../media/image413.png"/></Relationships>
</file>

<file path=ppt/slides/_rels/slide85.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12" Type="http://schemas.openxmlformats.org/officeDocument/2006/relationships/image" Target="../media/image307.png"/><Relationship Id="rId2" Type="http://schemas.openxmlformats.org/officeDocument/2006/relationships/image" Target="../media/image297.png"/><Relationship Id="rId1" Type="http://schemas.openxmlformats.org/officeDocument/2006/relationships/slideLayout" Target="../slideLayouts/slideLayout7.xml"/><Relationship Id="rId6" Type="http://schemas.openxmlformats.org/officeDocument/2006/relationships/image" Target="../media/image301.png"/><Relationship Id="rId11" Type="http://schemas.openxmlformats.org/officeDocument/2006/relationships/image" Target="../media/image306.png"/><Relationship Id="rId5" Type="http://schemas.openxmlformats.org/officeDocument/2006/relationships/image" Target="../media/image300.png"/><Relationship Id="rId10" Type="http://schemas.openxmlformats.org/officeDocument/2006/relationships/image" Target="../media/image305.png"/><Relationship Id="rId4" Type="http://schemas.openxmlformats.org/officeDocument/2006/relationships/image" Target="../media/image299.png"/><Relationship Id="rId9" Type="http://schemas.openxmlformats.org/officeDocument/2006/relationships/image" Target="../media/image304.png"/></Relationships>
</file>

<file path=ppt/slides/_rels/slide86.xml.rels><?xml version="1.0" encoding="UTF-8" standalone="yes"?>
<Relationships xmlns="http://schemas.openxmlformats.org/package/2006/relationships"><Relationship Id="rId13" Type="http://schemas.openxmlformats.org/officeDocument/2006/relationships/image" Target="../media/image3470.png"/><Relationship Id="rId8" Type="http://schemas.openxmlformats.org/officeDocument/2006/relationships/image" Target="../media/image3610.png"/><Relationship Id="rId3" Type="http://schemas.openxmlformats.org/officeDocument/2006/relationships/image" Target="../media/image484.png"/><Relationship Id="rId12" Type="http://schemas.openxmlformats.org/officeDocument/2006/relationships/image" Target="../media/image3650.png"/><Relationship Id="rId7" Type="http://schemas.openxmlformats.org/officeDocument/2006/relationships/image" Target="../media/image3600.png"/><Relationship Id="rId17" Type="http://schemas.openxmlformats.org/officeDocument/2006/relationships/image" Target="../media/image3530.png"/><Relationship Id="rId2" Type="http://schemas.openxmlformats.org/officeDocument/2006/relationships/slideLayout" Target="../slideLayouts/slideLayout7.xml"/><Relationship Id="rId16" Type="http://schemas.openxmlformats.org/officeDocument/2006/relationships/image" Target="../media/image3510.png"/><Relationship Id="rId1" Type="http://schemas.openxmlformats.org/officeDocument/2006/relationships/vmlDrawing" Target="../drawings/vmlDrawing8.vml"/><Relationship Id="rId11" Type="http://schemas.openxmlformats.org/officeDocument/2006/relationships/image" Target="../media/image3640.png"/><Relationship Id="rId6" Type="http://schemas.openxmlformats.org/officeDocument/2006/relationships/image" Target="../media/image3590.png"/><Relationship Id="rId5" Type="http://schemas.openxmlformats.org/officeDocument/2006/relationships/image" Target="../media/image182.wmf"/><Relationship Id="rId15" Type="http://schemas.openxmlformats.org/officeDocument/2006/relationships/image" Target="../media/image3500.png"/><Relationship Id="rId10" Type="http://schemas.openxmlformats.org/officeDocument/2006/relationships/image" Target="../media/image3630.png"/><Relationship Id="rId4" Type="http://schemas.openxmlformats.org/officeDocument/2006/relationships/oleObject" Target="../embeddings/oleObject7.bin"/><Relationship Id="rId14" Type="http://schemas.openxmlformats.org/officeDocument/2006/relationships/image" Target="../media/image3480.png"/></Relationships>
</file>

<file path=ppt/slides/_rels/slide87.xml.rels><?xml version="1.0" encoding="UTF-8" standalone="yes"?>
<Relationships xmlns="http://schemas.openxmlformats.org/package/2006/relationships"><Relationship Id="rId3" Type="http://schemas.openxmlformats.org/officeDocument/2006/relationships/image" Target="../media/image3710.png"/><Relationship Id="rId2" Type="http://schemas.openxmlformats.org/officeDocument/2006/relationships/image" Target="../media/image515.png"/><Relationship Id="rId1" Type="http://schemas.openxmlformats.org/officeDocument/2006/relationships/slideLayout" Target="../slideLayouts/slideLayout7.xml"/><Relationship Id="rId6" Type="http://schemas.openxmlformats.org/officeDocument/2006/relationships/image" Target="../media/image3740.png"/><Relationship Id="rId5" Type="http://schemas.openxmlformats.org/officeDocument/2006/relationships/image" Target="../media/image3730.png"/><Relationship Id="rId4" Type="http://schemas.openxmlformats.org/officeDocument/2006/relationships/image" Target="../media/image3720.png"/></Relationships>
</file>

<file path=ppt/slides/_rels/slide88.xml.rels><?xml version="1.0" encoding="UTF-8" standalone="yes"?>
<Relationships xmlns="http://schemas.openxmlformats.org/package/2006/relationships"><Relationship Id="rId3" Type="http://schemas.openxmlformats.org/officeDocument/2006/relationships/image" Target="../media/image4070.png"/><Relationship Id="rId2" Type="http://schemas.openxmlformats.org/officeDocument/2006/relationships/image" Target="../media/image516.png"/><Relationship Id="rId1" Type="http://schemas.openxmlformats.org/officeDocument/2006/relationships/slideLayout" Target="../slideLayouts/slideLayout6.xml"/><Relationship Id="rId6" Type="http://schemas.openxmlformats.org/officeDocument/2006/relationships/image" Target="../media/image4120.png"/><Relationship Id="rId5" Type="http://schemas.openxmlformats.org/officeDocument/2006/relationships/image" Target="../media/image4110.png"/><Relationship Id="rId4" Type="http://schemas.openxmlformats.org/officeDocument/2006/relationships/image" Target="../media/image410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28.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170985" y="4623340"/>
            <a:ext cx="3784184"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 电流与磁场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5 -0.00209 L 0.18165 -0.00185 L 0.05743 -0.00023 C 0.03972 0.00023 0.02227 0.00208 0.00456 0.00208 C 0.003 0.00208 -4.58333E-6 -0.00023 -4.58333E-6 2.96296E-6 L -4.58333E-6 -0.00023 L -4.58333E-6 2.96296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7 0.00208 0.00456 0.00208 C 0.003 0.00208 -1.25E-6 -0.00023 -1.25E-6 3.7037E-7 L -1.25E-6 -0.00023 L -1.25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Text Box 4"/>
          <p:cNvSpPr txBox="1">
            <a:spLocks noChangeArrowheads="1"/>
          </p:cNvSpPr>
          <p:nvPr/>
        </p:nvSpPr>
        <p:spPr bwMode="auto">
          <a:xfrm>
            <a:off x="728578" y="659732"/>
            <a:ext cx="56795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FF0000"/>
                </a:solidFill>
                <a:latin typeface="+mn-lt"/>
                <a:ea typeface="+mn-ea"/>
              </a:rPr>
              <a:t>非静电力</a:t>
            </a: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能不断分离正负电荷使正电荷逆静电场力方向运动。</a:t>
            </a:r>
            <a:endParaRPr kumimoji="0" lang="en-US" altLang="zh-CN" sz="2800" dirty="0">
              <a:solidFill>
                <a:srgbClr val="0000FF"/>
              </a:solidFill>
              <a:latin typeface="+mn-lt"/>
              <a:ea typeface="+mn-ea"/>
            </a:endParaRPr>
          </a:p>
        </p:txBody>
      </p:sp>
      <p:sp>
        <p:nvSpPr>
          <p:cNvPr id="99333" name="Text Box 5"/>
          <p:cNvSpPr txBox="1">
            <a:spLocks noChangeArrowheads="1"/>
          </p:cNvSpPr>
          <p:nvPr/>
        </p:nvSpPr>
        <p:spPr bwMode="auto">
          <a:xfrm>
            <a:off x="728578" y="1726533"/>
            <a:ext cx="510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FF0000"/>
                </a:solidFill>
                <a:latin typeface="+mn-lt"/>
                <a:ea typeface="+mn-ea"/>
              </a:rPr>
              <a:t>电源</a:t>
            </a:r>
            <a:r>
              <a:rPr kumimoji="0" lang="zh-CN" altLang="en-US" sz="2800" dirty="0">
                <a:solidFill>
                  <a:srgbClr val="0000FF"/>
                </a:solidFill>
                <a:latin typeface="+mn-lt"/>
                <a:ea typeface="+mn-ea"/>
              </a:rPr>
              <a:t>：提供非静电力的装置。</a:t>
            </a:r>
            <a:endParaRPr kumimoji="0"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0758" name="Text Box 7"/>
              <p:cNvSpPr txBox="1">
                <a:spLocks noChangeArrowheads="1"/>
              </p:cNvSpPr>
              <p:nvPr/>
            </p:nvSpPr>
            <p:spPr bwMode="auto">
              <a:xfrm>
                <a:off x="728578" y="2336130"/>
                <a:ext cx="5680075" cy="1006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4"/>
                  </a:buBlip>
                </a:pPr>
                <a:r>
                  <a:rPr kumimoji="0" lang="en-US" altLang="zh-CN" sz="2800" dirty="0">
                    <a:solidFill>
                      <a:srgbClr val="0000FF"/>
                    </a:solidFill>
                    <a:latin typeface="+mn-lt"/>
                    <a:ea typeface="+mn-ea"/>
                  </a:rPr>
                  <a:t> </a:t>
                </a:r>
                <a:r>
                  <a:rPr kumimoji="0" lang="zh-CN" altLang="en-US" sz="2800" dirty="0">
                    <a:solidFill>
                      <a:srgbClr val="FF0000"/>
                    </a:solidFill>
                    <a:latin typeface="+mn-lt"/>
                    <a:ea typeface="+mn-ea"/>
                  </a:rPr>
                  <a:t>非静电电场强度</a:t>
                </a:r>
                <a14:m>
                  <m:oMath xmlns:m="http://schemas.openxmlformats.org/officeDocument/2006/math">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oMath>
                </a14:m>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为单位正电荷所受的非静电力。</a:t>
                </a:r>
                <a:endParaRPr kumimoji="0" lang="en-US" altLang="zh-CN" sz="2800" dirty="0">
                  <a:solidFill>
                    <a:srgbClr val="0000FF"/>
                  </a:solidFill>
                  <a:latin typeface="+mn-lt"/>
                  <a:ea typeface="+mn-ea"/>
                </a:endParaRPr>
              </a:p>
            </p:txBody>
          </p:sp>
        </mc:Choice>
        <mc:Fallback xmlns="">
          <p:sp>
            <p:nvSpPr>
              <p:cNvPr id="30758" name="Text Box 7"/>
              <p:cNvSpPr txBox="1">
                <a:spLocks noRot="1" noChangeAspect="1" noMove="1" noResize="1" noEditPoints="1" noAdjustHandles="1" noChangeArrowheads="1" noChangeShapeType="1" noTextEdit="1"/>
              </p:cNvSpPr>
              <p:nvPr/>
            </p:nvSpPr>
            <p:spPr bwMode="auto">
              <a:xfrm>
                <a:off x="728578" y="2336130"/>
                <a:ext cx="5680075" cy="1006473"/>
              </a:xfrm>
              <a:prstGeom prst="rect">
                <a:avLst/>
              </a:prstGeom>
              <a:blipFill>
                <a:blip r:embed="rId5"/>
                <a:stretch>
                  <a:fillRect l="-2256" t="-606" r="-2256"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9338" name="Text Box 10"/>
          <p:cNvSpPr txBox="1">
            <a:spLocks noChangeArrowheads="1"/>
          </p:cNvSpPr>
          <p:nvPr/>
        </p:nvSpPr>
        <p:spPr bwMode="auto">
          <a:xfrm>
            <a:off x="728577" y="4241132"/>
            <a:ext cx="8776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4"/>
              </a:buBlip>
            </a:pPr>
            <a:r>
              <a:rPr kumimoji="0" lang="en-US" altLang="zh-CN" sz="2800" dirty="0">
                <a:solidFill>
                  <a:srgbClr val="0000FF"/>
                </a:solidFill>
                <a:latin typeface="+mn-lt"/>
                <a:ea typeface="+mn-ea"/>
              </a:rPr>
              <a:t> </a:t>
            </a:r>
            <a:r>
              <a:rPr kumimoji="0" lang="zh-CN" altLang="en-US" sz="2800" dirty="0">
                <a:solidFill>
                  <a:srgbClr val="FF0000"/>
                </a:solidFill>
                <a:latin typeface="+mn-lt"/>
                <a:ea typeface="+mn-ea"/>
              </a:rPr>
              <a:t>电动势</a:t>
            </a:r>
            <a:r>
              <a:rPr kumimoji="0" lang="zh-CN" altLang="en-US" sz="2800" dirty="0">
                <a:solidFill>
                  <a:srgbClr val="0000FF"/>
                </a:solidFill>
                <a:latin typeface="+mn-lt"/>
                <a:ea typeface="+mn-ea"/>
              </a:rPr>
              <a:t>的定义：单位正电荷绕闭合回路运动一周，非静电力所做的功。</a:t>
            </a:r>
            <a:endParaRPr kumimoji="0" lang="en-US" altLang="zh-CN" sz="2800" dirty="0">
              <a:solidFill>
                <a:srgbClr val="0000FF"/>
              </a:solidFill>
              <a:latin typeface="+mn-lt"/>
              <a:ea typeface="+mn-ea"/>
            </a:endParaRPr>
          </a:p>
        </p:txBody>
      </p:sp>
      <p:grpSp>
        <p:nvGrpSpPr>
          <p:cNvPr id="30727" name="Group 11"/>
          <p:cNvGrpSpPr>
            <a:grpSpLocks/>
          </p:cNvGrpSpPr>
          <p:nvPr/>
        </p:nvGrpSpPr>
        <p:grpSpPr bwMode="auto">
          <a:xfrm>
            <a:off x="6662152" y="635338"/>
            <a:ext cx="2971800" cy="2514600"/>
            <a:chOff x="3600" y="528"/>
            <a:chExt cx="1872" cy="1584"/>
          </a:xfrm>
        </p:grpSpPr>
        <p:sp>
          <p:nvSpPr>
            <p:cNvPr id="30740" name="Rectangle 12"/>
            <p:cNvSpPr>
              <a:spLocks noChangeArrowheads="1"/>
            </p:cNvSpPr>
            <p:nvPr/>
          </p:nvSpPr>
          <p:spPr bwMode="auto">
            <a:xfrm>
              <a:off x="3600" y="528"/>
              <a:ext cx="187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56" name="Line 14"/>
            <p:cNvSpPr>
              <a:spLocks noChangeShapeType="1"/>
            </p:cNvSpPr>
            <p:nvPr/>
          </p:nvSpPr>
          <p:spPr bwMode="auto">
            <a:xfrm>
              <a:off x="4368" y="1392"/>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344" name="Rectangle 16"/>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lgn="just">
                <a:spcBef>
                  <a:spcPct val="50000"/>
                </a:spcBef>
                <a:defRPr/>
              </a:pPr>
              <a:endParaRPr lang="zh-CN" altLang="en-US" sz="2800" dirty="0">
                <a:solidFill>
                  <a:srgbClr val="3333CC"/>
                </a:solidFill>
                <a:latin typeface="+mn-lt"/>
                <a:ea typeface="+mn-ea"/>
              </a:endParaRPr>
            </a:p>
          </p:txBody>
        </p:sp>
        <p:sp>
          <p:nvSpPr>
            <p:cNvPr id="30743" name="Rectangle 17"/>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44" name="Rectangle 18"/>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45" name="Line 19"/>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6" name="Line 20"/>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7" name="Line 21"/>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8" name="Line 22"/>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9" name="Line 23"/>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0" name="Line 24"/>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1" name="Line 25"/>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2" name="Text Box 26"/>
            <p:cNvSpPr txBox="1">
              <a:spLocks noChangeArrowheads="1"/>
            </p:cNvSpPr>
            <p:nvPr/>
          </p:nvSpPr>
          <p:spPr bwMode="auto">
            <a:xfrm>
              <a:off x="4224" y="1199"/>
              <a:ext cx="192"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sp>
          <p:nvSpPr>
            <p:cNvPr id="30753" name="Text Box 27"/>
            <p:cNvSpPr txBox="1">
              <a:spLocks noChangeArrowheads="1"/>
            </p:cNvSpPr>
            <p:nvPr/>
          </p:nvSpPr>
          <p:spPr bwMode="auto">
            <a:xfrm>
              <a:off x="4656" y="1151"/>
              <a:ext cx="24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graphicFrame>
          <p:nvGraphicFramePr>
            <p:cNvPr id="30754" name="Object 28"/>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68635" name="Equation" r:id="rId6" imgW="215900" imgH="228600" progId="Equation.3">
                    <p:embed/>
                  </p:oleObj>
                </mc:Choice>
                <mc:Fallback>
                  <p:oleObj name="Equation" r:id="rId6" imgW="215900" imgH="228600" progId="Equation.3">
                    <p:embed/>
                    <p:pic>
                      <p:nvPicPr>
                        <p:cNvPr id="30754"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0739" name="Text Box 32"/>
          <p:cNvSpPr txBox="1">
            <a:spLocks noChangeArrowheads="1"/>
          </p:cNvSpPr>
          <p:nvPr/>
        </p:nvSpPr>
        <p:spPr bwMode="auto">
          <a:xfrm>
            <a:off x="773321" y="5535857"/>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0000FF"/>
                </a:solidFill>
                <a:latin typeface="+mn-lt"/>
                <a:ea typeface="+mn-ea"/>
              </a:rPr>
              <a:t>电动势</a:t>
            </a:r>
          </a:p>
        </p:txBody>
      </p:sp>
      <p:grpSp>
        <p:nvGrpSpPr>
          <p:cNvPr id="6" name="Group 33"/>
          <p:cNvGrpSpPr>
            <a:grpSpLocks/>
          </p:cNvGrpSpPr>
          <p:nvPr/>
        </p:nvGrpSpPr>
        <p:grpSpPr bwMode="auto">
          <a:xfrm>
            <a:off x="7836902" y="2045037"/>
            <a:ext cx="542925" cy="523874"/>
            <a:chOff x="4320" y="1152"/>
            <a:chExt cx="342" cy="330"/>
          </a:xfrm>
        </p:grpSpPr>
        <p:sp>
          <p:nvSpPr>
            <p:cNvPr id="30735" name="Oval 34"/>
            <p:cNvSpPr>
              <a:spLocks noChangeArrowheads="1"/>
            </p:cNvSpPr>
            <p:nvPr/>
          </p:nvSpPr>
          <p:spPr bwMode="auto">
            <a:xfrm>
              <a:off x="4464" y="1248"/>
              <a:ext cx="144" cy="144"/>
            </a:xfrm>
            <a:prstGeom prst="ellipse">
              <a:avLst/>
            </a:prstGeom>
            <a:solidFill>
              <a:srgbClr val="FFDDFF"/>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36" name="Text Box 35"/>
            <p:cNvSpPr txBox="1">
              <a:spLocks noChangeArrowheads="1"/>
            </p:cNvSpPr>
            <p:nvPr/>
          </p:nvSpPr>
          <p:spPr bwMode="auto">
            <a:xfrm>
              <a:off x="4416" y="1152"/>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sp>
          <p:nvSpPr>
            <p:cNvPr id="30737" name="Line 36"/>
            <p:cNvSpPr>
              <a:spLocks noChangeShapeType="1"/>
            </p:cNvSpPr>
            <p:nvPr/>
          </p:nvSpPr>
          <p:spPr bwMode="auto">
            <a:xfrm flipH="1">
              <a:off x="4320" y="1344"/>
              <a:ext cx="144" cy="0"/>
            </a:xfrm>
            <a:prstGeom prst="line">
              <a:avLst/>
            </a:prstGeom>
            <a:noFill/>
            <a:ln w="1905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30733" name="Line 38"/>
          <p:cNvSpPr>
            <a:spLocks noChangeShapeType="1"/>
          </p:cNvSpPr>
          <p:nvPr/>
        </p:nvSpPr>
        <p:spPr bwMode="auto">
          <a:xfrm flipH="1">
            <a:off x="7939574" y="2675602"/>
            <a:ext cx="457200"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38" name="矩形 37"/>
              <p:cNvSpPr/>
              <p:nvPr/>
            </p:nvSpPr>
            <p:spPr>
              <a:xfrm>
                <a:off x="6770102" y="1507203"/>
                <a:ext cx="539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6770102" y="1507203"/>
                <a:ext cx="53975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896712" y="2632865"/>
                <a:ext cx="67044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896712" y="2632865"/>
                <a:ext cx="670440"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876332" y="1519162"/>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876332" y="1519162"/>
                <a:ext cx="522514"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490499" y="3304042"/>
                <a:ext cx="345722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r>
                            <a:rPr lang="en-US" altLang="zh-CN" sz="2800" b="0" i="1" smtClean="0">
                              <a:solidFill>
                                <a:srgbClr val="0000FF"/>
                              </a:solidFill>
                              <a:latin typeface="Cambria Math" panose="02040503050406030204" pitchFamily="18" charset="0"/>
                              <a:ea typeface="Cambria Math" panose="02040503050406030204" pitchFamily="18" charset="0"/>
                            </a:rPr>
                            <m:t>𝑞</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490499" y="3304042"/>
                <a:ext cx="3457228" cy="9756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80223" y="3301903"/>
                <a:ext cx="213795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880223" y="3301903"/>
                <a:ext cx="2137958" cy="97565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1999580" y="5312052"/>
                <a:ext cx="1157368" cy="974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𝐴</m:t>
                          </m:r>
                        </m:num>
                        <m:den>
                          <m:r>
                            <a:rPr lang="en-US" altLang="zh-CN" sz="2800" b="0" i="1" smtClean="0">
                              <a:solidFill>
                                <a:srgbClr val="FF0000"/>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FF000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1999580" y="5312052"/>
                <a:ext cx="1157368" cy="9743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3068825" y="5183794"/>
                <a:ext cx="2153090" cy="1132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r>
                                <a:rPr lang="en-US" altLang="zh-CN" sz="2800" i="1">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3068825" y="5183794"/>
                <a:ext cx="2153090" cy="113268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019776" y="5354894"/>
                <a:ext cx="193309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5019776" y="5354894"/>
                <a:ext cx="1933093" cy="97565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98675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wipe(left)">
                                      <p:cBhvr>
                                        <p:cTn id="7" dur="500"/>
                                        <p:tgtEl>
                                          <p:spTgt spid="307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9332"/>
                                        </p:tgtEl>
                                        <p:attrNameLst>
                                          <p:attrName>style.visibility</p:attrName>
                                        </p:attrNameLst>
                                      </p:cBhvr>
                                      <p:to>
                                        <p:strVal val="visible"/>
                                      </p:to>
                                    </p:set>
                                    <p:animEffect transition="in" filter="blinds(horizontal)">
                                      <p:cBhvr>
                                        <p:cTn id="25" dur="500"/>
                                        <p:tgtEl>
                                          <p:spTgt spid="993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99333"/>
                                        </p:tgtEl>
                                        <p:attrNameLst>
                                          <p:attrName>style.visibility</p:attrName>
                                        </p:attrNameLst>
                                      </p:cBhvr>
                                      <p:to>
                                        <p:strVal val="visible"/>
                                      </p:to>
                                    </p:set>
                                    <p:animEffect transition="in" filter="blinds(vertical)">
                                      <p:cBhvr>
                                        <p:cTn id="30" dur="500"/>
                                        <p:tgtEl>
                                          <p:spTgt spid="993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758"/>
                                        </p:tgtEl>
                                        <p:attrNameLst>
                                          <p:attrName>style.visibility</p:attrName>
                                        </p:attrNameLst>
                                      </p:cBhvr>
                                      <p:to>
                                        <p:strVal val="visible"/>
                                      </p:to>
                                    </p:set>
                                    <p:animEffect transition="in" filter="wipe(left)">
                                      <p:cBhvr>
                                        <p:cTn id="35" dur="500"/>
                                        <p:tgtEl>
                                          <p:spTgt spid="307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0733"/>
                                        </p:tgtEl>
                                        <p:attrNameLst>
                                          <p:attrName>style.visibility</p:attrName>
                                        </p:attrNameLst>
                                      </p:cBhvr>
                                      <p:to>
                                        <p:strVal val="visible"/>
                                      </p:to>
                                    </p:set>
                                    <p:animEffect transition="in" filter="wipe(right)">
                                      <p:cBhvr>
                                        <p:cTn id="40" dur="500"/>
                                        <p:tgtEl>
                                          <p:spTgt spid="30733"/>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right)">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99338"/>
                                        </p:tgtEl>
                                        <p:attrNameLst>
                                          <p:attrName>style.visibility</p:attrName>
                                        </p:attrNameLst>
                                      </p:cBhvr>
                                      <p:to>
                                        <p:strVal val="visible"/>
                                      </p:to>
                                    </p:set>
                                    <p:animEffect transition="in" filter="blinds(horizontal)">
                                      <p:cBhvr>
                                        <p:cTn id="58" dur="500"/>
                                        <p:tgtEl>
                                          <p:spTgt spid="993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0739"/>
                                        </p:tgtEl>
                                        <p:attrNameLst>
                                          <p:attrName>style.visibility</p:attrName>
                                        </p:attrNameLst>
                                      </p:cBhvr>
                                      <p:to>
                                        <p:strVal val="visible"/>
                                      </p:to>
                                    </p:set>
                                    <p:animEffect transition="in" filter="wipe(left)">
                                      <p:cBhvr>
                                        <p:cTn id="63" dur="500"/>
                                        <p:tgtEl>
                                          <p:spTgt spid="307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left)">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utoUpdateAnimBg="0"/>
      <p:bldP spid="99333" grpId="0" autoUpdateAnimBg="0"/>
      <p:bldP spid="30758" grpId="0"/>
      <p:bldP spid="99338" grpId="0" autoUpdateAnimBg="0"/>
      <p:bldP spid="30739" grpId="0"/>
      <p:bldP spid="30733" grpId="0" animBg="1"/>
      <p:bldP spid="38" grpId="0"/>
      <p:bldP spid="3" grpId="0"/>
      <p:bldP spid="41" grpId="0"/>
      <p:bldP spid="42" grpId="0"/>
      <p:bldP spid="43" grpId="0"/>
      <p:bldP spid="44" grpId="0"/>
      <p:bldP spid="4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Text Box 33"/>
          <p:cNvSpPr txBox="1">
            <a:spLocks noChangeArrowheads="1"/>
          </p:cNvSpPr>
          <p:nvPr/>
        </p:nvSpPr>
        <p:spPr bwMode="auto">
          <a:xfrm>
            <a:off x="852488" y="3860745"/>
            <a:ext cx="870058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电源电动势大小等于将单位正电荷从负极经电源内部移至正极时非静电力所作的功。</a:t>
            </a:r>
            <a:endParaRPr kumimoji="0" lang="en-US" altLang="zh-CN" sz="2800" dirty="0">
              <a:solidFill>
                <a:srgbClr val="0000FF"/>
              </a:solidFill>
              <a:latin typeface="+mn-lt"/>
              <a:ea typeface="+mn-ea"/>
            </a:endParaRPr>
          </a:p>
        </p:txBody>
      </p:sp>
      <p:sp>
        <p:nvSpPr>
          <p:cNvPr id="31753" name="Rectangle 36"/>
          <p:cNvSpPr>
            <a:spLocks noChangeArrowheads="1"/>
          </p:cNvSpPr>
          <p:nvPr/>
        </p:nvSpPr>
        <p:spPr bwMode="auto">
          <a:xfrm>
            <a:off x="852488" y="3018034"/>
            <a:ext cx="308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mn-ea"/>
              </a:rPr>
              <a:t>电源电动势</a:t>
            </a:r>
          </a:p>
        </p:txBody>
      </p:sp>
      <mc:AlternateContent xmlns:mc="http://schemas.openxmlformats.org/markup-compatibility/2006" xmlns:a14="http://schemas.microsoft.com/office/drawing/2010/main">
        <mc:Choice Requires="a14">
          <p:sp>
            <p:nvSpPr>
              <p:cNvPr id="34" name="矩形 33"/>
              <p:cNvSpPr/>
              <p:nvPr/>
            </p:nvSpPr>
            <p:spPr>
              <a:xfrm>
                <a:off x="852488" y="393427"/>
                <a:ext cx="2207784"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52488" y="393427"/>
                <a:ext cx="2207784" cy="9756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983134" y="377044"/>
                <a:ext cx="2219647" cy="100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外</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983134" y="377044"/>
                <a:ext cx="2219647" cy="10084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153728" y="375634"/>
                <a:ext cx="2179699" cy="1009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内</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153728" y="375634"/>
                <a:ext cx="2179699" cy="10098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52488" y="1686018"/>
                <a:ext cx="2980239" cy="100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nary>
                        <m:naryPr>
                          <m:supHide m:val="on"/>
                          <m:ctrlPr>
                            <a:rPr lang="en-US" altLang="zh-CN" sz="2800" i="1">
                              <a:solidFill>
                                <a:srgbClr val="0000FF"/>
                              </a:solidFill>
                              <a:latin typeface="Cambria Math"/>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外</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dirty="0">
                          <a:solidFill>
                            <a:srgbClr val="0000FF"/>
                          </a:solidFill>
                          <a:latin typeface="Cambria Math" panose="02040503050406030204" pitchFamily="18" charset="0"/>
                        </a:rPr>
                        <m:t>=</m:t>
                      </m:r>
                      <m:r>
                        <a:rPr lang="en-US" altLang="zh-CN" sz="2800" b="0" i="1" dirty="0" smtClean="0">
                          <a:solidFill>
                            <a:srgbClr val="0000FF"/>
                          </a:solidFill>
                          <a:latin typeface="Cambria Math" panose="02040503050406030204" pitchFamily="18" charset="0"/>
                        </a:rPr>
                        <m:t>0</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52488" y="1686018"/>
                <a:ext cx="2980239" cy="10084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818742" y="2785302"/>
                <a:ext cx="266983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818742" y="2785302"/>
                <a:ext cx="2669833" cy="9756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5299803" y="2789226"/>
                <a:ext cx="2219646" cy="1009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zh-CN" altLang="en-US" sz="2800" i="1">
                              <a:solidFill>
                                <a:srgbClr val="FF0000"/>
                              </a:solidFill>
                              <a:latin typeface="Cambria Math" panose="02040503050406030204" pitchFamily="18" charset="0"/>
                              <a:ea typeface="Cambria Math" panose="02040503050406030204" pitchFamily="18" charset="0"/>
                            </a:rPr>
                            <m:t>内</m:t>
                          </m:r>
                        </m:sub>
                        <m:sup/>
                        <m:e>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5299803" y="2789226"/>
                <a:ext cx="2219646" cy="1009828"/>
              </a:xfrm>
              <a:prstGeom prst="rect">
                <a:avLst/>
              </a:prstGeom>
              <a:blipFill>
                <a:blip r:embed="rId9"/>
                <a:stretch>
                  <a:fillRect/>
                </a:stretch>
              </a:blipFill>
            </p:spPr>
            <p:txBody>
              <a:bodyPr/>
              <a:lstStyle/>
              <a:p>
                <a:r>
                  <a:rPr lang="zh-CN" altLang="en-US">
                    <a:noFill/>
                  </a:rPr>
                  <a:t> </a:t>
                </a:r>
              </a:p>
            </p:txBody>
          </p:sp>
        </mc:Fallback>
      </mc:AlternateContent>
      <p:sp>
        <p:nvSpPr>
          <p:cNvPr id="36" name="Text Box 5"/>
          <p:cNvSpPr txBox="1">
            <a:spLocks noChangeArrowheads="1"/>
          </p:cNvSpPr>
          <p:nvPr/>
        </p:nvSpPr>
        <p:spPr bwMode="auto">
          <a:xfrm>
            <a:off x="852488" y="5130493"/>
            <a:ext cx="90733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10"/>
              </a:buBlip>
              <a:defRPr kumimoji="0"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pPr>
              <a:buNone/>
            </a:pPr>
            <a:r>
              <a:rPr lang="zh-CN" altLang="en-US" dirty="0"/>
              <a:t>电源的电动势的方向规定：自负极经内电路指向正极。</a:t>
            </a:r>
          </a:p>
        </p:txBody>
      </p:sp>
    </p:spTree>
    <p:extLst>
      <p:ext uri="{BB962C8B-B14F-4D97-AF65-F5344CB8AC3E}">
        <p14:creationId xmlns:p14="http://schemas.microsoft.com/office/powerpoint/2010/main" val="6329533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53"/>
                                        </p:tgtEl>
                                        <p:attrNameLst>
                                          <p:attrName>style.visibility</p:attrName>
                                        </p:attrNameLst>
                                      </p:cBhvr>
                                      <p:to>
                                        <p:strVal val="visible"/>
                                      </p:to>
                                    </p:set>
                                    <p:animEffect transition="in" filter="wipe(left)">
                                      <p:cBhvr>
                                        <p:cTn id="27" dur="500"/>
                                        <p:tgtEl>
                                          <p:spTgt spid="317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337"/>
                                        </p:tgtEl>
                                        <p:attrNameLst>
                                          <p:attrName>style.visibility</p:attrName>
                                        </p:attrNameLst>
                                      </p:cBhvr>
                                      <p:to>
                                        <p:strVal val="visible"/>
                                      </p:to>
                                    </p:set>
                                    <p:animEffect transition="in" filter="wipe(left)">
                                      <p:cBhvr>
                                        <p:cTn id="42" dur="500"/>
                                        <p:tgtEl>
                                          <p:spTgt spid="983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p:bldP spid="31753" grpId="0"/>
      <p:bldP spid="34" grpId="0"/>
      <p:bldP spid="35" grpId="0"/>
      <p:bldP spid="37" grpId="0"/>
      <p:bldP spid="38" grpId="0"/>
      <p:bldP spid="39" grpId="0"/>
      <p:bldP spid="40"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Text Box 7">
            <a:hlinkClick r:id="rId2" action="ppaction://hlinksldjump"/>
          </p:cNvPr>
          <p:cNvSpPr txBox="1">
            <a:spLocks noChangeArrowheads="1"/>
          </p:cNvSpPr>
          <p:nvPr/>
        </p:nvSpPr>
        <p:spPr bwMode="auto">
          <a:xfrm>
            <a:off x="4072882" y="1644752"/>
            <a:ext cx="4883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endParaRPr kumimoji="1" lang="zh-CN" altLang="en-US" sz="2800" dirty="0">
              <a:solidFill>
                <a:srgbClr val="0000FF"/>
              </a:solidFill>
              <a:latin typeface="+mn-ea"/>
              <a:ea typeface="+mn-ea"/>
            </a:endParaRPr>
          </a:p>
        </p:txBody>
      </p:sp>
      <p:sp>
        <p:nvSpPr>
          <p:cNvPr id="26" name="Text Box 9"/>
          <p:cNvSpPr txBox="1">
            <a:spLocks noChangeArrowheads="1"/>
          </p:cNvSpPr>
          <p:nvPr/>
        </p:nvSpPr>
        <p:spPr bwMode="auto">
          <a:xfrm>
            <a:off x="795556" y="759734"/>
            <a:ext cx="10882638" cy="4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spcBef>
                <a:spcPct val="50000"/>
              </a:spcBef>
              <a:buFontTx/>
              <a:buNone/>
              <a:defRPr kumimoji="0"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pPr>
              <a:lnSpc>
                <a:spcPct val="150000"/>
              </a:lnSpc>
            </a:pPr>
            <a:r>
              <a:rPr lang="zh-CN" altLang="en-US" dirty="0"/>
              <a:t>关于电动势的概念，下列说法正确的是</a:t>
            </a:r>
            <a:endParaRPr lang="en-US" altLang="zh-CN" dirty="0"/>
          </a:p>
          <a:p>
            <a:pPr>
              <a:lnSpc>
                <a:spcPct val="150000"/>
              </a:lnSpc>
            </a:pPr>
            <a:r>
              <a:rPr lang="zh-CN" altLang="en-US" dirty="0"/>
              <a:t>（</a:t>
            </a:r>
            <a:r>
              <a:rPr lang="en-US" altLang="zh-CN" dirty="0"/>
              <a:t>1</a:t>
            </a:r>
            <a:r>
              <a:rPr lang="zh-CN" altLang="en-US" dirty="0"/>
              <a:t>）电源两端的电势差；</a:t>
            </a:r>
          </a:p>
          <a:p>
            <a:pPr>
              <a:lnSpc>
                <a:spcPct val="150000"/>
              </a:lnSpc>
            </a:pPr>
            <a:r>
              <a:rPr lang="zh-CN" altLang="en-US" dirty="0"/>
              <a:t>（</a:t>
            </a:r>
            <a:r>
              <a:rPr lang="en-US" altLang="zh-CN" dirty="0"/>
              <a:t>2</a:t>
            </a:r>
            <a:r>
              <a:rPr lang="zh-CN" altLang="en-US" dirty="0"/>
              <a:t>）将单位正电荷从电源内部的正极移动到负极时静电场力做的功</a:t>
            </a:r>
          </a:p>
          <a:p>
            <a:pPr>
              <a:lnSpc>
                <a:spcPct val="150000"/>
              </a:lnSpc>
            </a:pPr>
            <a:r>
              <a:rPr lang="zh-CN" altLang="en-US" dirty="0"/>
              <a:t>（</a:t>
            </a:r>
            <a:r>
              <a:rPr lang="en-US" altLang="zh-CN" dirty="0"/>
              <a:t>3</a:t>
            </a:r>
            <a:r>
              <a:rPr lang="zh-CN" altLang="en-US" dirty="0"/>
              <a:t>）将单位正电荷绕闭合回路移动一周时非静电场力做的功</a:t>
            </a:r>
          </a:p>
          <a:p>
            <a:pPr>
              <a:lnSpc>
                <a:spcPct val="150000"/>
              </a:lnSpc>
            </a:pPr>
            <a:r>
              <a:rPr lang="zh-CN" altLang="en-US" dirty="0"/>
              <a:t>（</a:t>
            </a:r>
            <a:r>
              <a:rPr lang="en-US" altLang="zh-CN" dirty="0"/>
              <a:t>4</a:t>
            </a:r>
            <a:r>
              <a:rPr lang="zh-CN" altLang="en-US" dirty="0"/>
              <a:t>）以上说法都不是</a:t>
            </a:r>
          </a:p>
        </p:txBody>
      </p:sp>
      <p:grpSp>
        <p:nvGrpSpPr>
          <p:cNvPr id="12305" name="Group 17"/>
          <p:cNvGrpSpPr>
            <a:grpSpLocks/>
          </p:cNvGrpSpPr>
          <p:nvPr/>
        </p:nvGrpSpPr>
        <p:grpSpPr bwMode="auto">
          <a:xfrm>
            <a:off x="795556" y="3239663"/>
            <a:ext cx="948062" cy="1060627"/>
            <a:chOff x="1325" y="1278"/>
            <a:chExt cx="764" cy="892"/>
          </a:xfrm>
        </p:grpSpPr>
        <p:grpSp>
          <p:nvGrpSpPr>
            <p:cNvPr id="12309" name="Group 21"/>
            <p:cNvGrpSpPr>
              <a:grpSpLocks/>
            </p:cNvGrpSpPr>
            <p:nvPr/>
          </p:nvGrpSpPr>
          <p:grpSpPr bwMode="auto">
            <a:xfrm>
              <a:off x="1325" y="1278"/>
              <a:ext cx="764" cy="799"/>
              <a:chOff x="1393" y="1289"/>
              <a:chExt cx="619" cy="799"/>
            </a:xfrm>
          </p:grpSpPr>
          <p:sp>
            <p:nvSpPr>
              <p:cNvPr id="12310" name="Oval 22"/>
              <p:cNvSpPr>
                <a:spLocks noChangeArrowheads="1"/>
              </p:cNvSpPr>
              <p:nvPr/>
            </p:nvSpPr>
            <p:spPr bwMode="auto">
              <a:xfrm>
                <a:off x="1393" y="1289"/>
                <a:ext cx="619" cy="799"/>
              </a:xfrm>
              <a:prstGeom prst="ellipse">
                <a:avLst/>
              </a:prstGeom>
              <a:gradFill rotWithShape="0">
                <a:gsLst>
                  <a:gs pos="0">
                    <a:srgbClr val="EAEAEA"/>
                  </a:gs>
                  <a:gs pos="100000">
                    <a:srgbClr val="FFBDBD"/>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ea"/>
                  <a:ea typeface="+mn-ea"/>
                </a:endParaRPr>
              </a:p>
            </p:txBody>
          </p:sp>
          <p:grpSp>
            <p:nvGrpSpPr>
              <p:cNvPr id="12311" name="Group 23"/>
              <p:cNvGrpSpPr>
                <a:grpSpLocks/>
              </p:cNvGrpSpPr>
              <p:nvPr/>
            </p:nvGrpSpPr>
            <p:grpSpPr bwMode="auto">
              <a:xfrm>
                <a:off x="1489" y="1507"/>
                <a:ext cx="168" cy="123"/>
                <a:chOff x="1500" y="885"/>
                <a:chExt cx="168" cy="123"/>
              </a:xfrm>
            </p:grpSpPr>
            <p:sp>
              <p:nvSpPr>
                <p:cNvPr id="12312" name="Freeform 24"/>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Lst>
                  <a:ahLst/>
                  <a:cxnLst>
                    <a:cxn ang="0">
                      <a:pos x="T0" y="T1"/>
                    </a:cxn>
                    <a:cxn ang="0">
                      <a:pos x="T2" y="T3"/>
                    </a:cxn>
                    <a:cxn ang="0">
                      <a:pos x="T4" y="T5"/>
                    </a:cxn>
                    <a:cxn ang="0">
                      <a:pos x="T6" y="T7"/>
                    </a:cxn>
                    <a:cxn ang="0">
                      <a:pos x="T8" y="T9"/>
                    </a:cxn>
                  </a:cxnLst>
                  <a:rect l="0" t="0" r="r" b="b"/>
                  <a:pathLst>
                    <a:path w="141" h="42">
                      <a:moveTo>
                        <a:pt x="0" y="42"/>
                      </a:moveTo>
                      <a:lnTo>
                        <a:pt x="36" y="12"/>
                      </a:lnTo>
                      <a:lnTo>
                        <a:pt x="81" y="0"/>
                      </a:lnTo>
                      <a:lnTo>
                        <a:pt x="108" y="9"/>
                      </a:lnTo>
                      <a:lnTo>
                        <a:pt x="141" y="3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3" name="Freeform 25"/>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Lst>
                  <a:ahLst/>
                  <a:cxnLst>
                    <a:cxn ang="0">
                      <a:pos x="T0" y="T1"/>
                    </a:cxn>
                    <a:cxn ang="0">
                      <a:pos x="T2" y="T3"/>
                    </a:cxn>
                    <a:cxn ang="0">
                      <a:pos x="T4" y="T5"/>
                    </a:cxn>
                    <a:cxn ang="0">
                      <a:pos x="T6" y="T7"/>
                    </a:cxn>
                  </a:cxnLst>
                  <a:rect l="0" t="0" r="r" b="b"/>
                  <a:pathLst>
                    <a:path w="162" h="57">
                      <a:moveTo>
                        <a:pt x="0" y="0"/>
                      </a:moveTo>
                      <a:lnTo>
                        <a:pt x="72" y="3"/>
                      </a:lnTo>
                      <a:lnTo>
                        <a:pt x="135" y="27"/>
                      </a:lnTo>
                      <a:lnTo>
                        <a:pt x="162" y="57"/>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grpSp>
            <p:nvGrpSpPr>
              <p:cNvPr id="12314" name="Group 26"/>
              <p:cNvGrpSpPr>
                <a:grpSpLocks/>
              </p:cNvGrpSpPr>
              <p:nvPr/>
            </p:nvGrpSpPr>
            <p:grpSpPr bwMode="auto">
              <a:xfrm flipH="1">
                <a:off x="1741" y="1513"/>
                <a:ext cx="168" cy="123"/>
                <a:chOff x="1500" y="885"/>
                <a:chExt cx="168" cy="123"/>
              </a:xfrm>
            </p:grpSpPr>
            <p:sp>
              <p:nvSpPr>
                <p:cNvPr id="12315" name="Freeform 27"/>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Lst>
                  <a:ahLst/>
                  <a:cxnLst>
                    <a:cxn ang="0">
                      <a:pos x="T0" y="T1"/>
                    </a:cxn>
                    <a:cxn ang="0">
                      <a:pos x="T2" y="T3"/>
                    </a:cxn>
                    <a:cxn ang="0">
                      <a:pos x="T4" y="T5"/>
                    </a:cxn>
                    <a:cxn ang="0">
                      <a:pos x="T6" y="T7"/>
                    </a:cxn>
                    <a:cxn ang="0">
                      <a:pos x="T8" y="T9"/>
                    </a:cxn>
                  </a:cxnLst>
                  <a:rect l="0" t="0" r="r" b="b"/>
                  <a:pathLst>
                    <a:path w="141" h="42">
                      <a:moveTo>
                        <a:pt x="0" y="42"/>
                      </a:moveTo>
                      <a:lnTo>
                        <a:pt x="36" y="12"/>
                      </a:lnTo>
                      <a:lnTo>
                        <a:pt x="81" y="0"/>
                      </a:lnTo>
                      <a:lnTo>
                        <a:pt x="108" y="9"/>
                      </a:lnTo>
                      <a:lnTo>
                        <a:pt x="141" y="3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6" name="Freeform 28"/>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Lst>
                  <a:ahLst/>
                  <a:cxnLst>
                    <a:cxn ang="0">
                      <a:pos x="T0" y="T1"/>
                    </a:cxn>
                    <a:cxn ang="0">
                      <a:pos x="T2" y="T3"/>
                    </a:cxn>
                    <a:cxn ang="0">
                      <a:pos x="T4" y="T5"/>
                    </a:cxn>
                    <a:cxn ang="0">
                      <a:pos x="T6" y="T7"/>
                    </a:cxn>
                  </a:cxnLst>
                  <a:rect l="0" t="0" r="r" b="b"/>
                  <a:pathLst>
                    <a:path w="162" h="57">
                      <a:moveTo>
                        <a:pt x="0" y="0"/>
                      </a:moveTo>
                      <a:lnTo>
                        <a:pt x="72" y="3"/>
                      </a:lnTo>
                      <a:lnTo>
                        <a:pt x="135" y="27"/>
                      </a:lnTo>
                      <a:lnTo>
                        <a:pt x="162" y="57"/>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
            <p:nvSpPr>
              <p:cNvPr id="12317" name="Freeform 29"/>
              <p:cNvSpPr>
                <a:spLocks/>
              </p:cNvSpPr>
              <p:nvPr/>
            </p:nvSpPr>
            <p:spPr bwMode="auto">
              <a:xfrm>
                <a:off x="1645" y="1711"/>
                <a:ext cx="120" cy="69"/>
              </a:xfrm>
              <a:custGeom>
                <a:avLst/>
                <a:gdLst>
                  <a:gd name="T0" fmla="*/ 6 w 120"/>
                  <a:gd name="T1" fmla="*/ 6 h 69"/>
                  <a:gd name="T2" fmla="*/ 0 w 120"/>
                  <a:gd name="T3" fmla="*/ 36 h 69"/>
                  <a:gd name="T4" fmla="*/ 36 w 120"/>
                  <a:gd name="T5" fmla="*/ 63 h 69"/>
                  <a:gd name="T6" fmla="*/ 78 w 120"/>
                  <a:gd name="T7" fmla="*/ 69 h 69"/>
                  <a:gd name="T8" fmla="*/ 111 w 120"/>
                  <a:gd name="T9" fmla="*/ 42 h 69"/>
                  <a:gd name="T10" fmla="*/ 120 w 120"/>
                  <a:gd name="T11" fmla="*/ 24 h 69"/>
                  <a:gd name="T12" fmla="*/ 111 w 12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20" h="69">
                    <a:moveTo>
                      <a:pt x="6" y="6"/>
                    </a:moveTo>
                    <a:lnTo>
                      <a:pt x="0" y="36"/>
                    </a:lnTo>
                    <a:lnTo>
                      <a:pt x="36" y="63"/>
                    </a:lnTo>
                    <a:lnTo>
                      <a:pt x="78" y="69"/>
                    </a:lnTo>
                    <a:lnTo>
                      <a:pt x="111" y="42"/>
                    </a:lnTo>
                    <a:lnTo>
                      <a:pt x="120" y="24"/>
                    </a:lnTo>
                    <a:lnTo>
                      <a:pt x="111"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8" name="Freeform 30"/>
              <p:cNvSpPr>
                <a:spLocks/>
              </p:cNvSpPr>
              <p:nvPr/>
            </p:nvSpPr>
            <p:spPr bwMode="auto">
              <a:xfrm flipH="1">
                <a:off x="1765" y="1729"/>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9" name="Freeform 31"/>
              <p:cNvSpPr>
                <a:spLocks/>
              </p:cNvSpPr>
              <p:nvPr/>
            </p:nvSpPr>
            <p:spPr bwMode="auto">
              <a:xfrm>
                <a:off x="1558" y="1804"/>
                <a:ext cx="279" cy="150"/>
              </a:xfrm>
              <a:custGeom>
                <a:avLst/>
                <a:gdLst>
                  <a:gd name="T0" fmla="*/ 27 w 279"/>
                  <a:gd name="T1" fmla="*/ 9 h 150"/>
                  <a:gd name="T2" fmla="*/ 78 w 279"/>
                  <a:gd name="T3" fmla="*/ 33 h 150"/>
                  <a:gd name="T4" fmla="*/ 111 w 279"/>
                  <a:gd name="T5" fmla="*/ 45 h 150"/>
                  <a:gd name="T6" fmla="*/ 177 w 279"/>
                  <a:gd name="T7" fmla="*/ 45 h 150"/>
                  <a:gd name="T8" fmla="*/ 243 w 279"/>
                  <a:gd name="T9" fmla="*/ 24 h 150"/>
                  <a:gd name="T10" fmla="*/ 279 w 279"/>
                  <a:gd name="T11" fmla="*/ 0 h 150"/>
                  <a:gd name="T12" fmla="*/ 261 w 279"/>
                  <a:gd name="T13" fmla="*/ 42 h 150"/>
                  <a:gd name="T14" fmla="*/ 240 w 279"/>
                  <a:gd name="T15" fmla="*/ 87 h 150"/>
                  <a:gd name="T16" fmla="*/ 204 w 279"/>
                  <a:gd name="T17" fmla="*/ 120 h 150"/>
                  <a:gd name="T18" fmla="*/ 171 w 279"/>
                  <a:gd name="T19" fmla="*/ 150 h 150"/>
                  <a:gd name="T20" fmla="*/ 93 w 279"/>
                  <a:gd name="T21" fmla="*/ 147 h 150"/>
                  <a:gd name="T22" fmla="*/ 66 w 279"/>
                  <a:gd name="T23" fmla="*/ 114 h 150"/>
                  <a:gd name="T24" fmla="*/ 30 w 279"/>
                  <a:gd name="T25" fmla="*/ 54 h 150"/>
                  <a:gd name="T26" fmla="*/ 0 w 279"/>
                  <a:gd name="T27" fmla="*/ 6 h 150"/>
                  <a:gd name="T28" fmla="*/ 27 w 279"/>
                  <a:gd name="T29" fmla="*/ 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9" h="150">
                    <a:moveTo>
                      <a:pt x="27" y="9"/>
                    </a:moveTo>
                    <a:lnTo>
                      <a:pt x="78" y="33"/>
                    </a:lnTo>
                    <a:lnTo>
                      <a:pt x="111" y="45"/>
                    </a:lnTo>
                    <a:lnTo>
                      <a:pt x="177" y="45"/>
                    </a:lnTo>
                    <a:lnTo>
                      <a:pt x="243" y="24"/>
                    </a:lnTo>
                    <a:lnTo>
                      <a:pt x="279" y="0"/>
                    </a:lnTo>
                    <a:lnTo>
                      <a:pt x="261" y="42"/>
                    </a:lnTo>
                    <a:lnTo>
                      <a:pt x="240" y="87"/>
                    </a:lnTo>
                    <a:lnTo>
                      <a:pt x="204" y="120"/>
                    </a:lnTo>
                    <a:lnTo>
                      <a:pt x="171" y="150"/>
                    </a:lnTo>
                    <a:lnTo>
                      <a:pt x="93" y="147"/>
                    </a:lnTo>
                    <a:lnTo>
                      <a:pt x="66" y="114"/>
                    </a:lnTo>
                    <a:lnTo>
                      <a:pt x="30" y="54"/>
                    </a:lnTo>
                    <a:lnTo>
                      <a:pt x="0" y="6"/>
                    </a:lnTo>
                    <a:lnTo>
                      <a:pt x="27" y="9"/>
                    </a:lnTo>
                    <a:close/>
                  </a:path>
                </a:pathLst>
              </a:custGeom>
              <a:gradFill rotWithShape="0">
                <a:gsLst>
                  <a:gs pos="0">
                    <a:srgbClr val="DFD1C7"/>
                  </a:gs>
                  <a:gs pos="100000">
                    <a:srgbClr val="AE774E"/>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0" name="Freeform 32"/>
              <p:cNvSpPr>
                <a:spLocks/>
              </p:cNvSpPr>
              <p:nvPr/>
            </p:nvSpPr>
            <p:spPr bwMode="auto">
              <a:xfrm>
                <a:off x="1525" y="1744"/>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1" name="Freeform 33"/>
              <p:cNvSpPr>
                <a:spLocks/>
              </p:cNvSpPr>
              <p:nvPr/>
            </p:nvSpPr>
            <p:spPr bwMode="auto">
              <a:xfrm>
                <a:off x="1563" y="1806"/>
                <a:ext cx="273" cy="63"/>
              </a:xfrm>
              <a:custGeom>
                <a:avLst/>
                <a:gdLst>
                  <a:gd name="T0" fmla="*/ 0 w 264"/>
                  <a:gd name="T1" fmla="*/ 9 h 66"/>
                  <a:gd name="T2" fmla="*/ 66 w 264"/>
                  <a:gd name="T3" fmla="*/ 18 h 66"/>
                  <a:gd name="T4" fmla="*/ 99 w 264"/>
                  <a:gd name="T5" fmla="*/ 33 h 66"/>
                  <a:gd name="T6" fmla="*/ 135 w 264"/>
                  <a:gd name="T7" fmla="*/ 45 h 66"/>
                  <a:gd name="T8" fmla="*/ 171 w 264"/>
                  <a:gd name="T9" fmla="*/ 33 h 66"/>
                  <a:gd name="T10" fmla="*/ 201 w 264"/>
                  <a:gd name="T11" fmla="*/ 27 h 66"/>
                  <a:gd name="T12" fmla="*/ 243 w 264"/>
                  <a:gd name="T13" fmla="*/ 15 h 66"/>
                  <a:gd name="T14" fmla="*/ 264 w 264"/>
                  <a:gd name="T15" fmla="*/ 0 h 66"/>
                  <a:gd name="T16" fmla="*/ 222 w 264"/>
                  <a:gd name="T17" fmla="*/ 51 h 66"/>
                  <a:gd name="T18" fmla="*/ 141 w 264"/>
                  <a:gd name="T19" fmla="*/ 66 h 66"/>
                  <a:gd name="T20" fmla="*/ 69 w 264"/>
                  <a:gd name="T21" fmla="*/ 54 h 66"/>
                  <a:gd name="T22" fmla="*/ 0 w 264"/>
                  <a:gd name="T23"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66">
                    <a:moveTo>
                      <a:pt x="0" y="9"/>
                    </a:moveTo>
                    <a:lnTo>
                      <a:pt x="66" y="18"/>
                    </a:lnTo>
                    <a:lnTo>
                      <a:pt x="99" y="33"/>
                    </a:lnTo>
                    <a:lnTo>
                      <a:pt x="135" y="45"/>
                    </a:lnTo>
                    <a:lnTo>
                      <a:pt x="171" y="33"/>
                    </a:lnTo>
                    <a:lnTo>
                      <a:pt x="201" y="27"/>
                    </a:lnTo>
                    <a:lnTo>
                      <a:pt x="243" y="15"/>
                    </a:lnTo>
                    <a:lnTo>
                      <a:pt x="264" y="0"/>
                    </a:lnTo>
                    <a:lnTo>
                      <a:pt x="222" y="51"/>
                    </a:lnTo>
                    <a:lnTo>
                      <a:pt x="141" y="66"/>
                    </a:lnTo>
                    <a:lnTo>
                      <a:pt x="69" y="54"/>
                    </a:lnTo>
                    <a:lnTo>
                      <a:pt x="0" y="9"/>
                    </a:lnTo>
                    <a:close/>
                  </a:path>
                </a:pathLst>
              </a:custGeom>
              <a:solidFill>
                <a:srgbClr val="FF7C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2" name="Freeform 34"/>
              <p:cNvSpPr>
                <a:spLocks/>
              </p:cNvSpPr>
              <p:nvPr/>
            </p:nvSpPr>
            <p:spPr bwMode="auto">
              <a:xfrm>
                <a:off x="1569" y="1812"/>
                <a:ext cx="255" cy="144"/>
              </a:xfrm>
              <a:custGeom>
                <a:avLst/>
                <a:gdLst>
                  <a:gd name="T0" fmla="*/ 0 w 246"/>
                  <a:gd name="T1" fmla="*/ 18 h 138"/>
                  <a:gd name="T2" fmla="*/ 51 w 246"/>
                  <a:gd name="T3" fmla="*/ 75 h 138"/>
                  <a:gd name="T4" fmla="*/ 72 w 246"/>
                  <a:gd name="T5" fmla="*/ 102 h 138"/>
                  <a:gd name="T6" fmla="*/ 123 w 246"/>
                  <a:gd name="T7" fmla="*/ 111 h 138"/>
                  <a:gd name="T8" fmla="*/ 156 w 246"/>
                  <a:gd name="T9" fmla="*/ 105 h 138"/>
                  <a:gd name="T10" fmla="*/ 183 w 246"/>
                  <a:gd name="T11" fmla="*/ 78 h 138"/>
                  <a:gd name="T12" fmla="*/ 231 w 246"/>
                  <a:gd name="T13" fmla="*/ 27 h 138"/>
                  <a:gd name="T14" fmla="*/ 246 w 246"/>
                  <a:gd name="T15" fmla="*/ 0 h 138"/>
                  <a:gd name="T16" fmla="*/ 231 w 246"/>
                  <a:gd name="T17" fmla="*/ 54 h 138"/>
                  <a:gd name="T18" fmla="*/ 201 w 246"/>
                  <a:gd name="T19" fmla="*/ 96 h 138"/>
                  <a:gd name="T20" fmla="*/ 171 w 246"/>
                  <a:gd name="T21" fmla="*/ 132 h 138"/>
                  <a:gd name="T22" fmla="*/ 117 w 246"/>
                  <a:gd name="T23" fmla="*/ 138 h 138"/>
                  <a:gd name="T24" fmla="*/ 54 w 246"/>
                  <a:gd name="T25" fmla="*/ 126 h 138"/>
                  <a:gd name="T26" fmla="*/ 39 w 246"/>
                  <a:gd name="T27" fmla="*/ 84 h 138"/>
                  <a:gd name="T28" fmla="*/ 0 w 246"/>
                  <a:gd name="T29" fmla="*/ 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38">
                    <a:moveTo>
                      <a:pt x="0" y="18"/>
                    </a:moveTo>
                    <a:lnTo>
                      <a:pt x="51" y="75"/>
                    </a:lnTo>
                    <a:lnTo>
                      <a:pt x="72" y="102"/>
                    </a:lnTo>
                    <a:lnTo>
                      <a:pt x="123" y="111"/>
                    </a:lnTo>
                    <a:lnTo>
                      <a:pt x="156" y="105"/>
                    </a:lnTo>
                    <a:lnTo>
                      <a:pt x="183" y="78"/>
                    </a:lnTo>
                    <a:lnTo>
                      <a:pt x="231" y="27"/>
                    </a:lnTo>
                    <a:lnTo>
                      <a:pt x="246" y="0"/>
                    </a:lnTo>
                    <a:lnTo>
                      <a:pt x="231" y="54"/>
                    </a:lnTo>
                    <a:lnTo>
                      <a:pt x="201" y="96"/>
                    </a:lnTo>
                    <a:lnTo>
                      <a:pt x="171" y="132"/>
                    </a:lnTo>
                    <a:lnTo>
                      <a:pt x="117" y="138"/>
                    </a:lnTo>
                    <a:lnTo>
                      <a:pt x="54" y="126"/>
                    </a:lnTo>
                    <a:lnTo>
                      <a:pt x="39" y="84"/>
                    </a:lnTo>
                    <a:lnTo>
                      <a:pt x="0" y="18"/>
                    </a:lnTo>
                    <a:close/>
                  </a:path>
                </a:pathLst>
              </a:custGeom>
              <a:solidFill>
                <a:srgbClr val="FF7C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
          <p:nvSpPr>
            <p:cNvPr id="12308" name="Freeform 20"/>
            <p:cNvSpPr>
              <a:spLocks/>
            </p:cNvSpPr>
            <p:nvPr/>
          </p:nvSpPr>
          <p:spPr bwMode="auto">
            <a:xfrm>
              <a:off x="1579" y="1690"/>
              <a:ext cx="432" cy="480"/>
            </a:xfrm>
            <a:custGeom>
              <a:avLst/>
              <a:gdLst>
                <a:gd name="T0" fmla="*/ 0 w 432"/>
                <a:gd name="T1" fmla="*/ 288 h 480"/>
                <a:gd name="T2" fmla="*/ 96 w 432"/>
                <a:gd name="T3" fmla="*/ 480 h 480"/>
                <a:gd name="T4" fmla="*/ 432 w 432"/>
                <a:gd name="T5" fmla="*/ 0 h 480"/>
              </a:gdLst>
              <a:ahLst/>
              <a:cxnLst>
                <a:cxn ang="0">
                  <a:pos x="T0" y="T1"/>
                </a:cxn>
                <a:cxn ang="0">
                  <a:pos x="T2" y="T3"/>
                </a:cxn>
                <a:cxn ang="0">
                  <a:pos x="T4" y="T5"/>
                </a:cxn>
              </a:cxnLst>
              <a:rect l="0" t="0" r="r" b="b"/>
              <a:pathLst>
                <a:path w="432" h="480">
                  <a:moveTo>
                    <a:pt x="0" y="288"/>
                  </a:moveTo>
                  <a:lnTo>
                    <a:pt x="96" y="480"/>
                  </a:lnTo>
                  <a:lnTo>
                    <a:pt x="432" y="0"/>
                  </a:lnTo>
                </a:path>
              </a:pathLst>
            </a:custGeom>
            <a:noFill/>
            <a:ln w="1270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Tree>
    <p:extLst>
      <p:ext uri="{BB962C8B-B14F-4D97-AF65-F5344CB8AC3E}">
        <p14:creationId xmlns:p14="http://schemas.microsoft.com/office/powerpoint/2010/main" val="2563696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275169" y="4623340"/>
            <a:ext cx="4680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大学基础</a:t>
            </a:r>
            <a:r>
              <a:rPr lang="zh-CN" altLang="en-US" sz="4400" dirty="0" smtClean="0">
                <a:latin typeface="微软雅黑" pitchFamily="34" charset="-122"/>
                <a:ea typeface="微软雅黑" pitchFamily="34" charset="-122"/>
              </a:rPr>
              <a:t>物理学</a:t>
            </a:r>
            <a:endParaRPr lang="en-US" altLang="zh-CN" sz="4400" dirty="0">
              <a:latin typeface="微软雅黑" pitchFamily="34" charset="-122"/>
              <a:ea typeface="微软雅黑" pitchFamily="34" charset="-122"/>
            </a:endParaRPr>
          </a:p>
          <a:p>
            <a:pPr algn="r"/>
            <a:r>
              <a:rPr lang="zh-CN" altLang="en-US" sz="4400" dirty="0" smtClean="0">
                <a:latin typeface="微软雅黑" pitchFamily="34" charset="-122"/>
                <a:ea typeface="微软雅黑" pitchFamily="34" charset="-122"/>
              </a:rPr>
              <a:t>第六</a:t>
            </a:r>
            <a:r>
              <a:rPr lang="zh-CN" altLang="en-US" sz="4400" dirty="0">
                <a:latin typeface="微软雅黑" pitchFamily="34" charset="-122"/>
                <a:ea typeface="微软雅黑" pitchFamily="34" charset="-122"/>
              </a:rPr>
              <a:t>章 稳恒磁场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9 L 0.18164 -0.00185 L 0.05742 -0.00023 C 0.03972 0.00023 0.02227 0.00208 0.00456 0.00208 C 0.003 0.00208 -2.29167E-6 -0.00023 -2.29167E-6 2.96296E-6 L -2.29167E-6 -0.00023 L -2.29167E-6 2.96296E-6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7411787" y="3139010"/>
              <a:ext cx="4772455"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磁场  磁感应强度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0"/>
          <p:cNvSpPr>
            <a:spLocks noChangeArrowheads="1"/>
          </p:cNvSpPr>
          <p:nvPr/>
        </p:nvSpPr>
        <p:spPr bwMode="auto">
          <a:xfrm>
            <a:off x="553872" y="589866"/>
            <a:ext cx="3506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一、基本磁现象 磁场</a:t>
            </a:r>
          </a:p>
        </p:txBody>
      </p:sp>
      <p:sp>
        <p:nvSpPr>
          <p:cNvPr id="22" name="Rectangle 4"/>
          <p:cNvSpPr>
            <a:spLocks noChangeArrowheads="1"/>
          </p:cNvSpPr>
          <p:nvPr/>
        </p:nvSpPr>
        <p:spPr bwMode="auto">
          <a:xfrm>
            <a:off x="553872" y="1982172"/>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中国在磁学方面的贡献：</a:t>
            </a:r>
          </a:p>
        </p:txBody>
      </p:sp>
      <p:grpSp>
        <p:nvGrpSpPr>
          <p:cNvPr id="23" name="Group 5"/>
          <p:cNvGrpSpPr>
            <a:grpSpLocks/>
          </p:cNvGrpSpPr>
          <p:nvPr/>
        </p:nvGrpSpPr>
        <p:grpSpPr bwMode="auto">
          <a:xfrm>
            <a:off x="1547191" y="2602954"/>
            <a:ext cx="5486400" cy="519112"/>
            <a:chOff x="624" y="1545"/>
            <a:chExt cx="3456" cy="327"/>
          </a:xfrm>
        </p:grpSpPr>
        <p:sp>
          <p:nvSpPr>
            <p:cNvPr id="24" name="Rectangle 6"/>
            <p:cNvSpPr>
              <a:spLocks noChangeArrowheads="1"/>
            </p:cNvSpPr>
            <p:nvPr/>
          </p:nvSpPr>
          <p:spPr bwMode="auto">
            <a:xfrm>
              <a:off x="800" y="1545"/>
              <a:ext cx="3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最早发现磁现象：磁石吸引铁屑</a:t>
              </a:r>
            </a:p>
          </p:txBody>
        </p:sp>
        <p:pic>
          <p:nvPicPr>
            <p:cNvPr id="25" name="Picture 7"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63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8"/>
          <p:cNvGrpSpPr>
            <a:grpSpLocks/>
          </p:cNvGrpSpPr>
          <p:nvPr/>
        </p:nvGrpSpPr>
        <p:grpSpPr bwMode="auto">
          <a:xfrm>
            <a:off x="1547191" y="3314154"/>
            <a:ext cx="6553200" cy="519113"/>
            <a:chOff x="624" y="1929"/>
            <a:chExt cx="4128" cy="327"/>
          </a:xfrm>
        </p:grpSpPr>
        <p:sp>
          <p:nvSpPr>
            <p:cNvPr id="27" name="Rectangle 9"/>
            <p:cNvSpPr>
              <a:spLocks noChangeArrowheads="1"/>
            </p:cNvSpPr>
            <p:nvPr/>
          </p:nvSpPr>
          <p:spPr bwMode="auto">
            <a:xfrm>
              <a:off x="794" y="1929"/>
              <a:ext cx="39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mn-ea"/>
                  <a:ea typeface="+mn-ea"/>
                </a:rPr>
                <a:t>春秋战国</a:t>
              </a:r>
              <a:r>
                <a:rPr lang="en-US" altLang="zh-CN" sz="2800">
                  <a:solidFill>
                    <a:srgbClr val="0000FF"/>
                  </a:solidFill>
                  <a:latin typeface="+mn-ea"/>
                  <a:ea typeface="+mn-ea"/>
                </a:rPr>
                <a:t>《</a:t>
              </a:r>
              <a:r>
                <a:rPr lang="zh-CN" altLang="en-US" sz="2800">
                  <a:solidFill>
                    <a:srgbClr val="0000FF"/>
                  </a:solidFill>
                  <a:latin typeface="+mn-ea"/>
                  <a:ea typeface="+mn-ea"/>
                </a:rPr>
                <a:t>吕氏春秋</a:t>
              </a:r>
              <a:r>
                <a:rPr lang="en-US" altLang="zh-CN" sz="2800">
                  <a:solidFill>
                    <a:srgbClr val="0000FF"/>
                  </a:solidFill>
                  <a:latin typeface="+mn-ea"/>
                  <a:ea typeface="+mn-ea"/>
                </a:rPr>
                <a:t>》</a:t>
              </a:r>
              <a:r>
                <a:rPr lang="zh-CN" altLang="en-US" sz="2800">
                  <a:solidFill>
                    <a:srgbClr val="0000FF"/>
                  </a:solidFill>
                  <a:latin typeface="+mn-ea"/>
                  <a:ea typeface="+mn-ea"/>
                </a:rPr>
                <a:t>记载：磁石召铁</a:t>
              </a:r>
            </a:p>
          </p:txBody>
        </p:sp>
        <p:pic>
          <p:nvPicPr>
            <p:cNvPr id="28" name="Picture 10"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201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11"/>
          <p:cNvGrpSpPr>
            <a:grpSpLocks/>
          </p:cNvGrpSpPr>
          <p:nvPr/>
        </p:nvGrpSpPr>
        <p:grpSpPr bwMode="auto">
          <a:xfrm>
            <a:off x="1547192" y="4025355"/>
            <a:ext cx="8464550" cy="523875"/>
            <a:chOff x="624" y="2375"/>
            <a:chExt cx="5332" cy="330"/>
          </a:xfrm>
        </p:grpSpPr>
        <p:sp>
          <p:nvSpPr>
            <p:cNvPr id="30" name="Rectangle 12"/>
            <p:cNvSpPr>
              <a:spLocks noChangeArrowheads="1"/>
            </p:cNvSpPr>
            <p:nvPr/>
          </p:nvSpPr>
          <p:spPr bwMode="auto">
            <a:xfrm>
              <a:off x="820" y="2375"/>
              <a:ext cx="51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东汉王充</a:t>
              </a:r>
              <a:r>
                <a:rPr lang="en-US" altLang="zh-CN" sz="2800" dirty="0">
                  <a:solidFill>
                    <a:srgbClr val="0000FF"/>
                  </a:solidFill>
                  <a:latin typeface="+mn-ea"/>
                  <a:ea typeface="+mn-ea"/>
                </a:rPr>
                <a:t>《</a:t>
              </a:r>
              <a:r>
                <a:rPr lang="zh-CN" altLang="en-US" sz="2800" dirty="0">
                  <a:solidFill>
                    <a:srgbClr val="0000FF"/>
                  </a:solidFill>
                  <a:latin typeface="+mn-ea"/>
                  <a:ea typeface="+mn-ea"/>
                </a:rPr>
                <a:t>论衡</a:t>
              </a:r>
              <a:r>
                <a:rPr lang="en-US" altLang="zh-CN" sz="2800" dirty="0">
                  <a:solidFill>
                    <a:srgbClr val="0000FF"/>
                  </a:solidFill>
                  <a:latin typeface="+mn-ea"/>
                  <a:ea typeface="+mn-ea"/>
                </a:rPr>
                <a:t>》</a:t>
              </a:r>
              <a:r>
                <a:rPr lang="zh-CN" altLang="en-US" sz="2800" dirty="0">
                  <a:solidFill>
                    <a:srgbClr val="0000FF"/>
                  </a:solidFill>
                  <a:latin typeface="+mn-ea"/>
                  <a:ea typeface="+mn-ea"/>
                </a:rPr>
                <a:t>描述：司南勺</a:t>
              </a:r>
              <a:r>
                <a:rPr lang="zh-CN" altLang="en-US" sz="2800" dirty="0">
                  <a:solidFill>
                    <a:srgbClr val="0000FF"/>
                  </a:solidFill>
                  <a:latin typeface="+mn-ea"/>
                  <a:ea typeface="+mn-ea"/>
                  <a:sym typeface="Symbol" panose="05050102010706020507" pitchFamily="18" charset="2"/>
                </a:rPr>
                <a:t></a:t>
              </a:r>
              <a:r>
                <a:rPr lang="zh-CN" altLang="en-US" sz="2800" dirty="0">
                  <a:solidFill>
                    <a:srgbClr val="0000FF"/>
                  </a:solidFill>
                  <a:latin typeface="+mn-ea"/>
                  <a:ea typeface="+mn-ea"/>
                </a:rPr>
                <a:t>最早的指南器具</a:t>
              </a:r>
            </a:p>
          </p:txBody>
        </p:sp>
        <p:pic>
          <p:nvPicPr>
            <p:cNvPr id="31" name="Picture 13"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2448"/>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14"/>
          <p:cNvGrpSpPr>
            <a:grpSpLocks/>
          </p:cNvGrpSpPr>
          <p:nvPr/>
        </p:nvGrpSpPr>
        <p:grpSpPr bwMode="auto">
          <a:xfrm>
            <a:off x="1547191" y="4741317"/>
            <a:ext cx="8464550" cy="946150"/>
            <a:chOff x="624" y="2961"/>
            <a:chExt cx="5332" cy="596"/>
          </a:xfrm>
        </p:grpSpPr>
        <p:sp>
          <p:nvSpPr>
            <p:cNvPr id="33" name="Rectangle 15"/>
            <p:cNvSpPr>
              <a:spLocks noChangeArrowheads="1"/>
            </p:cNvSpPr>
            <p:nvPr/>
          </p:nvSpPr>
          <p:spPr bwMode="auto">
            <a:xfrm>
              <a:off x="820" y="2961"/>
              <a:ext cx="51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十一世纪沈括发明指南针，发现地磁偏角，比欧洲的哥伦布早四百年</a:t>
              </a:r>
            </a:p>
          </p:txBody>
        </p:sp>
        <p:pic>
          <p:nvPicPr>
            <p:cNvPr id="34" name="Picture 16"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02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17"/>
          <p:cNvGrpSpPr>
            <a:grpSpLocks/>
          </p:cNvGrpSpPr>
          <p:nvPr/>
        </p:nvGrpSpPr>
        <p:grpSpPr bwMode="auto">
          <a:xfrm>
            <a:off x="1547191" y="5879554"/>
            <a:ext cx="7315200" cy="519112"/>
            <a:chOff x="624" y="3609"/>
            <a:chExt cx="4608" cy="327"/>
          </a:xfrm>
        </p:grpSpPr>
        <p:sp>
          <p:nvSpPr>
            <p:cNvPr id="36" name="Rectangle 18"/>
            <p:cNvSpPr>
              <a:spLocks noChangeArrowheads="1"/>
            </p:cNvSpPr>
            <p:nvPr/>
          </p:nvSpPr>
          <p:spPr bwMode="auto">
            <a:xfrm>
              <a:off x="768" y="3609"/>
              <a:ext cx="4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十二世纪已有关于指南针用于航海的记载</a:t>
              </a:r>
            </a:p>
          </p:txBody>
        </p:sp>
        <p:pic>
          <p:nvPicPr>
            <p:cNvPr id="37" name="Picture 19"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69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 name="Picture 20" descr="指南杓"/>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5856" y="692973"/>
            <a:ext cx="3179896" cy="233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21"/>
          <p:cNvSpPr>
            <a:spLocks noChangeArrowheads="1"/>
          </p:cNvSpPr>
          <p:nvPr/>
        </p:nvSpPr>
        <p:spPr bwMode="auto">
          <a:xfrm>
            <a:off x="8448851" y="2929047"/>
            <a:ext cx="16094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solidFill>
                  <a:srgbClr val="990000"/>
                </a:solidFill>
                <a:latin typeface="+mn-ea"/>
                <a:ea typeface="+mn-ea"/>
              </a:rPr>
              <a:t>司南勺</a:t>
            </a:r>
          </a:p>
        </p:txBody>
      </p:sp>
      <p:sp>
        <p:nvSpPr>
          <p:cNvPr id="40" name="Rectangle 10"/>
          <p:cNvSpPr>
            <a:spLocks noChangeArrowheads="1"/>
          </p:cNvSpPr>
          <p:nvPr/>
        </p:nvSpPr>
        <p:spPr bwMode="auto">
          <a:xfrm>
            <a:off x="557747" y="1293998"/>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、基本磁现象</a:t>
            </a:r>
          </a:p>
        </p:txBody>
      </p:sp>
    </p:spTree>
    <p:extLst>
      <p:ext uri="{BB962C8B-B14F-4D97-AF65-F5344CB8AC3E}">
        <p14:creationId xmlns:p14="http://schemas.microsoft.com/office/powerpoint/2010/main" val="33319492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nodeType="clickEffect">
                                  <p:stCondLst>
                                    <p:cond delay="0"/>
                                  </p:stCondLst>
                                  <p:childTnLst>
                                    <p:set>
                                      <p:cBhvr>
                                        <p:cTn id="42" dur="1" fill="hold">
                                          <p:stCondLst>
                                            <p:cond delay="499"/>
                                          </p:stCondLst>
                                        </p:cTn>
                                        <p:tgtEl>
                                          <p:spTgt spid="35"/>
                                        </p:tgtEl>
                                        <p:attrNameLst>
                                          <p:attrName>style.visibility</p:attrName>
                                        </p:attrNameLst>
                                      </p:cBhvr>
                                      <p:to>
                                        <p:strVal val="visible"/>
                                      </p:to>
                                    </p:set>
                                    <p:anim to="" calcmode="lin" valueType="num">
                                      <p:cBhvr>
                                        <p:cTn id="43" dur="1" fill="hold"/>
                                        <p:tgtEl>
                                          <p:spTgt spid="35"/>
                                        </p:tgtEl>
                                        <p:attrNameLst>
                                          <p:attrName/>
                                        </p:attrNameLst>
                                      </p:cBhvr>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utoUpdateAnimBg="0"/>
      <p:bldP spid="39" grpId="0" autoUpdateAnimBg="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62559"/>
            <a:ext cx="31438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早期的磁现象包括</a:t>
            </a:r>
            <a:r>
              <a:rPr lang="en-US" altLang="zh-CN" sz="2800" dirty="0">
                <a:solidFill>
                  <a:srgbClr val="0000FF"/>
                </a:solidFill>
                <a:latin typeface="+mn-ea"/>
                <a:ea typeface="+mn-ea"/>
              </a:rPr>
              <a:t>:</a:t>
            </a:r>
          </a:p>
        </p:txBody>
      </p:sp>
      <p:sp>
        <p:nvSpPr>
          <p:cNvPr id="21" name="Rectangle 3"/>
          <p:cNvSpPr>
            <a:spLocks noChangeArrowheads="1"/>
          </p:cNvSpPr>
          <p:nvPr/>
        </p:nvSpPr>
        <p:spPr bwMode="auto">
          <a:xfrm>
            <a:off x="556209" y="1277835"/>
            <a:ext cx="660174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(1)</a:t>
            </a:r>
            <a:r>
              <a:rPr lang="zh-CN" altLang="en-US" sz="2800" dirty="0">
                <a:solidFill>
                  <a:srgbClr val="0000FF"/>
                </a:solidFill>
                <a:latin typeface="+mn-ea"/>
                <a:ea typeface="+mn-ea"/>
              </a:rPr>
              <a:t>天然磁铁吸引铁、钴、镍等物质。</a:t>
            </a:r>
            <a:endParaRPr lang="zh-CN" altLang="en-US" sz="2800" u="sng"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40" name="Rectangle 4"/>
              <p:cNvSpPr>
                <a:spLocks noChangeArrowheads="1"/>
              </p:cNvSpPr>
              <p:nvPr/>
            </p:nvSpPr>
            <p:spPr bwMode="auto">
              <a:xfrm>
                <a:off x="556209" y="1879314"/>
                <a:ext cx="8693808" cy="19882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(2)</a:t>
                </a:r>
                <a:r>
                  <a:rPr lang="zh-CN" altLang="en-US" sz="2800" dirty="0">
                    <a:solidFill>
                      <a:srgbClr val="0000FF"/>
                    </a:solidFill>
                    <a:latin typeface="+mn-ea"/>
                    <a:ea typeface="+mn-ea"/>
                  </a:rPr>
                  <a:t>条形磁铁两端磁性最强，称为磁极。一只能够在水平面内自由转动的条形磁铁，平衡时总是顺着南北指向。指北的一端称为北极或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mn-ea"/>
                    <a:ea typeface="+mn-ea"/>
                  </a:rPr>
                  <a:t>极，指南的一端称为南极或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极。同性磁极相互排斥，异性磁极相互吸引。</a:t>
                </a:r>
                <a:endParaRPr lang="zh-CN" altLang="en-US" sz="2800" u="sng" dirty="0">
                  <a:solidFill>
                    <a:srgbClr val="0000FF"/>
                  </a:solidFill>
                  <a:latin typeface="+mn-ea"/>
                  <a:ea typeface="+mn-ea"/>
                </a:endParaRPr>
              </a:p>
            </p:txBody>
          </p:sp>
        </mc:Choice>
        <mc:Fallback xmlns="">
          <p:sp>
            <p:nvSpPr>
              <p:cNvPr id="40" name="Rectangle 4"/>
              <p:cNvSpPr>
                <a:spLocks noRot="1" noChangeAspect="1" noMove="1" noResize="1" noEditPoints="1" noAdjustHandles="1" noChangeArrowheads="1" noChangeShapeType="1" noTextEdit="1"/>
              </p:cNvSpPr>
              <p:nvPr/>
            </p:nvSpPr>
            <p:spPr bwMode="auto">
              <a:xfrm>
                <a:off x="556209" y="1879314"/>
                <a:ext cx="8693808" cy="1988237"/>
              </a:xfrm>
              <a:prstGeom prst="rect">
                <a:avLst/>
              </a:prstGeom>
              <a:blipFill>
                <a:blip r:embed="rId3"/>
                <a:stretch>
                  <a:fillRect l="-1403" t="-2454" r="-1473" b="-61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 name="Rectangle 5"/>
          <p:cNvSpPr>
            <a:spLocks noChangeArrowheads="1"/>
          </p:cNvSpPr>
          <p:nvPr/>
        </p:nvSpPr>
        <p:spPr bwMode="auto">
          <a:xfrm>
            <a:off x="556209" y="3949918"/>
            <a:ext cx="869380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(3)</a:t>
            </a:r>
            <a:r>
              <a:rPr lang="zh-CN" altLang="en-US" sz="2800" dirty="0">
                <a:solidFill>
                  <a:srgbClr val="0000FF"/>
                </a:solidFill>
                <a:latin typeface="+mn-ea"/>
                <a:ea typeface="+mn-ea"/>
              </a:rPr>
              <a:t>把磁铁作任意分割，每一小块都有南北两极，任一磁铁总是两极同时存在。</a:t>
            </a:r>
            <a:endParaRPr lang="zh-CN" altLang="en-US" sz="2800" u="sng" dirty="0">
              <a:solidFill>
                <a:srgbClr val="0000FF"/>
              </a:solidFill>
              <a:latin typeface="+mn-ea"/>
              <a:ea typeface="+mn-ea"/>
            </a:endParaRPr>
          </a:p>
        </p:txBody>
      </p:sp>
      <p:sp>
        <p:nvSpPr>
          <p:cNvPr id="42" name="Rectangle 6"/>
          <p:cNvSpPr>
            <a:spLocks noChangeArrowheads="1"/>
          </p:cNvSpPr>
          <p:nvPr/>
        </p:nvSpPr>
        <p:spPr bwMode="auto">
          <a:xfrm>
            <a:off x="556209" y="5064160"/>
            <a:ext cx="869380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(4)</a:t>
            </a:r>
            <a:r>
              <a:rPr lang="zh-CN" altLang="en-US" sz="2800" dirty="0">
                <a:solidFill>
                  <a:srgbClr val="0000FF"/>
                </a:solidFill>
                <a:latin typeface="+mn-ea"/>
                <a:ea typeface="+mn-ea"/>
              </a:rPr>
              <a:t>某些本来不显磁性的物质，在接近或接触磁铁后就有了磁性，这种现象称为磁化。</a:t>
            </a:r>
            <a:endParaRPr lang="zh-CN" altLang="en-US" sz="2800" u="sng" dirty="0">
              <a:solidFill>
                <a:srgbClr val="0000FF"/>
              </a:solidFill>
              <a:latin typeface="+mn-ea"/>
              <a:ea typeface="+mn-ea"/>
            </a:endParaRPr>
          </a:p>
        </p:txBody>
      </p:sp>
    </p:spTree>
    <p:extLst>
      <p:ext uri="{BB962C8B-B14F-4D97-AF65-F5344CB8AC3E}">
        <p14:creationId xmlns:p14="http://schemas.microsoft.com/office/powerpoint/2010/main" val="203020872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arn(outHorizont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arn(inHorizontal)">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40" grpId="0" autoUpdateAnimBg="0"/>
      <p:bldP spid="41" grpId="0" autoUpdateAnimBg="0"/>
      <p:bldP spid="4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9" y="1277835"/>
            <a:ext cx="86938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(1)</a:t>
            </a:r>
            <a:r>
              <a:rPr lang="zh-CN" altLang="en-US" sz="2800" dirty="0">
                <a:solidFill>
                  <a:srgbClr val="0000FF"/>
                </a:solidFill>
                <a:latin typeface="+mn-ea"/>
                <a:ea typeface="+mn-ea"/>
              </a:rPr>
              <a:t>通过电流的导线</a:t>
            </a:r>
            <a:r>
              <a:rPr lang="en-US" altLang="zh-CN" sz="2800" dirty="0">
                <a:solidFill>
                  <a:srgbClr val="0000FF"/>
                </a:solidFill>
                <a:latin typeface="+mn-ea"/>
                <a:ea typeface="+mn-ea"/>
              </a:rPr>
              <a:t>(</a:t>
            </a:r>
            <a:r>
              <a:rPr lang="zh-CN" altLang="en-US" sz="2800" dirty="0">
                <a:solidFill>
                  <a:srgbClr val="0000FF"/>
                </a:solidFill>
                <a:latin typeface="+mn-ea"/>
                <a:ea typeface="+mn-ea"/>
              </a:rPr>
              <a:t>也叫载流导线</a:t>
            </a:r>
            <a:r>
              <a:rPr lang="en-US" altLang="zh-CN" sz="2800" dirty="0">
                <a:solidFill>
                  <a:srgbClr val="0000FF"/>
                </a:solidFill>
                <a:latin typeface="+mn-ea"/>
                <a:ea typeface="+mn-ea"/>
              </a:rPr>
              <a:t>)</a:t>
            </a:r>
            <a:r>
              <a:rPr lang="zh-CN" altLang="en-US" sz="2800" dirty="0">
                <a:solidFill>
                  <a:srgbClr val="0000FF"/>
                </a:solidFill>
                <a:latin typeface="+mn-ea"/>
                <a:ea typeface="+mn-ea"/>
              </a:rPr>
              <a:t>附近的磁针会受到力的作用而偏转</a:t>
            </a:r>
          </a:p>
        </p:txBody>
      </p:sp>
      <p:pic>
        <p:nvPicPr>
          <p:cNvPr id="8" name="Picture 27" descr="奥斯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751" y="2556842"/>
            <a:ext cx="1858962"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8"/>
          <p:cNvSpPr txBox="1">
            <a:spLocks noChangeArrowheads="1"/>
          </p:cNvSpPr>
          <p:nvPr/>
        </p:nvSpPr>
        <p:spPr bwMode="auto">
          <a:xfrm>
            <a:off x="6297751" y="5433392"/>
            <a:ext cx="185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990000"/>
                </a:solidFill>
                <a:latin typeface="+mn-ea"/>
                <a:ea typeface="+mn-ea"/>
              </a:rPr>
              <a:t>奥斯特</a:t>
            </a:r>
          </a:p>
        </p:txBody>
      </p:sp>
      <p:grpSp>
        <p:nvGrpSpPr>
          <p:cNvPr id="10" name="Group 4"/>
          <p:cNvGrpSpPr>
            <a:grpSpLocks/>
          </p:cNvGrpSpPr>
          <p:nvPr/>
        </p:nvGrpSpPr>
        <p:grpSpPr bwMode="auto">
          <a:xfrm>
            <a:off x="556209" y="2975941"/>
            <a:ext cx="5154613" cy="2457450"/>
            <a:chOff x="1388" y="1040"/>
            <a:chExt cx="3247" cy="1548"/>
          </a:xfrm>
        </p:grpSpPr>
        <p:sp>
          <p:nvSpPr>
            <p:cNvPr id="11" name="Rectangle 5"/>
            <p:cNvSpPr>
              <a:spLocks noChangeArrowheads="1"/>
            </p:cNvSpPr>
            <p:nvPr/>
          </p:nvSpPr>
          <p:spPr bwMode="auto">
            <a:xfrm>
              <a:off x="1972" y="1551"/>
              <a:ext cx="2322" cy="29"/>
            </a:xfrm>
            <a:prstGeom prst="rect">
              <a:avLst/>
            </a:prstGeom>
            <a:solidFill>
              <a:schemeClr val="accent1"/>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2" name="Freeform 6"/>
            <p:cNvSpPr>
              <a:spLocks/>
            </p:cNvSpPr>
            <p:nvPr/>
          </p:nvSpPr>
          <p:spPr bwMode="auto">
            <a:xfrm>
              <a:off x="1388" y="1563"/>
              <a:ext cx="588" cy="425"/>
            </a:xfrm>
            <a:custGeom>
              <a:avLst/>
              <a:gdLst>
                <a:gd name="T0" fmla="*/ 963 w 964"/>
                <a:gd name="T1" fmla="*/ 0 h 817"/>
                <a:gd name="T2" fmla="*/ 900 w 964"/>
                <a:gd name="T3" fmla="*/ 6 h 817"/>
                <a:gd name="T4" fmla="*/ 870 w 964"/>
                <a:gd name="T5" fmla="*/ 51 h 817"/>
                <a:gd name="T6" fmla="*/ 825 w 964"/>
                <a:gd name="T7" fmla="*/ 81 h 817"/>
                <a:gd name="T8" fmla="*/ 780 w 964"/>
                <a:gd name="T9" fmla="*/ 111 h 817"/>
                <a:gd name="T10" fmla="*/ 735 w 964"/>
                <a:gd name="T11" fmla="*/ 156 h 817"/>
                <a:gd name="T12" fmla="*/ 690 w 964"/>
                <a:gd name="T13" fmla="*/ 201 h 817"/>
                <a:gd name="T14" fmla="*/ 675 w 964"/>
                <a:gd name="T15" fmla="*/ 246 h 817"/>
                <a:gd name="T16" fmla="*/ 645 w 964"/>
                <a:gd name="T17" fmla="*/ 291 h 817"/>
                <a:gd name="T18" fmla="*/ 645 w 964"/>
                <a:gd name="T19" fmla="*/ 336 h 817"/>
                <a:gd name="T20" fmla="*/ 645 w 964"/>
                <a:gd name="T21" fmla="*/ 396 h 817"/>
                <a:gd name="T22" fmla="*/ 645 w 964"/>
                <a:gd name="T23" fmla="*/ 456 h 817"/>
                <a:gd name="T24" fmla="*/ 645 w 964"/>
                <a:gd name="T25" fmla="*/ 501 h 817"/>
                <a:gd name="T26" fmla="*/ 645 w 964"/>
                <a:gd name="T27" fmla="*/ 561 h 817"/>
                <a:gd name="T28" fmla="*/ 615 w 964"/>
                <a:gd name="T29" fmla="*/ 621 h 817"/>
                <a:gd name="T30" fmla="*/ 585 w 964"/>
                <a:gd name="T31" fmla="*/ 681 h 817"/>
                <a:gd name="T32" fmla="*/ 540 w 964"/>
                <a:gd name="T33" fmla="*/ 726 h 817"/>
                <a:gd name="T34" fmla="*/ 495 w 964"/>
                <a:gd name="T35" fmla="*/ 771 h 817"/>
                <a:gd name="T36" fmla="*/ 375 w 964"/>
                <a:gd name="T37" fmla="*/ 786 h 817"/>
                <a:gd name="T38" fmla="*/ 285 w 964"/>
                <a:gd name="T39" fmla="*/ 786 h 817"/>
                <a:gd name="T40" fmla="*/ 240 w 964"/>
                <a:gd name="T41" fmla="*/ 801 h 817"/>
                <a:gd name="T42" fmla="*/ 195 w 964"/>
                <a:gd name="T43" fmla="*/ 786 h 817"/>
                <a:gd name="T44" fmla="*/ 150 w 964"/>
                <a:gd name="T45" fmla="*/ 786 h 817"/>
                <a:gd name="T46" fmla="*/ 90 w 964"/>
                <a:gd name="T47" fmla="*/ 816 h 817"/>
                <a:gd name="T48" fmla="*/ 0 w 964"/>
                <a:gd name="T49" fmla="*/ 816 h 817"/>
                <a:gd name="T50" fmla="*/ 3 w 964"/>
                <a:gd name="T51" fmla="*/ 816 h 8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64"/>
                <a:gd name="T79" fmla="*/ 0 h 817"/>
                <a:gd name="T80" fmla="*/ 964 w 964"/>
                <a:gd name="T81" fmla="*/ 817 h 8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64" h="817">
                  <a:moveTo>
                    <a:pt x="963" y="0"/>
                  </a:moveTo>
                  <a:lnTo>
                    <a:pt x="900" y="6"/>
                  </a:lnTo>
                  <a:lnTo>
                    <a:pt x="870" y="51"/>
                  </a:lnTo>
                  <a:lnTo>
                    <a:pt x="825" y="81"/>
                  </a:lnTo>
                  <a:lnTo>
                    <a:pt x="780" y="111"/>
                  </a:lnTo>
                  <a:lnTo>
                    <a:pt x="735" y="156"/>
                  </a:lnTo>
                  <a:lnTo>
                    <a:pt x="690" y="201"/>
                  </a:lnTo>
                  <a:lnTo>
                    <a:pt x="675" y="246"/>
                  </a:lnTo>
                  <a:lnTo>
                    <a:pt x="645" y="291"/>
                  </a:lnTo>
                  <a:lnTo>
                    <a:pt x="645" y="336"/>
                  </a:lnTo>
                  <a:lnTo>
                    <a:pt x="645" y="396"/>
                  </a:lnTo>
                  <a:lnTo>
                    <a:pt x="645" y="456"/>
                  </a:lnTo>
                  <a:lnTo>
                    <a:pt x="645" y="501"/>
                  </a:lnTo>
                  <a:lnTo>
                    <a:pt x="645" y="561"/>
                  </a:lnTo>
                  <a:lnTo>
                    <a:pt x="615" y="621"/>
                  </a:lnTo>
                  <a:lnTo>
                    <a:pt x="585" y="681"/>
                  </a:lnTo>
                  <a:lnTo>
                    <a:pt x="540" y="726"/>
                  </a:lnTo>
                  <a:lnTo>
                    <a:pt x="495" y="771"/>
                  </a:lnTo>
                  <a:lnTo>
                    <a:pt x="375" y="786"/>
                  </a:lnTo>
                  <a:lnTo>
                    <a:pt x="285" y="786"/>
                  </a:lnTo>
                  <a:lnTo>
                    <a:pt x="240" y="801"/>
                  </a:lnTo>
                  <a:lnTo>
                    <a:pt x="195" y="786"/>
                  </a:lnTo>
                  <a:lnTo>
                    <a:pt x="150" y="786"/>
                  </a:lnTo>
                  <a:lnTo>
                    <a:pt x="90" y="816"/>
                  </a:lnTo>
                  <a:lnTo>
                    <a:pt x="0" y="816"/>
                  </a:lnTo>
                  <a:lnTo>
                    <a:pt x="3" y="816"/>
                  </a:lnTo>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7"/>
            <p:cNvSpPr>
              <a:spLocks/>
            </p:cNvSpPr>
            <p:nvPr/>
          </p:nvSpPr>
          <p:spPr bwMode="auto">
            <a:xfrm>
              <a:off x="4288" y="1563"/>
              <a:ext cx="347" cy="436"/>
            </a:xfrm>
            <a:custGeom>
              <a:avLst/>
              <a:gdLst>
                <a:gd name="T0" fmla="*/ 0 w 721"/>
                <a:gd name="T1" fmla="*/ 0 h 730"/>
                <a:gd name="T2" fmla="*/ 60 w 721"/>
                <a:gd name="T3" fmla="*/ 54 h 730"/>
                <a:gd name="T4" fmla="*/ 165 w 721"/>
                <a:gd name="T5" fmla="*/ 84 h 730"/>
                <a:gd name="T6" fmla="*/ 210 w 721"/>
                <a:gd name="T7" fmla="*/ 129 h 730"/>
                <a:gd name="T8" fmla="*/ 240 w 721"/>
                <a:gd name="T9" fmla="*/ 174 h 730"/>
                <a:gd name="T10" fmla="*/ 285 w 721"/>
                <a:gd name="T11" fmla="*/ 234 h 730"/>
                <a:gd name="T12" fmla="*/ 315 w 721"/>
                <a:gd name="T13" fmla="*/ 279 h 730"/>
                <a:gd name="T14" fmla="*/ 345 w 721"/>
                <a:gd name="T15" fmla="*/ 339 h 730"/>
                <a:gd name="T16" fmla="*/ 375 w 721"/>
                <a:gd name="T17" fmla="*/ 384 h 730"/>
                <a:gd name="T18" fmla="*/ 405 w 721"/>
                <a:gd name="T19" fmla="*/ 504 h 730"/>
                <a:gd name="T20" fmla="*/ 420 w 721"/>
                <a:gd name="T21" fmla="*/ 549 h 730"/>
                <a:gd name="T22" fmla="*/ 465 w 721"/>
                <a:gd name="T23" fmla="*/ 594 h 730"/>
                <a:gd name="T24" fmla="*/ 510 w 721"/>
                <a:gd name="T25" fmla="*/ 639 h 730"/>
                <a:gd name="T26" fmla="*/ 555 w 721"/>
                <a:gd name="T27" fmla="*/ 669 h 730"/>
                <a:gd name="T28" fmla="*/ 600 w 721"/>
                <a:gd name="T29" fmla="*/ 699 h 730"/>
                <a:gd name="T30" fmla="*/ 645 w 721"/>
                <a:gd name="T31" fmla="*/ 729 h 730"/>
                <a:gd name="T32" fmla="*/ 720 w 721"/>
                <a:gd name="T33" fmla="*/ 720 h 7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1"/>
                <a:gd name="T52" fmla="*/ 0 h 730"/>
                <a:gd name="T53" fmla="*/ 721 w 721"/>
                <a:gd name="T54" fmla="*/ 730 h 7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1" h="730">
                  <a:moveTo>
                    <a:pt x="0" y="0"/>
                  </a:moveTo>
                  <a:lnTo>
                    <a:pt x="60" y="54"/>
                  </a:lnTo>
                  <a:lnTo>
                    <a:pt x="165" y="84"/>
                  </a:lnTo>
                  <a:lnTo>
                    <a:pt x="210" y="129"/>
                  </a:lnTo>
                  <a:lnTo>
                    <a:pt x="240" y="174"/>
                  </a:lnTo>
                  <a:lnTo>
                    <a:pt x="285" y="234"/>
                  </a:lnTo>
                  <a:lnTo>
                    <a:pt x="315" y="279"/>
                  </a:lnTo>
                  <a:lnTo>
                    <a:pt x="345" y="339"/>
                  </a:lnTo>
                  <a:lnTo>
                    <a:pt x="375" y="384"/>
                  </a:lnTo>
                  <a:lnTo>
                    <a:pt x="405" y="504"/>
                  </a:lnTo>
                  <a:lnTo>
                    <a:pt x="420" y="549"/>
                  </a:lnTo>
                  <a:lnTo>
                    <a:pt x="465" y="594"/>
                  </a:lnTo>
                  <a:lnTo>
                    <a:pt x="510" y="639"/>
                  </a:lnTo>
                  <a:lnTo>
                    <a:pt x="555" y="669"/>
                  </a:lnTo>
                  <a:lnTo>
                    <a:pt x="600" y="699"/>
                  </a:lnTo>
                  <a:lnTo>
                    <a:pt x="645" y="729"/>
                  </a:lnTo>
                  <a:lnTo>
                    <a:pt x="720" y="720"/>
                  </a:lnTo>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Line 8"/>
            <p:cNvSpPr>
              <a:spLocks noChangeShapeType="1"/>
            </p:cNvSpPr>
            <p:nvPr/>
          </p:nvSpPr>
          <p:spPr bwMode="auto">
            <a:xfrm>
              <a:off x="2588" y="1411"/>
              <a:ext cx="768" cy="0"/>
            </a:xfrm>
            <a:prstGeom prst="line">
              <a:avLst/>
            </a:prstGeom>
            <a:noFill/>
            <a:ln w="25400">
              <a:solidFill>
                <a:srgbClr val="FF0066"/>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 name="Rectangle 9"/>
                <p:cNvSpPr>
                  <a:spLocks noChangeArrowheads="1"/>
                </p:cNvSpPr>
                <p:nvPr/>
              </p:nvSpPr>
              <p:spPr bwMode="auto">
                <a:xfrm>
                  <a:off x="2810" y="1040"/>
                  <a:ext cx="323" cy="4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3600" b="0" i="1" smtClean="0">
                            <a:solidFill>
                              <a:srgbClr val="0000FF"/>
                            </a:solidFill>
                            <a:latin typeface="Cambria Math" panose="02040503050406030204" pitchFamily="18" charset="0"/>
                            <a:ea typeface="Cambria Math" panose="02040503050406030204" pitchFamily="18" charset="0"/>
                          </a:rPr>
                          <m:t>𝐼</m:t>
                        </m:r>
                      </m:oMath>
                    </m:oMathPara>
                  </a14:m>
                  <a:endParaRPr kumimoji="1" lang="en-US" altLang="zh-CN" sz="3600" i="1" dirty="0">
                    <a:solidFill>
                      <a:srgbClr val="0000FF"/>
                    </a:solidFill>
                    <a:latin typeface="Bookman Old Style" panose="02050604050505020204" pitchFamily="18" charset="0"/>
                  </a:endParaRPr>
                </a:p>
              </p:txBody>
            </p:sp>
          </mc:Choice>
          <mc:Fallback xmlns="">
            <p:sp>
              <p:nvSpPr>
                <p:cNvPr id="15" name="Rectangle 9"/>
                <p:cNvSpPr>
                  <a:spLocks noRot="1" noChangeAspect="1" noMove="1" noResize="1" noEditPoints="1" noAdjustHandles="1" noChangeArrowheads="1" noChangeShapeType="1" noTextEdit="1"/>
                </p:cNvSpPr>
                <p:nvPr/>
              </p:nvSpPr>
              <p:spPr bwMode="auto">
                <a:xfrm>
                  <a:off x="2810" y="1040"/>
                  <a:ext cx="323" cy="40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AutoShape 10"/>
            <p:cNvSpPr>
              <a:spLocks noChangeArrowheads="1"/>
            </p:cNvSpPr>
            <p:nvPr/>
          </p:nvSpPr>
          <p:spPr bwMode="auto">
            <a:xfrm rot="-4680000">
              <a:off x="2692" y="1828"/>
              <a:ext cx="88" cy="472"/>
            </a:xfrm>
            <a:prstGeom prst="triangle">
              <a:avLst>
                <a:gd name="adj" fmla="val 49995"/>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7" name="AutoShape 11"/>
            <p:cNvSpPr>
              <a:spLocks noChangeArrowheads="1"/>
            </p:cNvSpPr>
            <p:nvPr/>
          </p:nvSpPr>
          <p:spPr bwMode="auto">
            <a:xfrm rot="6120000" flipH="1">
              <a:off x="3124" y="1924"/>
              <a:ext cx="88" cy="472"/>
            </a:xfrm>
            <a:prstGeom prst="triangle">
              <a:avLst>
                <a:gd name="adj" fmla="val 49995"/>
              </a:avLst>
            </a:prstGeom>
            <a:solidFill>
              <a:srgbClr val="FF0066"/>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8" name="Oval 12"/>
            <p:cNvSpPr>
              <a:spLocks noChangeArrowheads="1"/>
            </p:cNvSpPr>
            <p:nvPr/>
          </p:nvSpPr>
          <p:spPr bwMode="auto">
            <a:xfrm>
              <a:off x="2500" y="2356"/>
              <a:ext cx="856" cy="232"/>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9" name="AutoShape 13"/>
            <p:cNvSpPr>
              <a:spLocks noChangeArrowheads="1"/>
            </p:cNvSpPr>
            <p:nvPr/>
          </p:nvSpPr>
          <p:spPr bwMode="auto">
            <a:xfrm flipV="1">
              <a:off x="2884" y="2164"/>
              <a:ext cx="88" cy="3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118 w 21600"/>
                <a:gd name="T13" fmla="*/ 7178 h 21600"/>
                <a:gd name="T14" fmla="*/ 14482 w 21600"/>
                <a:gd name="T15" fmla="*/ 14422 h 21600"/>
              </a:gdLst>
              <a:ahLst/>
              <a:cxnLst>
                <a:cxn ang="T8">
                  <a:pos x="T0" y="T1"/>
                </a:cxn>
                <a:cxn ang="T9">
                  <a:pos x="T2" y="T3"/>
                </a:cxn>
                <a:cxn ang="T10">
                  <a:pos x="T4" y="T5"/>
                </a:cxn>
                <a:cxn ang="T11">
                  <a:pos x="T6" y="T7"/>
                </a:cxn>
              </a:cxnLst>
              <a:rect l="T12" t="T13" r="T14" b="T15"/>
              <a:pathLst>
                <a:path w="21600" h="21600">
                  <a:moveTo>
                    <a:pt x="0" y="0"/>
                  </a:moveTo>
                  <a:lnTo>
                    <a:pt x="10799" y="21600"/>
                  </a:lnTo>
                  <a:lnTo>
                    <a:pt x="10801" y="21600"/>
                  </a:lnTo>
                  <a:lnTo>
                    <a:pt x="21600" y="0"/>
                  </a:lnTo>
                  <a:lnTo>
                    <a:pt x="0" y="0"/>
                  </a:lnTo>
                  <a:close/>
                </a:path>
              </a:pathLst>
            </a:custGeom>
            <a:solidFill>
              <a:srgbClr val="FF9900"/>
            </a:solidFill>
            <a:ln w="12700">
              <a:solidFill>
                <a:schemeClr val="tx1"/>
              </a:solidFill>
              <a:miter lim="800000"/>
              <a:headEnd/>
              <a:tailEnd/>
            </a:ln>
          </p:spPr>
          <p:txBody>
            <a:bodyPr wrap="none" anchor="ctr"/>
            <a:lstStyle/>
            <a:p>
              <a:endParaRPr lang="zh-CN" altLang="en-US"/>
            </a:p>
          </p:txBody>
        </p:sp>
        <p:sp>
          <p:nvSpPr>
            <p:cNvPr id="20" name="Arc 14"/>
            <p:cNvSpPr>
              <a:spLocks/>
            </p:cNvSpPr>
            <p:nvPr/>
          </p:nvSpPr>
          <p:spPr bwMode="auto">
            <a:xfrm>
              <a:off x="2209" y="1825"/>
              <a:ext cx="288"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lnTo>
                    <a:pt x="0" y="21600"/>
                  </a:lnTo>
                  <a:close/>
                </a:path>
              </a:pathLst>
            </a:custGeom>
            <a:noFill/>
            <a:ln w="12700" cap="rnd">
              <a:solidFill>
                <a:srgbClr val="FF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Arc 15"/>
            <p:cNvSpPr>
              <a:spLocks/>
            </p:cNvSpPr>
            <p:nvPr/>
          </p:nvSpPr>
          <p:spPr bwMode="auto">
            <a:xfrm rot="10800000">
              <a:off x="3361" y="2113"/>
              <a:ext cx="288"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lnTo>
                    <a:pt x="0" y="21600"/>
                  </a:lnTo>
                  <a:close/>
                </a:path>
              </a:pathLst>
            </a:custGeom>
            <a:noFill/>
            <a:ln w="12700" cap="rnd">
              <a:solidFill>
                <a:srgbClr val="FF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mc:AlternateContent xmlns:mc="http://schemas.openxmlformats.org/markup-compatibility/2006" xmlns:a14="http://schemas.microsoft.com/office/drawing/2010/main">
          <mc:Choice Requires="a14">
            <p:sp>
              <p:nvSpPr>
                <p:cNvPr id="24" name="Rectangle 16"/>
                <p:cNvSpPr>
                  <a:spLocks noChangeArrowheads="1"/>
                </p:cNvSpPr>
                <p:nvPr/>
              </p:nvSpPr>
              <p:spPr bwMode="auto">
                <a:xfrm>
                  <a:off x="2429" y="1710"/>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kumimoji="1" lang="en-US" altLang="zh-CN" sz="2800" b="1" i="1" dirty="0">
                    <a:solidFill>
                      <a:srgbClr val="0000FF"/>
                    </a:solidFill>
                    <a:latin typeface="Bookman Old Style" panose="02050604050505020204" pitchFamily="18" charset="0"/>
                  </a:endParaRPr>
                </a:p>
              </p:txBody>
            </p:sp>
          </mc:Choice>
          <mc:Fallback xmlns="">
            <p:sp>
              <p:nvSpPr>
                <p:cNvPr id="24" name="Rectangle 16"/>
                <p:cNvSpPr>
                  <a:spLocks noRot="1" noChangeAspect="1" noMove="1" noResize="1" noEditPoints="1" noAdjustHandles="1" noChangeArrowheads="1" noChangeShapeType="1" noTextEdit="1"/>
                </p:cNvSpPr>
                <p:nvPr/>
              </p:nvSpPr>
              <p:spPr bwMode="auto">
                <a:xfrm>
                  <a:off x="2429" y="1710"/>
                  <a:ext cx="318"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3248" y="1888"/>
                  <a:ext cx="35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kumimoji="1" lang="en-US" altLang="zh-CN" sz="2800" b="1" i="1" dirty="0">
                    <a:solidFill>
                      <a:srgbClr val="0000FF"/>
                    </a:solidFill>
                    <a:latin typeface="Bookman Old Style" panose="02050604050505020204" pitchFamily="18" charset="0"/>
                  </a:endParaRPr>
                </a:p>
              </p:txBody>
            </p:sp>
          </mc:Choice>
          <mc:Fallback xmlns="">
            <p:sp>
              <p:nvSpPr>
                <p:cNvPr id="25" name="Rectangle 17"/>
                <p:cNvSpPr>
                  <a:spLocks noRot="1" noChangeAspect="1" noMove="1" noResize="1" noEditPoints="1" noAdjustHandles="1" noChangeArrowheads="1" noChangeShapeType="1" noTextEdit="1"/>
                </p:cNvSpPr>
                <p:nvPr/>
              </p:nvSpPr>
              <p:spPr bwMode="auto">
                <a:xfrm>
                  <a:off x="3248" y="1888"/>
                  <a:ext cx="356"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3342162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8" y="1277835"/>
            <a:ext cx="9051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(2)</a:t>
            </a:r>
            <a:r>
              <a:rPr lang="zh-CN" altLang="en-US" sz="2800" dirty="0">
                <a:solidFill>
                  <a:srgbClr val="0000FF"/>
                </a:solidFill>
                <a:latin typeface="+mn-ea"/>
                <a:ea typeface="+mn-ea"/>
              </a:rPr>
              <a:t>放在蹄形磁铁两极间的载流导线也会因受力而运动。</a:t>
            </a:r>
            <a:endParaRPr lang="en-US" altLang="zh-CN" sz="2800" dirty="0">
              <a:solidFill>
                <a:srgbClr val="0000FF"/>
              </a:solidFill>
              <a:latin typeface="+mn-ea"/>
              <a:ea typeface="+mn-ea"/>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9908"/>
          <a:stretch/>
        </p:blipFill>
        <p:spPr bwMode="auto">
          <a:xfrm>
            <a:off x="2443905" y="2231651"/>
            <a:ext cx="4667250" cy="357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2615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9" y="1277835"/>
            <a:ext cx="418807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(3)</a:t>
            </a:r>
            <a:r>
              <a:rPr lang="zh-CN" altLang="en-US" sz="2800" dirty="0">
                <a:solidFill>
                  <a:srgbClr val="0000FF"/>
                </a:solidFill>
                <a:latin typeface="+mn-ea"/>
                <a:ea typeface="+mn-ea"/>
              </a:rPr>
              <a:t>载流导线之间也有相互作用力。当两平行载流直导线的</a:t>
            </a:r>
            <a:r>
              <a:rPr lang="zh-CN" altLang="en-US" sz="2800" dirty="0">
                <a:solidFill>
                  <a:srgbClr val="FF0000"/>
                </a:solidFill>
                <a:latin typeface="+mn-ea"/>
                <a:ea typeface="+mn-ea"/>
              </a:rPr>
              <a:t>电流方向相同时它们相互吸引</a:t>
            </a:r>
            <a:r>
              <a:rPr lang="zh-CN" altLang="en-US" sz="2800" dirty="0">
                <a:solidFill>
                  <a:srgbClr val="0000FF"/>
                </a:solidFill>
                <a:latin typeface="+mn-ea"/>
                <a:ea typeface="+mn-ea"/>
              </a:rPr>
              <a:t>；</a:t>
            </a:r>
            <a:r>
              <a:rPr lang="zh-CN" altLang="en-US" sz="2800" dirty="0">
                <a:solidFill>
                  <a:srgbClr val="FF0000"/>
                </a:solidFill>
                <a:latin typeface="+mn-ea"/>
                <a:ea typeface="+mn-ea"/>
              </a:rPr>
              <a:t>电流方向相反时则相互排斥</a:t>
            </a:r>
            <a:r>
              <a:rPr lang="zh-CN" altLang="en-US" sz="2800" dirty="0">
                <a:solidFill>
                  <a:srgbClr val="0000FF"/>
                </a:solidFill>
                <a:latin typeface="+mn-ea"/>
                <a:ea typeface="+mn-ea"/>
              </a:rPr>
              <a:t>。</a:t>
            </a:r>
            <a:endParaRPr lang="en-US" altLang="zh-CN" sz="2800" dirty="0">
              <a:solidFill>
                <a:srgbClr val="0000FF"/>
              </a:solidFill>
              <a:latin typeface="+mn-ea"/>
              <a:ea typeface="+mn-ea"/>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347"/>
          <a:stretch/>
        </p:blipFill>
        <p:spPr bwMode="auto">
          <a:xfrm>
            <a:off x="5400069" y="1277835"/>
            <a:ext cx="3214688" cy="486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4276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8" y="1277835"/>
            <a:ext cx="8256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(4)</a:t>
            </a:r>
            <a:r>
              <a:rPr lang="zh-CN" altLang="en-US" sz="2800" dirty="0">
                <a:solidFill>
                  <a:srgbClr val="0000FF"/>
                </a:solidFill>
                <a:latin typeface="+mn-ea"/>
                <a:ea typeface="+mn-ea"/>
              </a:rPr>
              <a:t>通过磁极间的运动电荷也受到力的作用。</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11" t="7515" r="2720" b="10799"/>
          <a:stretch/>
        </p:blipFill>
        <p:spPr bwMode="auto">
          <a:xfrm>
            <a:off x="556208" y="2211963"/>
            <a:ext cx="4518991" cy="36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5393634" y="2211963"/>
            <a:ext cx="341906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ea"/>
                <a:ea typeface="+mn-ea"/>
              </a:rPr>
              <a:t>当阴极和阳极分别接到高压电源的正极和负极上时，电子流通过狭缝形成一束电子射线。如果在电子射线管外面放一块磁铁，可以看到电子射线的路径发生弯曲。</a:t>
            </a:r>
          </a:p>
        </p:txBody>
      </p:sp>
    </p:spTree>
    <p:extLst>
      <p:ext uri="{BB962C8B-B14F-4D97-AF65-F5344CB8AC3E}">
        <p14:creationId xmlns:p14="http://schemas.microsoft.com/office/powerpoint/2010/main" val="1631980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604749" y="252859"/>
            <a:ext cx="958725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7" name="Text Box 4"/>
          <p:cNvSpPr txBox="1">
            <a:spLocks noChangeArrowheads="1"/>
          </p:cNvSpPr>
          <p:nvPr/>
        </p:nvSpPr>
        <p:spPr bwMode="auto">
          <a:xfrm>
            <a:off x="3965326" y="2504804"/>
            <a:ext cx="629384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为学应须毕生力，</a:t>
            </a:r>
          </a:p>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攀高贵在少年时。</a:t>
            </a:r>
          </a:p>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                               </a:t>
            </a:r>
            <a:r>
              <a:rPr lang="en-US" altLang="zh-CN" sz="3600" dirty="0">
                <a:solidFill>
                  <a:srgbClr val="3333CC"/>
                </a:solidFill>
                <a:ea typeface="微软雅黑" panose="020B0503020204020204" pitchFamily="34" charset="-122"/>
                <a:cs typeface="Times New Roman" panose="02020603050405020304" pitchFamily="18" charset="0"/>
              </a:rPr>
              <a:t>——</a:t>
            </a:r>
            <a:r>
              <a:rPr lang="zh-CN" altLang="en-US" sz="3600" dirty="0">
                <a:solidFill>
                  <a:srgbClr val="3333CC"/>
                </a:solidFill>
                <a:ea typeface="微软雅黑" panose="020B0503020204020204" pitchFamily="34" charset="-122"/>
                <a:cs typeface="Times New Roman" panose="02020603050405020304" pitchFamily="18" charset="0"/>
              </a:rPr>
              <a:t>苏步青</a:t>
            </a:r>
          </a:p>
        </p:txBody>
      </p:sp>
      <p:sp>
        <p:nvSpPr>
          <p:cNvPr id="20" name="文本框 19"/>
          <p:cNvSpPr txBox="1"/>
          <p:nvPr/>
        </p:nvSpPr>
        <p:spPr>
          <a:xfrm>
            <a:off x="496488" y="267581"/>
            <a:ext cx="2108261"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电流与磁场</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53871" y="1246808"/>
            <a:ext cx="885138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天然磁石或人工磁铁都能吸引铁、钴、镍等物质，这个性质称为</a:t>
            </a:r>
            <a:r>
              <a:rPr kumimoji="1" lang="zh-CN" altLang="en-US" sz="2800" dirty="0">
                <a:solidFill>
                  <a:srgbClr val="FF0000"/>
                </a:solidFill>
                <a:latin typeface="+mn-ea"/>
                <a:ea typeface="+mn-ea"/>
              </a:rPr>
              <a:t>磁性</a:t>
            </a:r>
            <a:r>
              <a:rPr kumimoji="1" lang="zh-CN" altLang="en-US" sz="2800" dirty="0">
                <a:solidFill>
                  <a:srgbClr val="0000FF"/>
                </a:solidFill>
                <a:latin typeface="+mn-ea"/>
                <a:ea typeface="+mn-ea"/>
              </a:rPr>
              <a:t>。磁性特别强的两端，称为</a:t>
            </a:r>
            <a:r>
              <a:rPr kumimoji="1" lang="zh-CN" altLang="en-US" sz="2800" dirty="0">
                <a:solidFill>
                  <a:srgbClr val="FF0000"/>
                </a:solidFill>
                <a:latin typeface="+mn-ea"/>
                <a:ea typeface="+mn-ea"/>
              </a:rPr>
              <a:t>磁极</a:t>
            </a:r>
            <a:r>
              <a:rPr kumimoji="1" lang="zh-CN" altLang="en-US" sz="2800" dirty="0">
                <a:solidFill>
                  <a:srgbClr val="0000FF"/>
                </a:solidFill>
                <a:latin typeface="+mn-ea"/>
                <a:ea typeface="+mn-ea"/>
              </a:rPr>
              <a:t>，中间没有磁性的区域叫</a:t>
            </a:r>
            <a:r>
              <a:rPr kumimoji="1" lang="zh-CN" altLang="en-US" sz="2800" dirty="0">
                <a:solidFill>
                  <a:srgbClr val="FF0000"/>
                </a:solidFill>
                <a:latin typeface="+mn-ea"/>
                <a:ea typeface="+mn-ea"/>
              </a:rPr>
              <a:t>中性区</a:t>
            </a:r>
            <a:r>
              <a:rPr kumimoji="1" lang="zh-CN" altLang="en-US" sz="2800" dirty="0">
                <a:solidFill>
                  <a:srgbClr val="0000FF"/>
                </a:solidFill>
                <a:latin typeface="+mn-ea"/>
                <a:ea typeface="+mn-ea"/>
              </a:rPr>
              <a:t> </a:t>
            </a:r>
          </a:p>
        </p:txBody>
      </p:sp>
      <p:sp>
        <p:nvSpPr>
          <p:cNvPr id="3" name="Text Box 7"/>
          <p:cNvSpPr txBox="1">
            <a:spLocks noChangeArrowheads="1"/>
          </p:cNvSpPr>
          <p:nvPr/>
        </p:nvSpPr>
        <p:spPr bwMode="auto">
          <a:xfrm>
            <a:off x="553872" y="2656508"/>
            <a:ext cx="885138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将条形磁铁或磁针的中心支撑或悬挂起来，使它能在水平面内自由转动，则两磁极总是分别指向南北方向的，指向北的一端称为</a:t>
            </a:r>
            <a:r>
              <a:rPr kumimoji="1" lang="zh-CN" altLang="en-US" sz="2800" dirty="0">
                <a:solidFill>
                  <a:srgbClr val="FF0000"/>
                </a:solidFill>
                <a:latin typeface="+mn-ea"/>
                <a:ea typeface="+mn-ea"/>
              </a:rPr>
              <a:t>北极</a:t>
            </a:r>
            <a:r>
              <a:rPr kumimoji="1" lang="zh-CN" altLang="en-US" sz="2800" dirty="0">
                <a:solidFill>
                  <a:srgbClr val="0000FF"/>
                </a:solidFill>
                <a:latin typeface="+mn-ea"/>
                <a:ea typeface="+mn-ea"/>
              </a:rPr>
              <a:t>，指向南的一端称为</a:t>
            </a:r>
            <a:r>
              <a:rPr kumimoji="1" lang="zh-CN" altLang="en-US" sz="2800" dirty="0">
                <a:solidFill>
                  <a:srgbClr val="FF0000"/>
                </a:solidFill>
                <a:latin typeface="+mn-ea"/>
                <a:ea typeface="+mn-ea"/>
              </a:rPr>
              <a:t>南极</a:t>
            </a:r>
            <a:r>
              <a:rPr kumimoji="1" lang="zh-CN" altLang="en-US" sz="2800" dirty="0">
                <a:solidFill>
                  <a:srgbClr val="0000FF"/>
                </a:solidFill>
                <a:latin typeface="+mn-ea"/>
                <a:ea typeface="+mn-ea"/>
              </a:rPr>
              <a:t> </a:t>
            </a:r>
          </a:p>
        </p:txBody>
      </p:sp>
      <p:sp>
        <p:nvSpPr>
          <p:cNvPr id="4" name="Text Box 8"/>
          <p:cNvSpPr txBox="1">
            <a:spLocks noChangeArrowheads="1"/>
          </p:cNvSpPr>
          <p:nvPr/>
        </p:nvSpPr>
        <p:spPr bwMode="auto">
          <a:xfrm>
            <a:off x="553872" y="4047159"/>
            <a:ext cx="8477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同号磁极相互排斥，异号磁极相互吸引 </a:t>
            </a:r>
          </a:p>
        </p:txBody>
      </p:sp>
      <p:sp>
        <p:nvSpPr>
          <p:cNvPr id="5" name="Text Box 9"/>
          <p:cNvSpPr txBox="1">
            <a:spLocks noChangeArrowheads="1"/>
          </p:cNvSpPr>
          <p:nvPr/>
        </p:nvSpPr>
        <p:spPr bwMode="auto">
          <a:xfrm>
            <a:off x="553872" y="4504358"/>
            <a:ext cx="885138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磁铁和磁铁、磁铁和电流（或运动电荷）、电流和电流之间都有相互作用力，这种作用力称为</a:t>
            </a:r>
            <a:r>
              <a:rPr kumimoji="1" lang="zh-CN" altLang="en-US" sz="2800" dirty="0">
                <a:solidFill>
                  <a:srgbClr val="FF0000"/>
                </a:solidFill>
                <a:latin typeface="+mn-ea"/>
                <a:ea typeface="+mn-ea"/>
              </a:rPr>
              <a:t>磁力</a:t>
            </a:r>
            <a:r>
              <a:rPr kumimoji="1" lang="zh-CN" altLang="en-US" sz="2800" dirty="0">
                <a:solidFill>
                  <a:srgbClr val="0000FF"/>
                </a:solidFill>
                <a:latin typeface="+mn-ea"/>
                <a:ea typeface="+mn-ea"/>
              </a:rPr>
              <a:t> </a:t>
            </a:r>
          </a:p>
        </p:txBody>
      </p:sp>
      <p:sp>
        <p:nvSpPr>
          <p:cNvPr id="6" name="Text Box 10"/>
          <p:cNvSpPr txBox="1">
            <a:spLocks noChangeArrowheads="1"/>
          </p:cNvSpPr>
          <p:nvPr/>
        </p:nvSpPr>
        <p:spPr bwMode="auto">
          <a:xfrm>
            <a:off x="553872" y="5418758"/>
            <a:ext cx="885138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磁力通过磁场来传递。</a:t>
            </a:r>
            <a:r>
              <a:rPr kumimoji="1" lang="zh-CN" altLang="en-US" sz="2800" dirty="0">
                <a:solidFill>
                  <a:srgbClr val="FF0000"/>
                </a:solidFill>
                <a:latin typeface="+mn-ea"/>
                <a:ea typeface="+mn-ea"/>
              </a:rPr>
              <a:t>注意</a:t>
            </a:r>
            <a:r>
              <a:rPr kumimoji="1" lang="zh-CN" altLang="en-US" sz="2800" dirty="0">
                <a:solidFill>
                  <a:srgbClr val="0000FF"/>
                </a:solidFill>
                <a:latin typeface="+mn-ea"/>
                <a:ea typeface="+mn-ea"/>
              </a:rPr>
              <a:t>：磁场只对运动电荷有磁力的作用 </a:t>
            </a:r>
          </a:p>
        </p:txBody>
      </p:sp>
      <p:sp>
        <p:nvSpPr>
          <p:cNvPr id="7" name="Rectangle 10"/>
          <p:cNvSpPr>
            <a:spLocks noChangeArrowheads="1"/>
          </p:cNvSpPr>
          <p:nvPr/>
        </p:nvSpPr>
        <p:spPr bwMode="auto">
          <a:xfrm>
            <a:off x="553871" y="554556"/>
            <a:ext cx="22555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、磁场</a:t>
            </a:r>
          </a:p>
        </p:txBody>
      </p:sp>
    </p:spTree>
    <p:extLst>
      <p:ext uri="{BB962C8B-B14F-4D97-AF65-F5344CB8AC3E}">
        <p14:creationId xmlns:p14="http://schemas.microsoft.com/office/powerpoint/2010/main" val="3820467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0"/>
          <p:cNvGrpSpPr>
            <a:grpSpLocks/>
          </p:cNvGrpSpPr>
          <p:nvPr/>
        </p:nvGrpSpPr>
        <p:grpSpPr bwMode="auto">
          <a:xfrm>
            <a:off x="2267958" y="3038391"/>
            <a:ext cx="5867400" cy="1816099"/>
            <a:chOff x="912" y="864"/>
            <a:chExt cx="3696" cy="1144"/>
          </a:xfrm>
        </p:grpSpPr>
        <p:sp>
          <p:nvSpPr>
            <p:cNvPr id="48" name="Text Box 31"/>
            <p:cNvSpPr txBox="1">
              <a:spLocks noChangeArrowheads="1"/>
            </p:cNvSpPr>
            <p:nvPr/>
          </p:nvSpPr>
          <p:spPr bwMode="auto">
            <a:xfrm>
              <a:off x="912" y="864"/>
              <a:ext cx="3696" cy="1144"/>
            </a:xfrm>
            <a:prstGeom prst="rect">
              <a:avLst/>
            </a:prstGeom>
            <a:noFill/>
            <a:ln w="9525">
              <a:solidFill>
                <a:srgbClr val="33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solidFill>
                    <a:srgbClr val="0000FF"/>
                  </a:solidFill>
                  <a:latin typeface="+mn-lt"/>
                  <a:ea typeface="+mn-ea"/>
                </a:rPr>
                <a:t>运动电荷                            运动电荷</a:t>
              </a:r>
            </a:p>
            <a:p>
              <a:pPr>
                <a:spcBef>
                  <a:spcPct val="50000"/>
                </a:spcBef>
              </a:pPr>
              <a:r>
                <a:rPr kumimoji="1" lang="zh-CN" altLang="en-US" sz="2800">
                  <a:solidFill>
                    <a:srgbClr val="0000FF"/>
                  </a:solidFill>
                  <a:latin typeface="+mn-lt"/>
                  <a:ea typeface="+mn-ea"/>
                </a:rPr>
                <a:t> 电    流                                电    流</a:t>
              </a:r>
            </a:p>
            <a:p>
              <a:pPr>
                <a:spcBef>
                  <a:spcPct val="50000"/>
                </a:spcBef>
              </a:pPr>
              <a:r>
                <a:rPr kumimoji="1" lang="zh-CN" altLang="en-US" sz="2800">
                  <a:solidFill>
                    <a:srgbClr val="0000FF"/>
                  </a:solidFill>
                  <a:latin typeface="+mn-lt"/>
                  <a:ea typeface="+mn-ea"/>
                </a:rPr>
                <a:t> 磁    铁                                磁    铁</a:t>
              </a:r>
            </a:p>
          </p:txBody>
        </p:sp>
        <p:sp>
          <p:nvSpPr>
            <p:cNvPr id="49" name="Rectangle 32"/>
            <p:cNvSpPr>
              <a:spLocks noChangeArrowheads="1"/>
            </p:cNvSpPr>
            <p:nvPr/>
          </p:nvSpPr>
          <p:spPr bwMode="auto">
            <a:xfrm>
              <a:off x="2304" y="1248"/>
              <a:ext cx="624" cy="384"/>
            </a:xfrm>
            <a:prstGeom prst="rect">
              <a:avLst/>
            </a:prstGeom>
            <a:gradFill rotWithShape="0">
              <a:gsLst>
                <a:gs pos="0">
                  <a:srgbClr val="FFE1FF"/>
                </a:gs>
                <a:gs pos="50000">
                  <a:srgbClr val="FFFFFF"/>
                </a:gs>
                <a:gs pos="100000">
                  <a:srgbClr val="FFE1FF"/>
                </a:gs>
              </a:gsLst>
              <a:lin ang="5400000" scaled="1"/>
            </a:gradFill>
            <a:ln w="952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0" name="Text Box 33"/>
            <p:cNvSpPr txBox="1">
              <a:spLocks noChangeArrowheads="1"/>
            </p:cNvSpPr>
            <p:nvPr/>
          </p:nvSpPr>
          <p:spPr bwMode="auto">
            <a:xfrm>
              <a:off x="2352" y="1296"/>
              <a:ext cx="912" cy="327"/>
            </a:xfrm>
            <a:prstGeom prst="rect">
              <a:avLst/>
            </a:prstGeom>
            <a:noFill/>
            <a:ln>
              <a:noFill/>
            </a:ln>
            <a:effectLst/>
            <a:extLst>
              <a:ext uri="{909E8E84-426E-40DD-AFC4-6F175D3DCCD1}">
                <a14:hiddenFill xmlns:a14="http://schemas.microsoft.com/office/drawing/2010/main">
                  <a:gradFill rotWithShape="0">
                    <a:gsLst>
                      <a:gs pos="0">
                        <a:srgbClr val="FFFFCC">
                          <a:gamma/>
                          <a:shade val="66275"/>
                          <a:invGamma/>
                        </a:srgbClr>
                      </a:gs>
                      <a:gs pos="50000">
                        <a:srgbClr val="FFFFCC"/>
                      </a:gs>
                      <a:gs pos="100000">
                        <a:srgbClr val="FFFFCC">
                          <a:gamma/>
                          <a:shade val="6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00FF"/>
                  </a:solidFill>
                  <a:latin typeface="+mn-lt"/>
                  <a:ea typeface="+mn-ea"/>
                </a:rPr>
                <a:t>磁场</a:t>
              </a:r>
            </a:p>
          </p:txBody>
        </p:sp>
        <p:sp>
          <p:nvSpPr>
            <p:cNvPr id="51" name="AutoShape 34"/>
            <p:cNvSpPr>
              <a:spLocks noChangeArrowheads="1"/>
            </p:cNvSpPr>
            <p:nvPr/>
          </p:nvSpPr>
          <p:spPr bwMode="auto">
            <a:xfrm rot="1926235">
              <a:off x="1872" y="1155"/>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2" name="AutoShape 35"/>
            <p:cNvSpPr>
              <a:spLocks noChangeArrowheads="1"/>
            </p:cNvSpPr>
            <p:nvPr/>
          </p:nvSpPr>
          <p:spPr bwMode="auto">
            <a:xfrm>
              <a:off x="1824" y="1440"/>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3" name="AutoShape 36"/>
            <p:cNvSpPr>
              <a:spLocks noChangeArrowheads="1"/>
            </p:cNvSpPr>
            <p:nvPr/>
          </p:nvSpPr>
          <p:spPr bwMode="auto">
            <a:xfrm rot="-1095748">
              <a:off x="1824" y="1728"/>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4" name="AutoShape 37"/>
            <p:cNvSpPr>
              <a:spLocks noChangeArrowheads="1"/>
            </p:cNvSpPr>
            <p:nvPr/>
          </p:nvSpPr>
          <p:spPr bwMode="auto">
            <a:xfrm rot="1667365">
              <a:off x="2976" y="1728"/>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5" name="AutoShape 38"/>
            <p:cNvSpPr>
              <a:spLocks noChangeArrowheads="1"/>
            </p:cNvSpPr>
            <p:nvPr/>
          </p:nvSpPr>
          <p:spPr bwMode="auto">
            <a:xfrm>
              <a:off x="2976" y="1440"/>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6" name="AutoShape 39"/>
            <p:cNvSpPr>
              <a:spLocks noChangeArrowheads="1"/>
            </p:cNvSpPr>
            <p:nvPr/>
          </p:nvSpPr>
          <p:spPr bwMode="auto">
            <a:xfrm rot="-1841554">
              <a:off x="2928" y="1152"/>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grpSp>
      <p:sp>
        <p:nvSpPr>
          <p:cNvPr id="57" name="Text Box 40"/>
          <p:cNvSpPr txBox="1">
            <a:spLocks noChangeArrowheads="1"/>
          </p:cNvSpPr>
          <p:nvPr/>
        </p:nvSpPr>
        <p:spPr bwMode="auto">
          <a:xfrm>
            <a:off x="1151462" y="1543881"/>
            <a:ext cx="8436675"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kumimoji="1" lang="zh-CN" altLang="en-US" sz="2800" dirty="0">
                <a:solidFill>
                  <a:srgbClr val="0000FF"/>
                </a:solidFill>
                <a:latin typeface="+mn-lt"/>
                <a:ea typeface="+mn-ea"/>
              </a:rPr>
              <a:t>运动电荷、传导电流、磁铁在周围空间激发磁场，磁场再对其它运动电荷、传导电流、磁铁施加作用力。</a:t>
            </a:r>
            <a:endParaRPr kumimoji="1" lang="en-US" altLang="zh-CN" sz="2800" dirty="0">
              <a:solidFill>
                <a:srgbClr val="0000FF"/>
              </a:solidFill>
              <a:latin typeface="+mn-lt"/>
              <a:ea typeface="+mn-ea"/>
            </a:endParaRPr>
          </a:p>
        </p:txBody>
      </p:sp>
      <p:sp>
        <p:nvSpPr>
          <p:cNvPr id="58" name="Rectangle 41"/>
          <p:cNvSpPr>
            <a:spLocks noChangeArrowheads="1"/>
          </p:cNvSpPr>
          <p:nvPr/>
        </p:nvSpPr>
        <p:spPr bwMode="auto">
          <a:xfrm>
            <a:off x="1324983" y="5140041"/>
            <a:ext cx="7296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lt"/>
                <a:ea typeface="+mn-ea"/>
              </a:rPr>
              <a:t>恒定电流激发的磁场称为静磁场或</a:t>
            </a:r>
            <a:r>
              <a:rPr kumimoji="1" lang="zh-CN" altLang="en-US" sz="2800" dirty="0">
                <a:solidFill>
                  <a:srgbClr val="FF0000"/>
                </a:solidFill>
                <a:latin typeface="+mn-lt"/>
                <a:ea typeface="+mn-ea"/>
              </a:rPr>
              <a:t>恒定磁场</a:t>
            </a:r>
            <a:r>
              <a:rPr kumimoji="1" lang="zh-CN" altLang="en-US" sz="2800" dirty="0">
                <a:solidFill>
                  <a:srgbClr val="0000FF"/>
                </a:solidFill>
                <a:latin typeface="+mn-lt"/>
                <a:ea typeface="+mn-ea"/>
              </a:rPr>
              <a:t>。</a:t>
            </a:r>
          </a:p>
        </p:txBody>
      </p:sp>
      <p:sp>
        <p:nvSpPr>
          <p:cNvPr id="14" name="Text Box 10"/>
          <p:cNvSpPr txBox="1">
            <a:spLocks noChangeArrowheads="1"/>
          </p:cNvSpPr>
          <p:nvPr/>
        </p:nvSpPr>
        <p:spPr bwMode="auto">
          <a:xfrm>
            <a:off x="729158" y="640290"/>
            <a:ext cx="4070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buFont typeface="Wingdings" panose="05000000000000000000" pitchFamily="2" charset="2"/>
              <a:buChar char="Ø"/>
            </a:pPr>
            <a:r>
              <a:rPr kumimoji="1" lang="zh-CN" altLang="en-US" sz="2800" dirty="0">
                <a:solidFill>
                  <a:srgbClr val="FF0000"/>
                </a:solidFill>
                <a:latin typeface="+mn-ea"/>
                <a:ea typeface="+mn-ea"/>
              </a:rPr>
              <a:t>磁力通过磁场来传递</a:t>
            </a:r>
            <a:endParaRPr kumimoji="1" lang="zh-CN" altLang="en-US" sz="2800" dirty="0">
              <a:solidFill>
                <a:srgbClr val="0000FF"/>
              </a:solidFill>
              <a:latin typeface="+mn-ea"/>
              <a:ea typeface="+mn-ea"/>
            </a:endParaRPr>
          </a:p>
        </p:txBody>
      </p:sp>
    </p:spTree>
    <p:extLst>
      <p:ext uri="{BB962C8B-B14F-4D97-AF65-F5344CB8AC3E}">
        <p14:creationId xmlns:p14="http://schemas.microsoft.com/office/powerpoint/2010/main" val="299611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checkerboard(across)">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58" grpId="0"/>
      <p:bldP spid="1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1"/>
          <p:cNvSpPr>
            <a:spLocks noChangeArrowheads="1"/>
          </p:cNvSpPr>
          <p:nvPr/>
        </p:nvSpPr>
        <p:spPr bwMode="auto">
          <a:xfrm>
            <a:off x="557000" y="639737"/>
            <a:ext cx="80419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二、磁感应强度（</a:t>
            </a:r>
            <a:r>
              <a:rPr lang="en-US" altLang="zh-CN" sz="2800" dirty="0">
                <a:solidFill>
                  <a:srgbClr val="7030A0"/>
                </a:solidFill>
                <a:latin typeface="+mn-lt"/>
                <a:ea typeface="+mn-ea"/>
              </a:rPr>
              <a:t>magnetic induction</a:t>
            </a:r>
            <a:r>
              <a:rPr lang="zh-CN" altLang="en-US" sz="2800" dirty="0">
                <a:solidFill>
                  <a:srgbClr val="7030A0"/>
                </a:solidFill>
                <a:latin typeface="+mn-lt"/>
                <a:ea typeface="+mn-ea"/>
              </a:rPr>
              <a:t>）</a:t>
            </a:r>
          </a:p>
        </p:txBody>
      </p:sp>
      <mc:AlternateContent xmlns:mc="http://schemas.openxmlformats.org/markup-compatibility/2006" xmlns:a14="http://schemas.microsoft.com/office/drawing/2010/main">
        <mc:Choice Requires="a14">
          <p:sp>
            <p:nvSpPr>
              <p:cNvPr id="131079" name="Rectangle 23"/>
              <p:cNvSpPr>
                <a:spLocks noChangeArrowheads="1"/>
              </p:cNvSpPr>
              <p:nvPr/>
            </p:nvSpPr>
            <p:spPr bwMode="auto">
              <a:xfrm>
                <a:off x="859213" y="2041311"/>
                <a:ext cx="459731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磁场由磁感应强度（</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 表示。实验发现，电荷在磁场中沿某一特定直线方向运动时不受力，此直线方向与小磁针静止时的取向一致。规定，小磁针静止时北极的指向为</a:t>
                </a:r>
                <a:r>
                  <a:rPr kumimoji="0" lang="zh-CN" altLang="en-US" sz="2800" dirty="0">
                    <a:solidFill>
                      <a:srgbClr val="FF0000"/>
                    </a:solidFill>
                    <a:latin typeface="+mn-lt"/>
                    <a:ea typeface="+mn-ea"/>
                  </a:rPr>
                  <a:t>磁感应强度的方向</a:t>
                </a:r>
                <a:r>
                  <a:rPr kumimoji="0" lang="zh-CN" altLang="en-US" sz="2800" dirty="0">
                    <a:solidFill>
                      <a:srgbClr val="0000FF"/>
                    </a:solidFill>
                    <a:latin typeface="+mn-lt"/>
                    <a:ea typeface="+mn-ea"/>
                  </a:rPr>
                  <a:t>。</a:t>
                </a:r>
              </a:p>
            </p:txBody>
          </p:sp>
        </mc:Choice>
        <mc:Fallback xmlns="">
          <p:sp>
            <p:nvSpPr>
              <p:cNvPr id="131079" name="Rectangle 23"/>
              <p:cNvSpPr>
                <a:spLocks noRot="1" noChangeAspect="1" noMove="1" noResize="1" noEditPoints="1" noAdjustHandles="1" noChangeArrowheads="1" noChangeShapeType="1" noTextEdit="1"/>
              </p:cNvSpPr>
              <p:nvPr/>
            </p:nvSpPr>
            <p:spPr bwMode="auto">
              <a:xfrm>
                <a:off x="859213" y="2041311"/>
                <a:ext cx="4597310" cy="3160802"/>
              </a:xfrm>
              <a:prstGeom prst="rect">
                <a:avLst/>
              </a:prstGeom>
              <a:blipFill>
                <a:blip r:embed="rId3"/>
                <a:stretch>
                  <a:fillRect l="-2785" t="-386" r="-2653" b="-46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026502" y="1831012"/>
            <a:ext cx="4038600" cy="3581400"/>
            <a:chOff x="5908936" y="2580540"/>
            <a:chExt cx="4038600" cy="3581400"/>
          </a:xfrm>
        </p:grpSpPr>
        <p:grpSp>
          <p:nvGrpSpPr>
            <p:cNvPr id="4" name="Group 70"/>
            <p:cNvGrpSpPr>
              <a:grpSpLocks/>
            </p:cNvGrpSpPr>
            <p:nvPr/>
          </p:nvGrpSpPr>
          <p:grpSpPr bwMode="auto">
            <a:xfrm>
              <a:off x="5908936" y="2580540"/>
              <a:ext cx="4038600" cy="3581400"/>
              <a:chOff x="2928" y="1776"/>
              <a:chExt cx="2544" cy="2256"/>
            </a:xfrm>
          </p:grpSpPr>
          <p:sp>
            <p:nvSpPr>
              <p:cNvPr id="131081" name="AutoShape 64"/>
              <p:cNvSpPr>
                <a:spLocks noChangeArrowheads="1"/>
              </p:cNvSpPr>
              <p:nvPr/>
            </p:nvSpPr>
            <p:spPr bwMode="auto">
              <a:xfrm>
                <a:off x="2928" y="1776"/>
                <a:ext cx="2544" cy="2256"/>
              </a:xfrm>
              <a:prstGeom prst="roundRect">
                <a:avLst>
                  <a:gd name="adj" fmla="val 16667"/>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82" name="Line 28"/>
              <p:cNvSpPr>
                <a:spLocks noChangeShapeType="1"/>
              </p:cNvSpPr>
              <p:nvPr/>
            </p:nvSpPr>
            <p:spPr bwMode="auto">
              <a:xfrm>
                <a:off x="3527" y="3318"/>
                <a:ext cx="1705"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83" name="Line 29"/>
              <p:cNvSpPr>
                <a:spLocks noChangeShapeType="1"/>
              </p:cNvSpPr>
              <p:nvPr/>
            </p:nvSpPr>
            <p:spPr bwMode="auto">
              <a:xfrm flipV="1">
                <a:off x="3527" y="2018"/>
                <a:ext cx="0" cy="13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84" name="Line 30"/>
              <p:cNvSpPr>
                <a:spLocks noChangeShapeType="1"/>
              </p:cNvSpPr>
              <p:nvPr/>
            </p:nvSpPr>
            <p:spPr bwMode="auto">
              <a:xfrm flipH="1">
                <a:off x="3072" y="3318"/>
                <a:ext cx="455" cy="42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0" name="Oval 37"/>
              <p:cNvSpPr>
                <a:spLocks noChangeArrowheads="1"/>
              </p:cNvSpPr>
              <p:nvPr/>
            </p:nvSpPr>
            <p:spPr bwMode="auto">
              <a:xfrm>
                <a:off x="4224" y="2566"/>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1" name="Text Box 38"/>
              <p:cNvSpPr txBox="1">
                <a:spLocks noChangeArrowheads="1"/>
              </p:cNvSpPr>
              <p:nvPr/>
            </p:nvSpPr>
            <p:spPr bwMode="auto">
              <a:xfrm>
                <a:off x="4224" y="2518"/>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31092" name="Line 39"/>
              <p:cNvSpPr>
                <a:spLocks noChangeShapeType="1"/>
              </p:cNvSpPr>
              <p:nvPr/>
            </p:nvSpPr>
            <p:spPr bwMode="auto">
              <a:xfrm>
                <a:off x="4464" y="2662"/>
                <a:ext cx="33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4" name="Oval 42"/>
              <p:cNvSpPr>
                <a:spLocks noChangeArrowheads="1"/>
              </p:cNvSpPr>
              <p:nvPr/>
            </p:nvSpPr>
            <p:spPr bwMode="auto">
              <a:xfrm>
                <a:off x="4224" y="2566"/>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5" name="Text Box 43"/>
              <p:cNvSpPr txBox="1">
                <a:spLocks noChangeArrowheads="1"/>
              </p:cNvSpPr>
              <p:nvPr/>
            </p:nvSpPr>
            <p:spPr bwMode="auto">
              <a:xfrm>
                <a:off x="4224" y="2518"/>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31096" name="Line 44"/>
              <p:cNvSpPr>
                <a:spLocks noChangeShapeType="1"/>
              </p:cNvSpPr>
              <p:nvPr/>
            </p:nvSpPr>
            <p:spPr bwMode="auto">
              <a:xfrm flipH="1">
                <a:off x="3844" y="2662"/>
                <a:ext cx="33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8" name="Oval 47"/>
              <p:cNvSpPr>
                <a:spLocks noChangeArrowheads="1"/>
              </p:cNvSpPr>
              <p:nvPr/>
            </p:nvSpPr>
            <p:spPr bwMode="auto">
              <a:xfrm>
                <a:off x="4239" y="2928"/>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9" name="Line 48"/>
              <p:cNvSpPr>
                <a:spLocks noChangeShapeType="1"/>
              </p:cNvSpPr>
              <p:nvPr/>
            </p:nvSpPr>
            <p:spPr bwMode="auto">
              <a:xfrm>
                <a:off x="4272" y="3024"/>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0" name="Line 49"/>
              <p:cNvSpPr>
                <a:spLocks noChangeShapeType="1"/>
              </p:cNvSpPr>
              <p:nvPr/>
            </p:nvSpPr>
            <p:spPr bwMode="auto">
              <a:xfrm flipH="1">
                <a:off x="3859" y="3024"/>
                <a:ext cx="33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2" name="Oval 52"/>
              <p:cNvSpPr>
                <a:spLocks noChangeArrowheads="1"/>
              </p:cNvSpPr>
              <p:nvPr/>
            </p:nvSpPr>
            <p:spPr bwMode="auto">
              <a:xfrm>
                <a:off x="4239" y="2928"/>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103" name="Line 53"/>
              <p:cNvSpPr>
                <a:spLocks noChangeShapeType="1"/>
              </p:cNvSpPr>
              <p:nvPr/>
            </p:nvSpPr>
            <p:spPr bwMode="auto">
              <a:xfrm>
                <a:off x="4272" y="3024"/>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4" name="Line 54"/>
              <p:cNvSpPr>
                <a:spLocks noChangeShapeType="1"/>
              </p:cNvSpPr>
              <p:nvPr/>
            </p:nvSpPr>
            <p:spPr bwMode="auto">
              <a:xfrm>
                <a:off x="4464" y="3024"/>
                <a:ext cx="413"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6" name="AutoShape 57"/>
              <p:cNvSpPr>
                <a:spLocks noChangeArrowheads="1"/>
              </p:cNvSpPr>
              <p:nvPr/>
            </p:nvSpPr>
            <p:spPr bwMode="auto">
              <a:xfrm>
                <a:off x="3984" y="2112"/>
                <a:ext cx="864" cy="144"/>
              </a:xfrm>
              <a:prstGeom prst="diamond">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107" name="Line 58"/>
              <p:cNvSpPr>
                <a:spLocks noChangeShapeType="1"/>
              </p:cNvSpPr>
              <p:nvPr/>
            </p:nvSpPr>
            <p:spPr bwMode="auto">
              <a:xfrm>
                <a:off x="4416" y="2112"/>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31108" name="AutoShape 59"/>
              <p:cNvSpPr>
                <a:spLocks noChangeArrowheads="1"/>
              </p:cNvSpPr>
              <p:nvPr/>
            </p:nvSpPr>
            <p:spPr bwMode="auto">
              <a:xfrm rot="-5467716">
                <a:off x="4128" y="1968"/>
                <a:ext cx="144" cy="432"/>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8" name="矩形 37"/>
                <p:cNvSpPr/>
                <p:nvPr/>
              </p:nvSpPr>
              <p:spPr>
                <a:xfrm>
                  <a:off x="7468179" y="5158240"/>
                  <a:ext cx="118372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7468179" y="5158240"/>
                  <a:ext cx="118372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970986" y="426930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6970986" y="4269307"/>
                  <a:ext cx="4901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879018" y="424488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8879018" y="4244881"/>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793235" y="367814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793235" y="3678144"/>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929700" y="371471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929700" y="3714713"/>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412224" y="2751003"/>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412224" y="2751003"/>
                  <a:ext cx="4905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152379" y="5460538"/>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152379" y="5460538"/>
                  <a:ext cx="4633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239459" y="495259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239459" y="4952593"/>
                  <a:ext cx="4857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881426" y="2937345"/>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881426" y="2937345"/>
                  <a:ext cx="5557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141713" y="293734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141713" y="2937345"/>
                  <a:ext cx="48179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683327" y="498056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6683327" y="4980567"/>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3199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wipe(left)">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079"/>
                                        </p:tgtEl>
                                        <p:attrNameLst>
                                          <p:attrName>style.visibility</p:attrName>
                                        </p:attrNameLst>
                                      </p:cBhvr>
                                      <p:to>
                                        <p:strVal val="visible"/>
                                      </p:to>
                                    </p:set>
                                    <p:animEffect transition="in" filter="wipe(left)">
                                      <p:cBhvr>
                                        <p:cTn id="17" dur="500"/>
                                        <p:tgtEl>
                                          <p:spTgt spid="13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p:bldP spid="1310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520702" y="1687368"/>
            <a:ext cx="4102098" cy="3510982"/>
            <a:chOff x="-173" y="816"/>
            <a:chExt cx="2584" cy="2189"/>
          </a:xfrm>
        </p:grpSpPr>
        <p:sp>
          <p:nvSpPr>
            <p:cNvPr id="133142" name="AutoShape 33"/>
            <p:cNvSpPr>
              <a:spLocks noChangeArrowheads="1"/>
            </p:cNvSpPr>
            <p:nvPr/>
          </p:nvSpPr>
          <p:spPr bwMode="auto">
            <a:xfrm>
              <a:off x="-173" y="816"/>
              <a:ext cx="2584" cy="2189"/>
            </a:xfrm>
            <a:prstGeom prst="roundRect">
              <a:avLst>
                <a:gd name="adj" fmla="val 16667"/>
              </a:avLst>
            </a:prstGeom>
            <a:solidFill>
              <a:schemeClr val="accent6">
                <a:lumMod val="60000"/>
                <a:lumOff val="40000"/>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33143" name="Text Box 2"/>
                <p:cNvSpPr txBox="1">
                  <a:spLocks noChangeArrowheads="1"/>
                </p:cNvSpPr>
                <p:nvPr/>
              </p:nvSpPr>
              <p:spPr bwMode="auto">
                <a:xfrm>
                  <a:off x="-57" y="960"/>
                  <a:ext cx="2329" cy="19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0"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latin typeface="+mn-ea"/>
                    </a:rPr>
                    <a:t>当电荷运动方向偏离磁场方向时，磁场力开始出现，磁场力的方向垂直于正电荷运动的方向</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𝑣</m:t>
                          </m:r>
                        </m:e>
                      </m:acc>
                    </m:oMath>
                  </a14:m>
                  <a:r>
                    <a:rPr lang="zh-CN" altLang="en-US" dirty="0">
                      <a:latin typeface="+mn-ea"/>
                    </a:rPr>
                    <a:t>和磁场</a:t>
                  </a:r>
                  <a14:m>
                    <m:oMath xmlns:m="http://schemas.openxmlformats.org/officeDocument/2006/math">
                      <m:acc>
                        <m:accPr>
                          <m:chr m:val="⃑"/>
                          <m:ctrlPr>
                            <a:rPr lang="en-US" altLang="zh-CN" i="1">
                              <a:latin typeface="Cambria Math"/>
                            </a:rPr>
                          </m:ctrlPr>
                        </m:accPr>
                        <m:e>
                          <m:r>
                            <a:rPr lang="en-US" altLang="zh-CN">
                              <a:latin typeface="Cambria Math" panose="02040503050406030204" pitchFamily="18" charset="0"/>
                            </a:rPr>
                            <m:t>𝐵</m:t>
                          </m:r>
                        </m:e>
                      </m:acc>
                    </m:oMath>
                  </a14:m>
                  <a:r>
                    <a:rPr lang="zh-CN" altLang="en-US" dirty="0">
                      <a:latin typeface="+mn-ea"/>
                    </a:rPr>
                    <a:t>构成的平面，指向</a:t>
                  </a:r>
                  <a:r>
                    <a:rPr lang="zh-CN" altLang="en-US" dirty="0">
                      <a:solidFill>
                        <a:srgbClr val="FF0000"/>
                      </a:solidFill>
                      <a:latin typeface="+mn-ea"/>
                    </a:rPr>
                    <a:t>服从右手定则</a:t>
                  </a:r>
                  <a:r>
                    <a:rPr lang="zh-CN" altLang="en-US" dirty="0">
                      <a:latin typeface="+mn-ea"/>
                    </a:rPr>
                    <a:t>。</a:t>
                  </a:r>
                </a:p>
              </p:txBody>
            </p:sp>
          </mc:Choice>
          <mc:Fallback xmlns="">
            <p:sp>
              <p:nvSpPr>
                <p:cNvPr id="133143" name="Text Box 2"/>
                <p:cNvSpPr txBox="1">
                  <a:spLocks noRot="1" noChangeAspect="1" noMove="1" noResize="1" noEditPoints="1" noAdjustHandles="1" noChangeArrowheads="1" noChangeShapeType="1" noTextEdit="1"/>
                </p:cNvSpPr>
                <p:nvPr/>
              </p:nvSpPr>
              <p:spPr bwMode="auto">
                <a:xfrm>
                  <a:off x="-57" y="960"/>
                  <a:ext cx="2329" cy="1971"/>
                </a:xfrm>
                <a:prstGeom prst="rect">
                  <a:avLst/>
                </a:prstGeom>
                <a:blipFill>
                  <a:blip r:embed="rId5"/>
                  <a:stretch>
                    <a:fillRect l="-3465" t="-2124" r="-3300" b="-46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3123" name="Group 19"/>
          <p:cNvGrpSpPr>
            <a:grpSpLocks/>
          </p:cNvGrpSpPr>
          <p:nvPr/>
        </p:nvGrpSpPr>
        <p:grpSpPr bwMode="auto">
          <a:xfrm>
            <a:off x="7696200" y="877956"/>
            <a:ext cx="1295400" cy="463550"/>
            <a:chOff x="3744" y="3408"/>
            <a:chExt cx="960" cy="468"/>
          </a:xfrm>
        </p:grpSpPr>
        <p:sp>
          <p:nvSpPr>
            <p:cNvPr id="133137" name="AutoShape 20"/>
            <p:cNvSpPr>
              <a:spLocks noChangeArrowheads="1"/>
            </p:cNvSpPr>
            <p:nvPr/>
          </p:nvSpPr>
          <p:spPr bwMode="auto">
            <a:xfrm>
              <a:off x="3744" y="3408"/>
              <a:ext cx="864" cy="144"/>
            </a:xfrm>
            <a:prstGeom prst="diamond">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38" name="Line 21"/>
            <p:cNvSpPr>
              <a:spLocks noChangeShapeType="1"/>
            </p:cNvSpPr>
            <p:nvPr/>
          </p:nvSpPr>
          <p:spPr bwMode="auto">
            <a:xfrm>
              <a:off x="4176" y="3408"/>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dirty="0">
                <a:latin typeface="+mn-lt"/>
                <a:ea typeface="+mn-ea"/>
              </a:endParaRPr>
            </a:p>
          </p:txBody>
        </p:sp>
        <p:sp>
          <p:nvSpPr>
            <p:cNvPr id="133139" name="AutoShape 22"/>
            <p:cNvSpPr>
              <a:spLocks noChangeArrowheads="1"/>
            </p:cNvSpPr>
            <p:nvPr/>
          </p:nvSpPr>
          <p:spPr bwMode="auto">
            <a:xfrm rot="-5467716">
              <a:off x="3888" y="3264"/>
              <a:ext cx="144" cy="432"/>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40" name="Text Box 23"/>
            <p:cNvSpPr txBox="1">
              <a:spLocks noChangeArrowheads="1"/>
            </p:cNvSpPr>
            <p:nvPr/>
          </p:nvSpPr>
          <p:spPr bwMode="auto">
            <a:xfrm>
              <a:off x="4464" y="3506"/>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1800" i="1" dirty="0">
                  <a:solidFill>
                    <a:srgbClr val="0000FF"/>
                  </a:solidFill>
                  <a:latin typeface="+mn-lt"/>
                  <a:ea typeface="+mn-ea"/>
                </a:rPr>
                <a:t>N</a:t>
              </a:r>
            </a:p>
          </p:txBody>
        </p:sp>
        <p:sp>
          <p:nvSpPr>
            <p:cNvPr id="133141" name="Text Box 24"/>
            <p:cNvSpPr txBox="1">
              <a:spLocks noChangeArrowheads="1"/>
            </p:cNvSpPr>
            <p:nvPr/>
          </p:nvSpPr>
          <p:spPr bwMode="auto">
            <a:xfrm>
              <a:off x="3744" y="3458"/>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1800" i="1" dirty="0">
                  <a:solidFill>
                    <a:srgbClr val="0000FF"/>
                  </a:solidFill>
                  <a:latin typeface="+mn-lt"/>
                  <a:ea typeface="+mn-ea"/>
                </a:rPr>
                <a:t>S</a:t>
              </a:r>
            </a:p>
          </p:txBody>
        </p:sp>
      </p:grpSp>
      <p:grpSp>
        <p:nvGrpSpPr>
          <p:cNvPr id="5" name="组合 4"/>
          <p:cNvGrpSpPr/>
          <p:nvPr/>
        </p:nvGrpSpPr>
        <p:grpSpPr>
          <a:xfrm>
            <a:off x="5063645" y="3897888"/>
            <a:ext cx="4267200" cy="2613196"/>
            <a:chOff x="5063645" y="3897888"/>
            <a:chExt cx="4267200" cy="2613196"/>
          </a:xfrm>
        </p:grpSpPr>
        <p:grpSp>
          <p:nvGrpSpPr>
            <p:cNvPr id="4" name="Group 34"/>
            <p:cNvGrpSpPr>
              <a:grpSpLocks/>
            </p:cNvGrpSpPr>
            <p:nvPr/>
          </p:nvGrpSpPr>
          <p:grpSpPr bwMode="auto">
            <a:xfrm>
              <a:off x="5063645" y="3897888"/>
              <a:ext cx="4267200" cy="2590800"/>
              <a:chOff x="2544" y="2448"/>
              <a:chExt cx="2688" cy="1632"/>
            </a:xfrm>
          </p:grpSpPr>
          <p:sp>
            <p:nvSpPr>
              <p:cNvPr id="133126" name="Rectangle 7"/>
              <p:cNvSpPr>
                <a:spLocks noChangeArrowheads="1"/>
              </p:cNvSpPr>
              <p:nvPr/>
            </p:nvSpPr>
            <p:spPr bwMode="auto">
              <a:xfrm>
                <a:off x="2544" y="2448"/>
                <a:ext cx="2688" cy="1632"/>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27" name="Line 8"/>
              <p:cNvSpPr>
                <a:spLocks noChangeShapeType="1"/>
              </p:cNvSpPr>
              <p:nvPr/>
            </p:nvSpPr>
            <p:spPr bwMode="auto">
              <a:xfrm flipV="1">
                <a:off x="3531" y="2784"/>
                <a:ext cx="0" cy="816"/>
              </a:xfrm>
              <a:prstGeom prst="line">
                <a:avLst/>
              </a:prstGeom>
              <a:noFill/>
              <a:ln w="3810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28" name="Line 9"/>
              <p:cNvSpPr>
                <a:spLocks noChangeShapeType="1"/>
              </p:cNvSpPr>
              <p:nvPr/>
            </p:nvSpPr>
            <p:spPr bwMode="auto">
              <a:xfrm flipH="1">
                <a:off x="3093" y="3600"/>
                <a:ext cx="438" cy="28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29" name="Line 10"/>
              <p:cNvSpPr>
                <a:spLocks noChangeShapeType="1"/>
              </p:cNvSpPr>
              <p:nvPr/>
            </p:nvSpPr>
            <p:spPr bwMode="auto">
              <a:xfrm>
                <a:off x="3531" y="3600"/>
                <a:ext cx="933"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30" name="Oval 11"/>
              <p:cNvSpPr>
                <a:spLocks noChangeArrowheads="1"/>
              </p:cNvSpPr>
              <p:nvPr/>
            </p:nvSpPr>
            <p:spPr bwMode="auto">
              <a:xfrm>
                <a:off x="3422" y="3504"/>
                <a:ext cx="219" cy="192"/>
              </a:xfrm>
              <a:prstGeom prst="ellipse">
                <a:avLst/>
              </a:prstGeom>
              <a:gradFill rotWithShape="0">
                <a:gsLst>
                  <a:gs pos="0">
                    <a:srgbClr val="FFFFFF"/>
                  </a:gs>
                  <a:gs pos="100000">
                    <a:srgbClr val="FCD8DF"/>
                  </a:gs>
                </a:gsLst>
                <a:path path="shape">
                  <a:fillToRect l="50000" t="50000" r="50000" b="50000"/>
                </a:path>
              </a:gradFill>
              <a:ln w="9525">
                <a:solidFill>
                  <a:srgbClr val="CC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31" name="Text Box 12"/>
              <p:cNvSpPr txBox="1">
                <a:spLocks noChangeArrowheads="1"/>
              </p:cNvSpPr>
              <p:nvPr/>
            </p:nvSpPr>
            <p:spPr bwMode="auto">
              <a:xfrm>
                <a:off x="3422" y="3456"/>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400" dirty="0">
                    <a:solidFill>
                      <a:srgbClr val="0000FF"/>
                    </a:solidFill>
                    <a:latin typeface="+mn-lt"/>
                    <a:ea typeface="+mn-ea"/>
                  </a:rPr>
                  <a:t>+</a:t>
                </a:r>
              </a:p>
            </p:txBody>
          </p:sp>
          <p:pic>
            <p:nvPicPr>
              <p:cNvPr id="133136" name="Picture 26" descr="wltx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2592"/>
                <a:ext cx="612" cy="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26" name="矩形 25"/>
                <p:cNvSpPr/>
                <p:nvPr/>
              </p:nvSpPr>
              <p:spPr>
                <a:xfrm>
                  <a:off x="5515491" y="598786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515491" y="5987864"/>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8053819" y="543894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8053819" y="5438948"/>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655207" y="4106221"/>
                  <a:ext cx="101970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655207" y="4106221"/>
                  <a:ext cx="1019703"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124907" y="5231715"/>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6124907" y="5231715"/>
                  <a:ext cx="488915" cy="523220"/>
                </a:xfrm>
                <a:prstGeom prst="rect">
                  <a:avLst/>
                </a:prstGeom>
                <a:blipFill>
                  <a:blip r:embed="rId10"/>
                  <a:stretch>
                    <a:fillRect/>
                  </a:stretch>
                </a:blipFill>
              </p:spPr>
              <p:txBody>
                <a:bodyPr/>
                <a:lstStyle/>
                <a:p>
                  <a:r>
                    <a:rPr lang="zh-CN" altLang="en-US">
                      <a:noFill/>
                    </a:rPr>
                    <a:t> </a:t>
                  </a:r>
                </a:p>
              </p:txBody>
            </p:sp>
          </mc:Fallback>
        </mc:AlternateContent>
      </p:grpSp>
    </p:spTree>
    <p:controls>
      <mc:AlternateContent xmlns:mc="http://schemas.openxmlformats.org/markup-compatibility/2006">
        <mc:Choice xmlns:v="urn:schemas-microsoft-com:vml" Requires="v">
          <p:control spid="73754" name="ShockwaveFlash1" r:id="rId2" imgW="4952880" imgH="3594240"/>
        </mc:Choice>
        <mc:Fallback>
          <p:control name="ShockwaveFlash1" r:id="rId2" imgW="4952880" imgH="3594240">
            <p:pic>
              <p:nvPicPr>
                <p:cNvPr id="0" name="ShockwaveFlash1"/>
                <p:cNvPicPr preferRelativeResize="0">
                  <a:picLocks noChangeArrowheads="1" noChangeShapeType="1"/>
                </p:cNvPicPr>
                <p:nvPr/>
              </p:nvPicPr>
              <p:blipFill>
                <a:blip r:embed="rId11">
                  <a:extLst>
                    <a:ext uri="{28A0092B-C50C-407E-A947-70E740481C1C}">
                      <a14:useLocalDpi xmlns:a14="http://schemas.microsoft.com/office/drawing/2010/main" val="0"/>
                    </a:ext>
                  </a:extLst>
                </a:blip>
                <a:srcRect/>
                <a:stretch>
                  <a:fillRect/>
                </a:stretch>
              </p:blipFill>
              <p:spPr bwMode="auto">
                <a:xfrm>
                  <a:off x="4654550" y="222250"/>
                  <a:ext cx="4953000" cy="35941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65025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3"/>
          <p:cNvSpPr txBox="1">
            <a:spLocks noChangeArrowheads="1"/>
          </p:cNvSpPr>
          <p:nvPr/>
        </p:nvSpPr>
        <p:spPr bwMode="auto">
          <a:xfrm>
            <a:off x="4517129" y="633828"/>
            <a:ext cx="4847396"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当运动方向与磁场方向垂直时，磁场力达到最大，最大的磁场力与电荷电量、速率的乘积成正比。</a:t>
            </a:r>
          </a:p>
        </p:txBody>
      </p:sp>
      <p:sp>
        <p:nvSpPr>
          <p:cNvPr id="3081" name="Text Box 13"/>
          <p:cNvSpPr txBox="1">
            <a:spLocks noChangeArrowheads="1"/>
          </p:cNvSpPr>
          <p:nvPr/>
        </p:nvSpPr>
        <p:spPr bwMode="auto">
          <a:xfrm>
            <a:off x="627339" y="4226669"/>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定义</a:t>
            </a:r>
          </a:p>
        </p:txBody>
      </p:sp>
      <p:sp>
        <p:nvSpPr>
          <p:cNvPr id="3082" name="Rectangle 14"/>
          <p:cNvSpPr>
            <a:spLocks noChangeArrowheads="1"/>
          </p:cNvSpPr>
          <p:nvPr/>
        </p:nvSpPr>
        <p:spPr bwMode="auto">
          <a:xfrm>
            <a:off x="627339" y="5748753"/>
            <a:ext cx="54847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磁感应强度的单位是特斯拉</a:t>
            </a:r>
            <a:r>
              <a:rPr lang="en-US" altLang="zh-CN" sz="2800" dirty="0">
                <a:solidFill>
                  <a:srgbClr val="0000FF"/>
                </a:solidFill>
                <a:latin typeface="+mn-lt"/>
                <a:ea typeface="微软雅黑" panose="020B0503020204020204" pitchFamily="34" charset="-122"/>
              </a:rPr>
              <a:t>(Tesla)</a:t>
            </a:r>
          </a:p>
        </p:txBody>
      </p:sp>
      <p:pic>
        <p:nvPicPr>
          <p:cNvPr id="3083" name="Picture 15" descr="特斯拉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209" y="4353340"/>
            <a:ext cx="16113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5178" name="Text Box 7"/>
              <p:cNvSpPr txBox="1">
                <a:spLocks noChangeArrowheads="1"/>
              </p:cNvSpPr>
              <p:nvPr/>
            </p:nvSpPr>
            <p:spPr bwMode="auto">
              <a:xfrm>
                <a:off x="6244466" y="3418439"/>
                <a:ext cx="3352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大小与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oMath>
                </a14:m>
                <a:r>
                  <a:rPr kumimoji="0" lang="zh-CN" altLang="en-US" sz="2800" dirty="0">
                    <a:solidFill>
                      <a:srgbClr val="0000FF"/>
                    </a:solidFill>
                    <a:latin typeface="+mn-lt"/>
                    <a:ea typeface="微软雅黑" panose="020B0503020204020204" pitchFamily="34" charset="-122"/>
                  </a:rPr>
                  <a:t>无关</a:t>
                </a:r>
              </a:p>
            </p:txBody>
          </p:sp>
        </mc:Choice>
        <mc:Fallback xmlns="">
          <p:sp>
            <p:nvSpPr>
              <p:cNvPr id="135178" name="Text Box 7"/>
              <p:cNvSpPr txBox="1">
                <a:spLocks noRot="1" noChangeAspect="1" noMove="1" noResize="1" noEditPoints="1" noAdjustHandles="1" noChangeArrowheads="1" noChangeShapeType="1" noTextEdit="1"/>
              </p:cNvSpPr>
              <p:nvPr/>
            </p:nvSpPr>
            <p:spPr bwMode="auto">
              <a:xfrm>
                <a:off x="6244466" y="3418439"/>
                <a:ext cx="3352800" cy="523875"/>
              </a:xfrm>
              <a:prstGeom prst="rect">
                <a:avLst/>
              </a:prstGeom>
              <a:blipFill>
                <a:blip r:embed="rId6"/>
                <a:stretch>
                  <a:fillRect l="-363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79728" y="2516241"/>
                <a:ext cx="1870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𝑞𝑣</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179728" y="2516241"/>
                <a:ext cx="18709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160026" y="3194634"/>
                <a:ext cx="1019702"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𝑚𝑎𝑥</m:t>
                              </m:r>
                            </m:sub>
                          </m:sSub>
                        </m:num>
                        <m:den>
                          <m:r>
                            <a:rPr lang="en-US" altLang="zh-CN" sz="2800" i="1">
                              <a:solidFill>
                                <a:srgbClr val="0000FF"/>
                              </a:solidFill>
                              <a:latin typeface="Cambria Math" panose="02040503050406030204" pitchFamily="18" charset="0"/>
                              <a:ea typeface="Cambria Math" panose="02040503050406030204" pitchFamily="18" charset="0"/>
                            </a:rPr>
                            <m:t>𝑞𝑣</m:t>
                          </m:r>
                        </m:den>
                      </m:f>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160026" y="3194634"/>
                <a:ext cx="1019702" cy="9714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319652" y="4745782"/>
                <a:ext cx="173220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𝑚𝑎𝑥</m:t>
                              </m:r>
                            </m:sub>
                          </m:sSub>
                        </m:num>
                        <m:den>
                          <m:r>
                            <a:rPr lang="en-US" altLang="zh-CN" sz="2800" i="1">
                              <a:solidFill>
                                <a:srgbClr val="0000FF"/>
                              </a:solidFill>
                              <a:latin typeface="Cambria Math" panose="02040503050406030204" pitchFamily="18" charset="0"/>
                              <a:ea typeface="Cambria Math" panose="02040503050406030204" pitchFamily="18" charset="0"/>
                            </a:rPr>
                            <m:t>𝑞𝑣</m:t>
                          </m:r>
                        </m:den>
                      </m:f>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319652" y="4745782"/>
                <a:ext cx="1732205" cy="971484"/>
              </a:xfrm>
              <a:prstGeom prst="rect">
                <a:avLst/>
              </a:prstGeom>
              <a:blipFill>
                <a:blip r:embed="rId9"/>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74778" name="ShockwaveFlash1" r:id="rId2" imgW="3733920" imgH="3240000"/>
        </mc:Choice>
        <mc:Fallback>
          <p:control name="ShockwaveFlash1" r:id="rId2" imgW="3733920" imgH="3240000">
            <p:pic>
              <p:nvPicPr>
                <p:cNvPr id="0" name="ShockwaveFlash1"/>
                <p:cNvPicPr preferRelativeResize="0">
                  <a:picLocks noChangeArrowheads="1" noChangeShapeType="1"/>
                </p:cNvPicPr>
                <p:nvPr/>
              </p:nvPicPr>
              <p:blipFill>
                <a:blip r:embed="rId10">
                  <a:extLst>
                    <a:ext uri="{28A0092B-C50C-407E-A947-70E740481C1C}">
                      <a14:useLocalDpi xmlns:a14="http://schemas.microsoft.com/office/drawing/2010/main" val="0"/>
                    </a:ext>
                  </a:extLst>
                </a:blip>
                <a:srcRect/>
                <a:stretch>
                  <a:fillRect/>
                </a:stretch>
              </p:blipFill>
              <p:spPr bwMode="auto">
                <a:xfrm>
                  <a:off x="627063" y="427038"/>
                  <a:ext cx="3733800" cy="32400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39187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wipe(left)">
                                      <p:cBhvr>
                                        <p:cTn id="7" dur="500"/>
                                        <p:tgtEl>
                                          <p:spTgt spid="30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8"/>
                                        </p:tgtEl>
                                        <p:attrNameLst>
                                          <p:attrName>style.visibility</p:attrName>
                                        </p:attrNameLst>
                                      </p:cBhvr>
                                      <p:to>
                                        <p:strVal val="visible"/>
                                      </p:to>
                                    </p:set>
                                    <p:animEffect transition="in" filter="wipe(left)">
                                      <p:cBhvr>
                                        <p:cTn id="22" dur="500"/>
                                        <p:tgtEl>
                                          <p:spTgt spid="1351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81"/>
                                        </p:tgtEl>
                                        <p:attrNameLst>
                                          <p:attrName>style.visibility</p:attrName>
                                        </p:attrNameLst>
                                      </p:cBhvr>
                                      <p:to>
                                        <p:strVal val="visible"/>
                                      </p:to>
                                    </p:set>
                                    <p:animEffect transition="in" filter="wipe(left)">
                                      <p:cBhvr>
                                        <p:cTn id="27" dur="500"/>
                                        <p:tgtEl>
                                          <p:spTgt spid="30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82"/>
                                        </p:tgtEl>
                                        <p:attrNameLst>
                                          <p:attrName>style.visibility</p:attrName>
                                        </p:attrNameLst>
                                      </p:cBhvr>
                                      <p:to>
                                        <p:strVal val="visible"/>
                                      </p:to>
                                    </p:set>
                                    <p:animEffect transition="in" filter="wipe(left)">
                                      <p:cBhvr>
                                        <p:cTn id="37" dur="500"/>
                                        <p:tgtEl>
                                          <p:spTgt spid="30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83"/>
                                        </p:tgtEl>
                                        <p:attrNameLst>
                                          <p:attrName>style.visibility</p:attrName>
                                        </p:attrNameLst>
                                      </p:cBhvr>
                                      <p:to>
                                        <p:strVal val="visible"/>
                                      </p:to>
                                    </p:set>
                                    <p:animEffect transition="in" filter="wipe(left)">
                                      <p:cBhvr>
                                        <p:cTn id="42"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P spid="3081" grpId="0"/>
      <p:bldP spid="3082" grpId="0"/>
      <p:bldP spid="135178"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679174" y="4225839"/>
            <a:ext cx="464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微软雅黑" panose="020B0503020204020204" pitchFamily="34" charset="-122"/>
              </a:rPr>
              <a:t>磁感强度</a:t>
            </a:r>
            <a:r>
              <a:rPr lang="zh-CN" altLang="zh-CN" sz="2800" dirty="0">
                <a:solidFill>
                  <a:srgbClr val="0000FF"/>
                </a:solidFill>
                <a:latin typeface="+mn-lt"/>
                <a:ea typeface="微软雅黑" panose="020B0503020204020204" pitchFamily="34" charset="-122"/>
              </a:rPr>
              <a:t>单位</a:t>
            </a:r>
            <a:r>
              <a:rPr lang="zh-CN" altLang="en-US" sz="2800" dirty="0">
                <a:solidFill>
                  <a:srgbClr val="0000FF"/>
                </a:solidFill>
                <a:latin typeface="+mn-lt"/>
                <a:ea typeface="微软雅黑" panose="020B0503020204020204" pitchFamily="34" charset="-122"/>
              </a:rPr>
              <a:t>：</a:t>
            </a:r>
            <a:r>
              <a:rPr lang="zh-CN" altLang="zh-CN" sz="2800" dirty="0">
                <a:solidFill>
                  <a:srgbClr val="0000FF"/>
                </a:solidFill>
                <a:latin typeface="+mn-lt"/>
                <a:ea typeface="微软雅黑" panose="020B0503020204020204" pitchFamily="34" charset="-122"/>
              </a:rPr>
              <a:t>特斯拉</a:t>
            </a:r>
            <a:endParaRPr lang="zh-CN" altLang="en-US" sz="2800" dirty="0">
              <a:solidFill>
                <a:srgbClr val="0000FF"/>
              </a:solidFill>
              <a:latin typeface="+mn-lt"/>
              <a:ea typeface="微软雅黑" panose="020B0503020204020204" pitchFamily="34" charset="-122"/>
            </a:endParaRPr>
          </a:p>
        </p:txBody>
      </p:sp>
      <p:sp>
        <p:nvSpPr>
          <p:cNvPr id="192528" name="Text Box 16"/>
          <p:cNvSpPr txBox="1">
            <a:spLocks noChangeArrowheads="1"/>
          </p:cNvSpPr>
          <p:nvPr/>
        </p:nvSpPr>
        <p:spPr bwMode="auto">
          <a:xfrm>
            <a:off x="679173" y="596348"/>
            <a:ext cx="6326189"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spcBef>
                <a:spcPct val="50000"/>
              </a:spcBef>
            </a:pPr>
            <a:r>
              <a:rPr lang="zh-CN" altLang="en-US" sz="2800" dirty="0">
                <a:solidFill>
                  <a:srgbClr val="0000FF"/>
                </a:solidFill>
                <a:latin typeface="+mn-lt"/>
                <a:ea typeface="微软雅黑" panose="020B0503020204020204" pitchFamily="34" charset="-122"/>
              </a:rPr>
              <a:t>运动电荷在磁场中受力</a:t>
            </a:r>
            <a:r>
              <a:rPr lang="en-US" altLang="zh-CN" sz="2800" dirty="0">
                <a:solidFill>
                  <a:srgbClr val="0000FF"/>
                </a:solidFill>
                <a:latin typeface="+mn-lt"/>
                <a:ea typeface="微软雅黑" panose="020B0503020204020204" pitchFamily="34" charset="-122"/>
              </a:rPr>
              <a:t>——</a:t>
            </a:r>
            <a:r>
              <a:rPr lang="zh-CN" altLang="en-US" sz="2800" dirty="0">
                <a:solidFill>
                  <a:srgbClr val="0000FF"/>
                </a:solidFill>
                <a:latin typeface="+mn-lt"/>
                <a:ea typeface="微软雅黑" panose="020B0503020204020204" pitchFamily="34" charset="-122"/>
              </a:rPr>
              <a:t>洛伦兹力</a:t>
            </a:r>
          </a:p>
        </p:txBody>
      </p:sp>
      <mc:AlternateContent xmlns:mc="http://schemas.openxmlformats.org/markup-compatibility/2006" xmlns:a14="http://schemas.microsoft.com/office/drawing/2010/main">
        <mc:Choice Requires="a14">
          <p:sp>
            <p:nvSpPr>
              <p:cNvPr id="55" name="矩形 54"/>
              <p:cNvSpPr/>
              <p:nvPr/>
            </p:nvSpPr>
            <p:spPr>
              <a:xfrm>
                <a:off x="1364974" y="1810767"/>
                <a:ext cx="205716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𝑞</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𝑣</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364974" y="1810767"/>
                <a:ext cx="2057166" cy="57547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705589" y="2670416"/>
                <a:ext cx="2405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𝑞𝑣𝐵</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705589" y="2670416"/>
                <a:ext cx="240553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364974" y="5010669"/>
                <a:ext cx="3410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e>
                        <m:sup>
                          <m:r>
                            <a:rPr lang="en-US" altLang="zh-CN" sz="2800" i="1">
                              <a:solidFill>
                                <a:srgbClr val="0000FF"/>
                              </a:solidFill>
                              <a:latin typeface="Cambria Math" panose="02040503050406030204" pitchFamily="18" charset="0"/>
                            </a:rPr>
                            <m:t>−1</m:t>
                          </m:r>
                        </m:sup>
                      </m:sSup>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rPr>
                            <m:t>−1</m:t>
                          </m:r>
                        </m:sup>
                      </m:sSup>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1364974" y="5010669"/>
                <a:ext cx="3410164"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5327374" y="1056861"/>
            <a:ext cx="3733800" cy="4852338"/>
            <a:chOff x="5327374" y="1056861"/>
            <a:chExt cx="3733800" cy="4852338"/>
          </a:xfrm>
        </p:grpSpPr>
        <p:grpSp>
          <p:nvGrpSpPr>
            <p:cNvPr id="31" name="Group 49"/>
            <p:cNvGrpSpPr>
              <a:grpSpLocks/>
            </p:cNvGrpSpPr>
            <p:nvPr/>
          </p:nvGrpSpPr>
          <p:grpSpPr bwMode="auto">
            <a:xfrm>
              <a:off x="5327374" y="1056861"/>
              <a:ext cx="3733800" cy="4646613"/>
              <a:chOff x="288" y="528"/>
              <a:chExt cx="2352" cy="2927"/>
            </a:xfrm>
          </p:grpSpPr>
          <p:sp>
            <p:nvSpPr>
              <p:cNvPr id="32" name="Rectangle 5"/>
              <p:cNvSpPr>
                <a:spLocks noChangeArrowheads="1"/>
              </p:cNvSpPr>
              <p:nvPr/>
            </p:nvSpPr>
            <p:spPr bwMode="auto">
              <a:xfrm>
                <a:off x="288" y="528"/>
                <a:ext cx="2352" cy="16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 name="Picture 15" descr="wltx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86351">
                <a:off x="1660" y="676"/>
                <a:ext cx="816" cy="6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25"/>
              <p:cNvGrpSpPr>
                <a:grpSpLocks/>
              </p:cNvGrpSpPr>
              <p:nvPr/>
            </p:nvGrpSpPr>
            <p:grpSpPr bwMode="auto">
              <a:xfrm>
                <a:off x="879" y="914"/>
                <a:ext cx="1200" cy="1104"/>
                <a:chOff x="3687" y="866"/>
                <a:chExt cx="1200" cy="1104"/>
              </a:xfrm>
            </p:grpSpPr>
            <p:sp>
              <p:nvSpPr>
                <p:cNvPr id="44" name="Line 26"/>
                <p:cNvSpPr>
                  <a:spLocks noChangeShapeType="1"/>
                </p:cNvSpPr>
                <p:nvPr/>
              </p:nvSpPr>
              <p:spPr bwMode="auto">
                <a:xfrm flipV="1">
                  <a:off x="4071" y="866"/>
                  <a:ext cx="0" cy="816"/>
                </a:xfrm>
                <a:prstGeom prst="line">
                  <a:avLst/>
                </a:prstGeom>
                <a:noFill/>
                <a:ln w="3810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7"/>
                <p:cNvSpPr>
                  <a:spLocks noChangeShapeType="1"/>
                </p:cNvSpPr>
                <p:nvPr/>
              </p:nvSpPr>
              <p:spPr bwMode="auto">
                <a:xfrm flipH="1">
                  <a:off x="3687" y="1682"/>
                  <a:ext cx="384" cy="288"/>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8"/>
                <p:cNvSpPr>
                  <a:spLocks noChangeShapeType="1"/>
                </p:cNvSpPr>
                <p:nvPr/>
              </p:nvSpPr>
              <p:spPr bwMode="auto">
                <a:xfrm>
                  <a:off x="4071" y="1682"/>
                  <a:ext cx="816"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 name="Group 33"/>
                <p:cNvGrpSpPr>
                  <a:grpSpLocks/>
                </p:cNvGrpSpPr>
                <p:nvPr/>
              </p:nvGrpSpPr>
              <p:grpSpPr bwMode="auto">
                <a:xfrm>
                  <a:off x="3968" y="1585"/>
                  <a:ext cx="185" cy="184"/>
                  <a:chOff x="1833" y="3031"/>
                  <a:chExt cx="242" cy="233"/>
                </a:xfrm>
              </p:grpSpPr>
              <p:sp>
                <p:nvSpPr>
                  <p:cNvPr id="52" name="Oval 34"/>
                  <p:cNvSpPr>
                    <a:spLocks noChangeArrowheads="1"/>
                  </p:cNvSpPr>
                  <p:nvPr/>
                </p:nvSpPr>
                <p:spPr bwMode="auto">
                  <a:xfrm>
                    <a:off x="1833" y="3031"/>
                    <a:ext cx="242" cy="233"/>
                  </a:xfrm>
                  <a:prstGeom prst="ellipse">
                    <a:avLst/>
                  </a:prstGeom>
                  <a:gradFill rotWithShape="1">
                    <a:gsLst>
                      <a:gs pos="0">
                        <a:schemeClr val="tx2">
                          <a:gamma/>
                          <a:tint val="0"/>
                          <a:invGamma/>
                        </a:schemeClr>
                      </a:gs>
                      <a:gs pos="100000">
                        <a:schemeClr val="tx2"/>
                      </a:gs>
                    </a:gsLst>
                    <a:path path="shape">
                      <a:fillToRect l="50000" t="50000" r="50000" b="5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Line 35"/>
                  <p:cNvSpPr>
                    <a:spLocks noChangeShapeType="1"/>
                  </p:cNvSpPr>
                  <p:nvPr/>
                </p:nvSpPr>
                <p:spPr bwMode="auto">
                  <a:xfrm>
                    <a:off x="1896" y="3150"/>
                    <a:ext cx="11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 name="Line 36"/>
                  <p:cNvSpPr>
                    <a:spLocks noChangeShapeType="1"/>
                  </p:cNvSpPr>
                  <p:nvPr/>
                </p:nvSpPr>
                <p:spPr bwMode="auto">
                  <a:xfrm rot="-5400000">
                    <a:off x="1900" y="3151"/>
                    <a:ext cx="11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35" name="Line 38"/>
              <p:cNvSpPr>
                <a:spLocks noChangeShapeType="1"/>
              </p:cNvSpPr>
              <p:nvPr/>
            </p:nvSpPr>
            <p:spPr bwMode="auto">
              <a:xfrm flipH="1">
                <a:off x="1288" y="2545"/>
                <a:ext cx="15" cy="910"/>
              </a:xfrm>
              <a:prstGeom prst="line">
                <a:avLst/>
              </a:prstGeom>
              <a:noFill/>
              <a:ln w="3810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9"/>
              <p:cNvSpPr>
                <a:spLocks noChangeShapeType="1"/>
              </p:cNvSpPr>
              <p:nvPr/>
            </p:nvSpPr>
            <p:spPr bwMode="auto">
              <a:xfrm flipH="1">
                <a:off x="919" y="2545"/>
                <a:ext cx="384" cy="288"/>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40"/>
              <p:cNvSpPr>
                <a:spLocks noChangeShapeType="1"/>
              </p:cNvSpPr>
              <p:nvPr/>
            </p:nvSpPr>
            <p:spPr bwMode="auto">
              <a:xfrm>
                <a:off x="1303" y="2545"/>
                <a:ext cx="816"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6"/>
              <p:cNvSpPr>
                <a:spLocks noChangeArrowheads="1"/>
              </p:cNvSpPr>
              <p:nvPr/>
            </p:nvSpPr>
            <p:spPr bwMode="auto">
              <a:xfrm>
                <a:off x="1200" y="2448"/>
                <a:ext cx="185" cy="184"/>
              </a:xfrm>
              <a:prstGeom prst="ellipse">
                <a:avLst/>
              </a:prstGeom>
              <a:gradFill rotWithShape="1">
                <a:gsLst>
                  <a:gs pos="0">
                    <a:schemeClr val="tx2">
                      <a:gamma/>
                      <a:tint val="0"/>
                      <a:invGamma/>
                    </a:schemeClr>
                  </a:gs>
                  <a:gs pos="100000">
                    <a:schemeClr val="tx2"/>
                  </a:gs>
                </a:gsLst>
                <a:path path="shape">
                  <a:fillToRect l="50000" t="50000" r="50000" b="5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3" name="Line 47"/>
              <p:cNvSpPr>
                <a:spLocks noChangeShapeType="1"/>
              </p:cNvSpPr>
              <p:nvPr/>
            </p:nvSpPr>
            <p:spPr bwMode="auto">
              <a:xfrm>
                <a:off x="1248" y="2542"/>
                <a:ext cx="84"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mc:AlternateContent xmlns:mc="http://schemas.openxmlformats.org/markup-compatibility/2006" xmlns:a14="http://schemas.microsoft.com/office/drawing/2010/main">
          <mc:Choice Requires="a14">
            <p:sp>
              <p:nvSpPr>
                <p:cNvPr id="58" name="矩形 57"/>
                <p:cNvSpPr/>
                <p:nvPr/>
              </p:nvSpPr>
              <p:spPr>
                <a:xfrm>
                  <a:off x="5827841" y="307396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827841" y="3073969"/>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792343" y="2413076"/>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792343" y="2413076"/>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6653949" y="2995526"/>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6653949" y="2995526"/>
                  <a:ext cx="48891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923652" y="448744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923652" y="4487449"/>
                  <a:ext cx="4901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792343" y="37181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7792343" y="3718191"/>
                  <a:ext cx="529312"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898406" y="4178019"/>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898406" y="4178019"/>
                  <a:ext cx="48891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921626" y="5333720"/>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6921626" y="5333720"/>
                  <a:ext cx="517706"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6834391" y="1435469"/>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834391" y="1435469"/>
                  <a:ext cx="517706" cy="575479"/>
                </a:xfrm>
                <a:prstGeom prst="rect">
                  <a:avLst/>
                </a:prstGeom>
                <a:blipFill>
                  <a:blip r:embed="rId14"/>
                  <a:stretch>
                    <a:fillRect/>
                  </a:stretch>
                </a:blipFill>
              </p:spPr>
              <p:txBody>
                <a:bodyPr/>
                <a:lstStyle/>
                <a:p>
                  <a:r>
                    <a:rPr lang="zh-CN" altLang="en-US">
                      <a:noFill/>
                    </a:rPr>
                    <a:t> </a:t>
                  </a:r>
                </a:p>
              </p:txBody>
            </p:sp>
          </mc:Fallback>
        </mc:AlternateContent>
      </p:grpSp>
      <p:sp>
        <p:nvSpPr>
          <p:cNvPr id="38" name="Text Box 13"/>
          <p:cNvSpPr txBox="1">
            <a:spLocks noChangeArrowheads="1"/>
          </p:cNvSpPr>
          <p:nvPr/>
        </p:nvSpPr>
        <p:spPr bwMode="auto">
          <a:xfrm>
            <a:off x="679173" y="2670416"/>
            <a:ext cx="1698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大小：</a:t>
            </a:r>
          </a:p>
        </p:txBody>
      </p:sp>
      <p:sp>
        <p:nvSpPr>
          <p:cNvPr id="39" name="Text Box 13"/>
          <p:cNvSpPr txBox="1">
            <a:spLocks noChangeArrowheads="1"/>
          </p:cNvSpPr>
          <p:nvPr/>
        </p:nvSpPr>
        <p:spPr bwMode="auto">
          <a:xfrm>
            <a:off x="679173" y="3446351"/>
            <a:ext cx="32303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方向：右手定则</a:t>
            </a:r>
          </a:p>
        </p:txBody>
      </p:sp>
    </p:spTree>
    <p:extLst>
      <p:ext uri="{BB962C8B-B14F-4D97-AF65-F5344CB8AC3E}">
        <p14:creationId xmlns:p14="http://schemas.microsoft.com/office/powerpoint/2010/main" val="29766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2528"/>
                                        </p:tgtEl>
                                        <p:attrNameLst>
                                          <p:attrName>style.visibility</p:attrName>
                                        </p:attrNameLst>
                                      </p:cBhvr>
                                      <p:to>
                                        <p:strVal val="visible"/>
                                      </p:to>
                                    </p:set>
                                    <p:animEffect transition="in" filter="wipe(left)">
                                      <p:cBhvr>
                                        <p:cTn id="7" dur="2000"/>
                                        <p:tgtEl>
                                          <p:spTgt spid="1925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2514"/>
                                        </p:tgtEl>
                                        <p:attrNameLst>
                                          <p:attrName>style.visibility</p:attrName>
                                        </p:attrNameLst>
                                      </p:cBhvr>
                                      <p:to>
                                        <p:strVal val="visible"/>
                                      </p:to>
                                    </p:set>
                                    <p:animEffect transition="in" filter="wipe(left)">
                                      <p:cBhvr>
                                        <p:cTn id="37" dur="2000"/>
                                        <p:tgtEl>
                                          <p:spTgt spid="1925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28" grpId="0"/>
      <p:bldP spid="55" grpId="0"/>
      <p:bldP spid="56" grpId="0"/>
      <p:bldP spid="57" grpId="0"/>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ChangeArrowheads="1"/>
          </p:cNvSpPr>
          <p:nvPr/>
        </p:nvSpPr>
        <p:spPr bwMode="auto">
          <a:xfrm>
            <a:off x="2363788" y="553073"/>
            <a:ext cx="4751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cs typeface="Times New Roman" panose="02020603050405020304" pitchFamily="18" charset="0"/>
              </a:rPr>
              <a:t>几种磁场的磁感应强度（</a:t>
            </a:r>
            <a:r>
              <a:rPr kumimoji="0" lang="en-US" altLang="zh-CN" sz="2800" dirty="0">
                <a:solidFill>
                  <a:srgbClr val="0000FF"/>
                </a:solidFill>
                <a:latin typeface="+mn-lt"/>
                <a:ea typeface="微软雅黑" panose="020B0503020204020204" pitchFamily="34" charset="-122"/>
                <a:cs typeface="Times New Roman" panose="02020603050405020304" pitchFamily="18" charset="0"/>
              </a:rPr>
              <a:t>T</a:t>
            </a:r>
            <a:r>
              <a:rPr kumimoji="0" lang="zh-CN" altLang="en-US" sz="2800" dirty="0">
                <a:solidFill>
                  <a:srgbClr val="0000FF"/>
                </a:solidFill>
                <a:latin typeface="+mn-lt"/>
                <a:ea typeface="微软雅黑" panose="020B0503020204020204" pitchFamily="34" charset="-122"/>
                <a:cs typeface="Times New Roman" panose="02020603050405020304" pitchFamily="18" charset="0"/>
              </a:rPr>
              <a:t>）</a:t>
            </a:r>
            <a:endParaRPr kumimoji="0" lang="zh-CN" altLang="en-US" sz="2800" dirty="0">
              <a:solidFill>
                <a:srgbClr val="0000FF"/>
              </a:solidFill>
              <a:latin typeface="+mn-lt"/>
              <a:ea typeface="微软雅黑" panose="020B0503020204020204" pitchFamily="34" charset="-122"/>
            </a:endParaRPr>
          </a:p>
        </p:txBody>
      </p:sp>
      <p:graphicFrame>
        <p:nvGraphicFramePr>
          <p:cNvPr id="102481" name="Group 81"/>
          <p:cNvGraphicFramePr>
            <a:graphicFrameLocks noGrp="1"/>
          </p:cNvGraphicFramePr>
          <p:nvPr>
            <p:extLst/>
          </p:nvPr>
        </p:nvGraphicFramePr>
        <p:xfrm>
          <a:off x="917576" y="1388717"/>
          <a:ext cx="7643812" cy="4876724"/>
        </p:xfrm>
        <a:graphic>
          <a:graphicData uri="http://schemas.openxmlformats.org/drawingml/2006/table">
            <a:tbl>
              <a:tblPr>
                <a:tableStyleId>{2D5ABB26-0587-4C30-8999-92F81FD0307C}</a:tableStyleId>
              </a:tblPr>
              <a:tblGrid>
                <a:gridCol w="3786188">
                  <a:extLst>
                    <a:ext uri="{9D8B030D-6E8A-4147-A177-3AD203B41FA5}">
                      <a16:colId xmlns:a16="http://schemas.microsoft.com/office/drawing/2014/main" xmlns="" val="20000"/>
                    </a:ext>
                  </a:extLst>
                </a:gridCol>
                <a:gridCol w="3857624">
                  <a:extLst>
                    <a:ext uri="{9D8B030D-6E8A-4147-A177-3AD203B41FA5}">
                      <a16:colId xmlns:a16="http://schemas.microsoft.com/office/drawing/2014/main" xmlns="" val="20001"/>
                    </a:ext>
                  </a:extLst>
                </a:gridCol>
              </a:tblGrid>
              <a:tr h="518122">
                <a:tc>
                  <a:txBody>
                    <a:bodyPr/>
                    <a:lstStyle/>
                    <a:p>
                      <a:pPr marL="0" marR="0" lvl="0" indent="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种类</a:t>
                      </a:r>
                      <a:endParaRPr kumimoji="0" lang="zh-CN" altLang="en-US" sz="2800" b="0" i="0" u="none" strike="noStrike" cap="none" normalizeH="0" baseline="0" dirty="0">
                        <a:ln>
                          <a:noFill/>
                        </a:ln>
                        <a:solidFill>
                          <a:srgbClr val="0000FF"/>
                        </a:solidFill>
                        <a:effectLst>
                          <a:outerShdw blurRad="38100" dist="38100" dir="2700000" algn="tl">
                            <a:srgbClr val="FFFFFF"/>
                          </a:outerShdw>
                        </a:effectLst>
                        <a:latin typeface="+mn-lt"/>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rPr>
                        <a:t>磁感应强度</a:t>
                      </a:r>
                      <a:endParaRPr kumimoji="0" lang="zh-CN" altLang="en-US" sz="2800" b="0" i="0" u="none" strike="noStrike" cap="none" normalizeH="0" baseline="0" dirty="0">
                        <a:ln>
                          <a:noFill/>
                        </a:ln>
                        <a:solidFill>
                          <a:srgbClr val="0000FF"/>
                        </a:solidFill>
                        <a:effectLst/>
                        <a:latin typeface="Tahoma" pitchFamily="34" charset="0"/>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4358602">
                <a:tc>
                  <a:txBody>
                    <a:bodyPr/>
                    <a:lstStyle/>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脉冲星</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超导材料制成的磁铁</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大型电磁铁</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磁疗器</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核磁共振仪</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太阳磁场</a:t>
                      </a: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地球赤道磁场</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地球两极磁场</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动物心脏</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动物大脑</a:t>
                      </a:r>
                      <a:endParaRPr kumimoji="0" lang="zh-CN" altLang="en-US" sz="2800" b="0" i="0" u="none" strike="noStrike" cap="none" normalizeH="0" baseline="0" dirty="0">
                        <a:ln>
                          <a:noFill/>
                        </a:ln>
                        <a:solidFill>
                          <a:srgbClr val="0000FF"/>
                        </a:solidFill>
                        <a:effectLst>
                          <a:outerShdw blurRad="38100" dist="38100" dir="2700000" algn="tl">
                            <a:srgbClr val="FFFFFF"/>
                          </a:outerShdw>
                        </a:effectLst>
                        <a:latin typeface="+mn-lt"/>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en-US" altLang="zh-CN" sz="2800" b="0" u="none" strike="noStrike" cap="none" normalizeH="0" baseline="30000" dirty="0">
                          <a:ln>
                            <a:noFill/>
                          </a:ln>
                          <a:solidFill>
                            <a:srgbClr val="0000FF"/>
                          </a:solidFill>
                          <a:effectLst/>
                        </a:rPr>
                        <a:t>8</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en-US" altLang="zh-CN" sz="2800" b="0" u="none" strike="noStrike" cap="none" normalizeH="0" baseline="30000" dirty="0">
                          <a:ln>
                            <a:noFill/>
                          </a:ln>
                          <a:solidFill>
                            <a:srgbClr val="0000FF"/>
                          </a:solidFill>
                          <a:effectLst/>
                        </a:rPr>
                        <a:t>2</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2</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0.1</a:t>
                      </a:r>
                      <a:r>
                        <a:rPr kumimoji="0" lang="zh-CN" altLang="en-US" sz="2800" b="0" u="none" strike="noStrike" cap="none" normalizeH="0" baseline="0" dirty="0">
                          <a:ln>
                            <a:noFill/>
                          </a:ln>
                          <a:solidFill>
                            <a:srgbClr val="0000FF"/>
                          </a:solidFill>
                          <a:effectLst/>
                        </a:rPr>
                        <a:t>～</a:t>
                      </a:r>
                      <a:r>
                        <a:rPr kumimoji="0" lang="en-US" altLang="zh-CN" sz="2800" b="0" u="none" strike="noStrike" cap="none" normalizeH="0" baseline="0" dirty="0">
                          <a:ln>
                            <a:noFill/>
                          </a:ln>
                          <a:solidFill>
                            <a:srgbClr val="0000FF"/>
                          </a:solidFill>
                          <a:effectLst/>
                        </a:rPr>
                        <a:t>0.2</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4×10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r>
                        <a:rPr kumimoji="0" lang="zh-CN" altLang="en-US" sz="2800" b="0" u="none" strike="noStrike" cap="none" normalizeH="0" baseline="0" dirty="0">
                          <a:ln>
                            <a:noFill/>
                          </a:ln>
                          <a:solidFill>
                            <a:srgbClr val="0000FF"/>
                          </a:solidFill>
                          <a:effectLst/>
                        </a:rPr>
                        <a:t>～</a:t>
                      </a:r>
                      <a:r>
                        <a:rPr kumimoji="0" lang="en-US" altLang="zh-CN" sz="2800" b="0" u="none" strike="noStrike" cap="none" normalizeH="0" baseline="0" dirty="0">
                          <a:ln>
                            <a:noFill/>
                          </a:ln>
                          <a:solidFill>
                            <a:srgbClr val="0000FF"/>
                          </a:solidFill>
                          <a:effectLst/>
                        </a:rPr>
                        <a:t>8×10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3×10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5</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6×10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5</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10</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12</a:t>
                      </a:r>
                      <a:endParaRPr kumimoji="0" lang="en-US" altLang="zh-CN" sz="2800" b="0" i="0" u="none" strike="noStrike" cap="none" normalizeH="0" baseline="0" dirty="0">
                        <a:ln>
                          <a:noFill/>
                        </a:ln>
                        <a:solidFill>
                          <a:srgbClr val="0000FF"/>
                        </a:solidFill>
                        <a:effectLst/>
                        <a:latin typeface="Tahoma" pitchFamily="34" charset="0"/>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1"/>
                  </a:ext>
                </a:extLst>
              </a:tr>
            </a:tbl>
          </a:graphicData>
        </a:graphic>
      </p:graphicFrame>
    </p:spTree>
    <p:extLst>
      <p:ext uri="{BB962C8B-B14F-4D97-AF65-F5344CB8AC3E}">
        <p14:creationId xmlns:p14="http://schemas.microsoft.com/office/powerpoint/2010/main" val="1991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81"/>
                                        </p:tgtEl>
                                        <p:attrNameLst>
                                          <p:attrName>style.visibility</p:attrName>
                                        </p:attrNameLst>
                                      </p:cBhvr>
                                      <p:to>
                                        <p:strVal val="visible"/>
                                      </p:to>
                                    </p:set>
                                    <p:animEffect transition="in" filter="wipe(left)">
                                      <p:cBhvr>
                                        <p:cTn id="12" dur="500"/>
                                        <p:tgtEl>
                                          <p:spTgt spid="10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5278186" y="3139010"/>
              <a:ext cx="6902847"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磁通量 磁场中的高斯定理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78899733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ChangeArrowheads="1"/>
          </p:cNvSpPr>
          <p:nvPr/>
        </p:nvSpPr>
        <p:spPr bwMode="auto">
          <a:xfrm>
            <a:off x="712029" y="582268"/>
            <a:ext cx="5688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一、磁感应线</a:t>
            </a:r>
          </a:p>
        </p:txBody>
      </p:sp>
      <p:sp>
        <p:nvSpPr>
          <p:cNvPr id="52227" name="Rectangle 1027"/>
          <p:cNvSpPr>
            <a:spLocks noChangeArrowheads="1"/>
          </p:cNvSpPr>
          <p:nvPr/>
        </p:nvSpPr>
        <p:spPr bwMode="auto">
          <a:xfrm>
            <a:off x="712029" y="1322976"/>
            <a:ext cx="6572250" cy="954088"/>
          </a:xfrm>
          <a:prstGeom prst="rect">
            <a:avLst/>
          </a:prstGeom>
          <a:noFill/>
          <a:ln w="9525">
            <a:noFill/>
            <a:miter lim="800000"/>
            <a:headEnd/>
            <a:tailEnd/>
          </a:ln>
        </p:spPr>
        <p:txBody>
          <a:bodyPr>
            <a:spAutoFit/>
          </a:bodyPr>
          <a:lstStyle/>
          <a:p>
            <a:pPr algn="just" eaLnBrk="1" hangingPunct="1">
              <a:spcBef>
                <a:spcPct val="50000"/>
              </a:spcBef>
              <a:defRPr/>
            </a:pP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磁感应线（</a:t>
            </a:r>
            <a:r>
              <a:rPr kumimoji="1" lang="en-US" altLang="zh-CN" sz="2800" dirty="0">
                <a:solidFill>
                  <a:srgbClr val="0000FF"/>
                </a:solidFill>
                <a:latin typeface="+mn-lt"/>
                <a:ea typeface="+mn-ea"/>
              </a:rPr>
              <a:t>Magnetic induction line</a:t>
            </a:r>
            <a:r>
              <a:rPr kumimoji="1" lang="zh-CN" altLang="en-US" sz="2800" dirty="0">
                <a:solidFill>
                  <a:srgbClr val="0000FF"/>
                </a:solidFill>
                <a:latin typeface="+mn-lt"/>
                <a:ea typeface="+mn-ea"/>
              </a:rPr>
              <a:t>）是法拉第提出的，用于形象的表示磁场。</a:t>
            </a:r>
          </a:p>
        </p:txBody>
      </p:sp>
      <p:pic>
        <p:nvPicPr>
          <p:cNvPr id="166916" name="Picture 1030" descr="铁粉描绘的磁力线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27" y="2742855"/>
            <a:ext cx="36703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1031" descr="铁粉描绘的磁力线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558" y="2742855"/>
            <a:ext cx="3744912"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8" name="Picture 10" descr="法拉第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253" y="604960"/>
            <a:ext cx="157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657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wipe(left)">
                                      <p:cBhvr>
                                        <p:cTn id="7" dur="500"/>
                                        <p:tgtEl>
                                          <p:spTgt spid="176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7"/>
                                        </p:tgtEl>
                                        <p:attrNameLst>
                                          <p:attrName>style.visibility</p:attrName>
                                        </p:attrNameLst>
                                      </p:cBhvr>
                                      <p:to>
                                        <p:strVal val="visible"/>
                                      </p:to>
                                    </p:set>
                                    <p:animEffect transition="in" filter="wipe(left)">
                                      <p:cBhvr>
                                        <p:cTn id="12" dur="500"/>
                                        <p:tgtEl>
                                          <p:spTgt spid="522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6918"/>
                                        </p:tgtEl>
                                        <p:attrNameLst>
                                          <p:attrName>style.visibility</p:attrName>
                                        </p:attrNameLst>
                                      </p:cBhvr>
                                      <p:to>
                                        <p:strVal val="visible"/>
                                      </p:to>
                                    </p:set>
                                    <p:animEffect transition="in" filter="wipe(left)">
                                      <p:cBhvr>
                                        <p:cTn id="17" dur="500"/>
                                        <p:tgtEl>
                                          <p:spTgt spid="1669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6916"/>
                                        </p:tgtEl>
                                        <p:attrNameLst>
                                          <p:attrName>style.visibility</p:attrName>
                                        </p:attrNameLst>
                                      </p:cBhvr>
                                      <p:to>
                                        <p:strVal val="visible"/>
                                      </p:to>
                                    </p:set>
                                    <p:animEffect transition="in" filter="wipe(left)">
                                      <p:cBhvr>
                                        <p:cTn id="22" dur="500"/>
                                        <p:tgtEl>
                                          <p:spTgt spid="166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6917"/>
                                        </p:tgtEl>
                                        <p:attrNameLst>
                                          <p:attrName>style.visibility</p:attrName>
                                        </p:attrNameLst>
                                      </p:cBhvr>
                                      <p:to>
                                        <p:strVal val="visible"/>
                                      </p:to>
                                    </p:set>
                                    <p:animEffect transition="in" filter="wipe(left)">
                                      <p:cBhvr>
                                        <p:cTn id="27" dur="500"/>
                                        <p:tgtEl>
                                          <p:spTgt spid="16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522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4" descr="磁力线的演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97" y="293827"/>
            <a:ext cx="3671887"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Picture 5" descr="磁力线示意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753" y="316052"/>
            <a:ext cx="3776663"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73"/>
          <p:cNvGrpSpPr>
            <a:grpSpLocks/>
          </p:cNvGrpSpPr>
          <p:nvPr/>
        </p:nvGrpSpPr>
        <p:grpSpPr bwMode="auto">
          <a:xfrm>
            <a:off x="1318177" y="4008577"/>
            <a:ext cx="7632700" cy="2611437"/>
            <a:chOff x="476" y="2387"/>
            <a:chExt cx="4808" cy="1645"/>
          </a:xfrm>
        </p:grpSpPr>
        <p:grpSp>
          <p:nvGrpSpPr>
            <p:cNvPr id="178181" name="Group 1043"/>
            <p:cNvGrpSpPr>
              <a:grpSpLocks/>
            </p:cNvGrpSpPr>
            <p:nvPr/>
          </p:nvGrpSpPr>
          <p:grpSpPr bwMode="auto">
            <a:xfrm>
              <a:off x="476" y="2387"/>
              <a:ext cx="1396" cy="1633"/>
              <a:chOff x="3792" y="1920"/>
              <a:chExt cx="1713" cy="2256"/>
            </a:xfrm>
          </p:grpSpPr>
          <p:pic>
            <p:nvPicPr>
              <p:cNvPr id="178184" name="Picture 1044" descr="xx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8185" name="Rectangle 1045"/>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dirty="0">
                  <a:solidFill>
                    <a:srgbClr val="0000FF"/>
                  </a:solidFill>
                  <a:latin typeface="Tahoma" panose="020B0604030504040204" pitchFamily="34" charset="0"/>
                  <a:ea typeface="微软雅黑" panose="020B0503020204020204" pitchFamily="34" charset="-122"/>
                </a:endParaRPr>
              </a:p>
            </p:txBody>
          </p:sp>
          <p:sp>
            <p:nvSpPr>
              <p:cNvPr id="178186" name="Line 1046"/>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78187" name="Rectangle 1047"/>
              <p:cNvSpPr>
                <a:spLocks noChangeArrowheads="1"/>
              </p:cNvSpPr>
              <p:nvPr/>
            </p:nvSpPr>
            <p:spPr bwMode="auto">
              <a:xfrm>
                <a:off x="4272" y="2017"/>
                <a:ext cx="234"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400" b="1" i="1" dirty="0">
                    <a:solidFill>
                      <a:srgbClr val="0000FF"/>
                    </a:solidFill>
                    <a:ea typeface="微软雅黑" panose="020B0503020204020204" pitchFamily="34" charset="-122"/>
                  </a:rPr>
                  <a:t>I</a:t>
                </a:r>
              </a:p>
            </p:txBody>
          </p:sp>
        </p:grpSp>
        <p:pic>
          <p:nvPicPr>
            <p:cNvPr id="178182" name="Picture 1050" descr="xx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 y="2387"/>
              <a:ext cx="1497" cy="164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78183" name="Picture 1062" descr="xx4"/>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 y="2387"/>
              <a:ext cx="1497" cy="1633"/>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0483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wipe(left)">
                                      <p:cBhvr>
                                        <p:cTn id="7" dur="500"/>
                                        <p:tgtEl>
                                          <p:spTgt spid="167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7939"/>
                                        </p:tgtEl>
                                        <p:attrNameLst>
                                          <p:attrName>style.visibility</p:attrName>
                                        </p:attrNameLst>
                                      </p:cBhvr>
                                      <p:to>
                                        <p:strVal val="visible"/>
                                      </p:to>
                                    </p:set>
                                    <p:animEffect transition="in" filter="wipe(left)">
                                      <p:cBhvr>
                                        <p:cTn id="12" dur="500"/>
                                        <p:tgtEl>
                                          <p:spTgt spid="167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604749" y="252859"/>
            <a:ext cx="958725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803963"/>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603650" y="2794229"/>
            <a:ext cx="11248198" cy="2677654"/>
          </a:xfrm>
          <a:prstGeom prst="rect">
            <a:avLst/>
          </a:prstGeom>
        </p:spPr>
        <p:txBody>
          <a:bodyPr wrap="square" lIns="91438" tIns="45719" rIns="91438" bIns="45719">
            <a:spAutoFit/>
          </a:bodyPr>
          <a:lstStyle/>
          <a:p>
            <a:pPr algn="just"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从地下到地面、从</a:t>
            </a:r>
            <a:r>
              <a:rPr lang="zh-CN" altLang="en-US" sz="2800" dirty="0">
                <a:solidFill>
                  <a:srgbClr val="0000FF"/>
                </a:solidFill>
                <a:latin typeface="+mn-ea"/>
                <a:ea typeface="+mn-ea"/>
              </a:rPr>
              <a:t>地面</a:t>
            </a:r>
            <a:r>
              <a:rPr lang="zh-CN" altLang="en-US" sz="2800" dirty="0">
                <a:solidFill>
                  <a:srgbClr val="0000FF"/>
                </a:solidFill>
                <a:latin typeface="微软雅黑" panose="020B0503020204020204" pitchFamily="34" charset="-122"/>
                <a:ea typeface="微软雅黑" panose="020B0503020204020204" pitchFamily="34" charset="-122"/>
              </a:rPr>
              <a:t>到太空，磁场无所不在，人类和整个自然界就是在一个范围广泛的磁场中繁衍和进化。正因为如此，现代磁学的理论和应用不仅对物理学关系巨大，对现代农业和生物学也有重要的影响。本章将阐述恒定磁场的基本理论，首先引入描述磁场的物理量</a:t>
            </a:r>
            <a:r>
              <a:rPr lang="en-US" altLang="zh-CN" sz="2800" dirty="0">
                <a:solidFill>
                  <a:srgbClr val="0000FF"/>
                </a:solidFill>
                <a:latin typeface="Arial" panose="020B0604020202020204" pitchFamily="34" charset="0"/>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磁感应强度，然后介绍</a:t>
            </a:r>
            <a:r>
              <a:rPr lang="zh-CN" altLang="en-US" sz="2800" dirty="0">
                <a:solidFill>
                  <a:srgbClr val="FF0000"/>
                </a:solidFill>
                <a:latin typeface="微软雅黑" panose="020B0503020204020204" pitchFamily="34" charset="-122"/>
                <a:ea typeface="微软雅黑" panose="020B0503020204020204" pitchFamily="34" charset="-122"/>
              </a:rPr>
              <a:t>毕奥－萨伐尔定律</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磁高斯定律</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安培环路定律</a:t>
            </a:r>
            <a:r>
              <a:rPr lang="zh-CN" altLang="en-US" sz="2800" dirty="0">
                <a:solidFill>
                  <a:srgbClr val="0000FF"/>
                </a:solidFill>
                <a:latin typeface="微软雅黑" panose="020B0503020204020204" pitchFamily="34" charset="-122"/>
                <a:ea typeface="微软雅黑" panose="020B0503020204020204" pitchFamily="34" charset="-122"/>
              </a:rPr>
              <a:t>以及磁介质的性质。在此基础上介绍一些磁学的应用。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6" name="文本框 25"/>
          <p:cNvSpPr txBox="1"/>
          <p:nvPr/>
        </p:nvSpPr>
        <p:spPr>
          <a:xfrm>
            <a:off x="496488" y="267581"/>
            <a:ext cx="2108261"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电流与磁场</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561078" y="751924"/>
            <a:ext cx="8293101" cy="1606550"/>
            <a:chOff x="476" y="482"/>
            <a:chExt cx="4763" cy="1012"/>
          </a:xfrm>
        </p:grpSpPr>
        <p:sp>
          <p:nvSpPr>
            <p:cNvPr id="180244" name="AutoShape 23" descr="胡桃"/>
            <p:cNvSpPr>
              <a:spLocks noChangeArrowheads="1"/>
            </p:cNvSpPr>
            <p:nvPr/>
          </p:nvSpPr>
          <p:spPr bwMode="auto">
            <a:xfrm>
              <a:off x="476" y="482"/>
              <a:ext cx="4763" cy="998"/>
            </a:xfrm>
            <a:prstGeom prst="roundRect">
              <a:avLst>
                <a:gd name="adj"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80245" name="Rectangle 4"/>
                <p:cNvSpPr>
                  <a:spLocks noChangeArrowheads="1"/>
                </p:cNvSpPr>
                <p:nvPr/>
              </p:nvSpPr>
              <p:spPr bwMode="auto">
                <a:xfrm>
                  <a:off x="567" y="556"/>
                  <a:ext cx="4587" cy="9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kumimoji="0" lang="zh-CN" altLang="en-US" sz="2800" dirty="0">
                      <a:solidFill>
                        <a:srgbClr val="0000FF"/>
                      </a:solidFill>
                      <a:latin typeface="+mn-lt"/>
                      <a:ea typeface="+mn-ea"/>
                    </a:rPr>
                    <a:t>规定：磁感应线上每一点的切线方向就是该点的磁感强度</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的方向，曲线的疏密程度表示该点的磁感强度</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的大小。</a:t>
                  </a:r>
                  <a:endParaRPr kumimoji="0" lang="en-US" altLang="zh-CN" sz="2800" dirty="0">
                    <a:solidFill>
                      <a:srgbClr val="0000FF"/>
                    </a:solidFill>
                    <a:latin typeface="+mn-lt"/>
                    <a:ea typeface="+mn-ea"/>
                  </a:endParaRPr>
                </a:p>
              </p:txBody>
            </p:sp>
          </mc:Choice>
          <mc:Fallback xmlns="">
            <p:sp>
              <p:nvSpPr>
                <p:cNvPr id="180245" name="Rectangle 4"/>
                <p:cNvSpPr>
                  <a:spLocks noRot="1" noChangeAspect="1" noMove="1" noResize="1" noEditPoints="1" noAdjustHandles="1" noChangeArrowheads="1" noChangeShapeType="1" noTextEdit="1"/>
                </p:cNvSpPr>
                <p:nvPr/>
              </p:nvSpPr>
              <p:spPr bwMode="auto">
                <a:xfrm>
                  <a:off x="567" y="556"/>
                  <a:ext cx="4587" cy="938"/>
                </a:xfrm>
                <a:prstGeom prst="rect">
                  <a:avLst/>
                </a:prstGeom>
                <a:blipFill>
                  <a:blip r:embed="rId3"/>
                  <a:stretch>
                    <a:fillRect l="-1527" t="-4508" r="-1603" b="-106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22"/>
          <p:cNvGrpSpPr>
            <a:grpSpLocks/>
          </p:cNvGrpSpPr>
          <p:nvPr/>
        </p:nvGrpSpPr>
        <p:grpSpPr bwMode="auto">
          <a:xfrm>
            <a:off x="561078" y="2794552"/>
            <a:ext cx="8293100" cy="3581400"/>
            <a:chOff x="295" y="1752"/>
            <a:chExt cx="5224" cy="2256"/>
          </a:xfrm>
        </p:grpSpPr>
        <p:grpSp>
          <p:nvGrpSpPr>
            <p:cNvPr id="180228" name="Group 6"/>
            <p:cNvGrpSpPr>
              <a:grpSpLocks/>
            </p:cNvGrpSpPr>
            <p:nvPr/>
          </p:nvGrpSpPr>
          <p:grpSpPr bwMode="auto">
            <a:xfrm>
              <a:off x="295" y="1752"/>
              <a:ext cx="1694" cy="2256"/>
              <a:chOff x="281" y="2112"/>
              <a:chExt cx="1694" cy="1968"/>
            </a:xfrm>
          </p:grpSpPr>
          <p:pic>
            <p:nvPicPr>
              <p:cNvPr id="180240" name="Picture 7" descr="x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 y="2112"/>
                <a:ext cx="1694" cy="1968"/>
              </a:xfrm>
              <a:prstGeom prst="rect">
                <a:avLst/>
              </a:prstGeom>
              <a:solidFill>
                <a:schemeClr val="accent2"/>
              </a:solidFill>
              <a:ln w="19050">
                <a:solidFill>
                  <a:srgbClr val="0000FF"/>
                </a:solidFill>
                <a:miter lim="800000"/>
                <a:headEnd/>
                <a:tailEnd/>
              </a:ln>
            </p:spPr>
          </p:pic>
          <p:sp>
            <p:nvSpPr>
              <p:cNvPr id="180241" name="Rectangle 8"/>
              <p:cNvSpPr>
                <a:spLocks noChangeArrowheads="1"/>
              </p:cNvSpPr>
              <p:nvPr/>
            </p:nvSpPr>
            <p:spPr bwMode="auto">
              <a:xfrm>
                <a:off x="1152" y="2160"/>
                <a:ext cx="192"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42" name="Line 9"/>
              <p:cNvSpPr>
                <a:spLocks noChangeShapeType="1"/>
              </p:cNvSpPr>
              <p:nvPr/>
            </p:nvSpPr>
            <p:spPr bwMode="auto">
              <a:xfrm flipV="1">
                <a:off x="1200" y="2256"/>
                <a:ext cx="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80229" name="Group 11"/>
            <p:cNvGrpSpPr>
              <a:grpSpLocks/>
            </p:cNvGrpSpPr>
            <p:nvPr/>
          </p:nvGrpSpPr>
          <p:grpSpPr bwMode="auto">
            <a:xfrm>
              <a:off x="2078" y="1752"/>
              <a:ext cx="1650" cy="2256"/>
              <a:chOff x="2064" y="2016"/>
              <a:chExt cx="1650" cy="2064"/>
            </a:xfrm>
          </p:grpSpPr>
          <p:pic>
            <p:nvPicPr>
              <p:cNvPr id="180235" name="Picture 12" descr="xx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016"/>
                <a:ext cx="1650" cy="2064"/>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180236" name="Group 13"/>
              <p:cNvGrpSpPr>
                <a:grpSpLocks/>
              </p:cNvGrpSpPr>
              <p:nvPr/>
            </p:nvGrpSpPr>
            <p:grpSpPr bwMode="auto">
              <a:xfrm>
                <a:off x="2976" y="2112"/>
                <a:ext cx="240" cy="480"/>
                <a:chOff x="2976" y="2112"/>
                <a:chExt cx="240" cy="480"/>
              </a:xfrm>
            </p:grpSpPr>
            <p:sp>
              <p:nvSpPr>
                <p:cNvPr id="180237" name="Rectangle 14"/>
                <p:cNvSpPr>
                  <a:spLocks noChangeArrowheads="1"/>
                </p:cNvSpPr>
                <p:nvPr/>
              </p:nvSpPr>
              <p:spPr bwMode="auto">
                <a:xfrm>
                  <a:off x="2976" y="2112"/>
                  <a:ext cx="24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38" name="Line 15"/>
                <p:cNvSpPr>
                  <a:spLocks noChangeShapeType="1"/>
                </p:cNvSpPr>
                <p:nvPr/>
              </p:nvSpPr>
              <p:spPr bwMode="auto">
                <a:xfrm flipV="1">
                  <a:off x="3024" y="2112"/>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grpSp>
          <p:nvGrpSpPr>
            <p:cNvPr id="180230" name="Group 17"/>
            <p:cNvGrpSpPr>
              <a:grpSpLocks/>
            </p:cNvGrpSpPr>
            <p:nvPr/>
          </p:nvGrpSpPr>
          <p:grpSpPr bwMode="auto">
            <a:xfrm>
              <a:off x="3806" y="1752"/>
              <a:ext cx="1713" cy="2256"/>
              <a:chOff x="3792" y="1920"/>
              <a:chExt cx="1713" cy="2256"/>
            </a:xfrm>
          </p:grpSpPr>
          <p:pic>
            <p:nvPicPr>
              <p:cNvPr id="180231" name="Picture 18" descr="xx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0232" name="Rectangle 19"/>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33" name="Line 20"/>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mc:AlternateContent xmlns:mc="http://schemas.openxmlformats.org/markup-compatibility/2006" xmlns:a14="http://schemas.microsoft.com/office/drawing/2010/main">
        <mc:Choice Requires="a14">
          <p:sp>
            <p:nvSpPr>
              <p:cNvPr id="22" name="矩形 21"/>
              <p:cNvSpPr/>
              <p:nvPr/>
            </p:nvSpPr>
            <p:spPr>
              <a:xfrm>
                <a:off x="4900699" y="3057493"/>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900699" y="3057493"/>
                <a:ext cx="35779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043199" y="3100725"/>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2043199" y="3100725"/>
                <a:ext cx="35779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919999" y="2969698"/>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919999" y="2969698"/>
                <a:ext cx="357792"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2407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00283" y="469279"/>
            <a:ext cx="980267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对载流长直导线、载流圆环导线和载流螺线管的磁场分布的研究，有以下结论</a:t>
            </a:r>
            <a:r>
              <a:rPr lang="en-US" altLang="zh-CN" sz="2800" dirty="0">
                <a:solidFill>
                  <a:srgbClr val="0000FF"/>
                </a:solidFill>
                <a:latin typeface="+mn-lt"/>
                <a:ea typeface="+mn-ea"/>
              </a:rPr>
              <a:t>(</a:t>
            </a:r>
            <a:r>
              <a:rPr lang="zh-CN" altLang="en-US" sz="2800" dirty="0">
                <a:solidFill>
                  <a:srgbClr val="FF0000"/>
                </a:solidFill>
                <a:latin typeface="+mn-lt"/>
                <a:ea typeface="+mn-ea"/>
              </a:rPr>
              <a:t>磁感应线性质</a:t>
            </a:r>
            <a:r>
              <a:rPr lang="en-US" altLang="zh-CN" sz="2800" dirty="0">
                <a:solidFill>
                  <a:srgbClr val="0000FF"/>
                </a:solidFill>
                <a:latin typeface="+mn-lt"/>
                <a:ea typeface="+mn-ea"/>
              </a:rPr>
              <a:t>)</a:t>
            </a:r>
            <a:r>
              <a:rPr lang="zh-CN" altLang="en-US" sz="2800" dirty="0">
                <a:solidFill>
                  <a:srgbClr val="0000FF"/>
                </a:solidFill>
                <a:latin typeface="+mn-lt"/>
                <a:ea typeface="+mn-ea"/>
              </a:rPr>
              <a:t>： </a:t>
            </a:r>
          </a:p>
        </p:txBody>
      </p:sp>
      <p:sp>
        <p:nvSpPr>
          <p:cNvPr id="3" name="Text Box 3"/>
          <p:cNvSpPr txBox="1">
            <a:spLocks noChangeArrowheads="1"/>
          </p:cNvSpPr>
          <p:nvPr/>
        </p:nvSpPr>
        <p:spPr bwMode="auto">
          <a:xfrm>
            <a:off x="599489" y="1447179"/>
            <a:ext cx="502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①</a:t>
            </a:r>
            <a:r>
              <a:rPr lang="zh-CN" altLang="en-US" sz="2800" dirty="0">
                <a:solidFill>
                  <a:srgbClr val="0000FF"/>
                </a:solidFill>
                <a:latin typeface="+mn-lt"/>
                <a:ea typeface="+mn-ea"/>
              </a:rPr>
              <a:t>磁感应线不会相交 </a:t>
            </a:r>
          </a:p>
        </p:txBody>
      </p:sp>
      <p:sp>
        <p:nvSpPr>
          <p:cNvPr id="4" name="Text Box 4"/>
          <p:cNvSpPr txBox="1">
            <a:spLocks noChangeArrowheads="1"/>
          </p:cNvSpPr>
          <p:nvPr/>
        </p:nvSpPr>
        <p:spPr bwMode="auto">
          <a:xfrm>
            <a:off x="618539" y="1999629"/>
            <a:ext cx="653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②</a:t>
            </a:r>
            <a:r>
              <a:rPr lang="zh-CN" altLang="en-US" sz="2800" dirty="0">
                <a:solidFill>
                  <a:srgbClr val="0000FF"/>
                </a:solidFill>
                <a:latin typeface="+mn-lt"/>
                <a:ea typeface="+mn-ea"/>
              </a:rPr>
              <a:t>磁感应线是闭合曲线，无头无尾 </a:t>
            </a:r>
          </a:p>
        </p:txBody>
      </p:sp>
      <p:sp>
        <p:nvSpPr>
          <p:cNvPr id="5" name="Text Box 5"/>
          <p:cNvSpPr txBox="1">
            <a:spLocks noChangeArrowheads="1"/>
          </p:cNvSpPr>
          <p:nvPr/>
        </p:nvSpPr>
        <p:spPr bwMode="auto">
          <a:xfrm>
            <a:off x="637589" y="2494929"/>
            <a:ext cx="862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③</a:t>
            </a:r>
            <a:r>
              <a:rPr lang="zh-CN" altLang="en-US" sz="2800" dirty="0">
                <a:solidFill>
                  <a:srgbClr val="0000FF"/>
                </a:solidFill>
                <a:latin typeface="+mn-lt"/>
                <a:ea typeface="+mn-ea"/>
              </a:rPr>
              <a:t>磁感应线的环绕方向与电流方向之间的关系服从右手螺旋定则 </a:t>
            </a:r>
          </a:p>
        </p:txBody>
      </p:sp>
      <p:sp>
        <p:nvSpPr>
          <p:cNvPr id="6" name="Text Box 6"/>
          <p:cNvSpPr txBox="1">
            <a:spLocks noChangeArrowheads="1"/>
          </p:cNvSpPr>
          <p:nvPr/>
        </p:nvSpPr>
        <p:spPr bwMode="auto">
          <a:xfrm>
            <a:off x="637590" y="3409329"/>
            <a:ext cx="82184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④</a:t>
            </a:r>
            <a:r>
              <a:rPr lang="zh-CN" altLang="en-US" sz="2800" dirty="0">
                <a:solidFill>
                  <a:srgbClr val="0000FF"/>
                </a:solidFill>
                <a:latin typeface="+mn-lt"/>
                <a:ea typeface="+mn-ea"/>
              </a:rPr>
              <a:t>磁感应线的疏密表示磁感应强度的大小，磁感应线密集处，磁感应强度大；稀疏处，磁感应强度小 </a:t>
            </a:r>
          </a:p>
        </p:txBody>
      </p:sp>
      <p:grpSp>
        <p:nvGrpSpPr>
          <p:cNvPr id="7" name="Group 7"/>
          <p:cNvGrpSpPr>
            <a:grpSpLocks/>
          </p:cNvGrpSpPr>
          <p:nvPr/>
        </p:nvGrpSpPr>
        <p:grpSpPr bwMode="auto">
          <a:xfrm>
            <a:off x="1925847" y="5066676"/>
            <a:ext cx="1979613" cy="1282700"/>
            <a:chOff x="683" y="2929"/>
            <a:chExt cx="1247" cy="808"/>
          </a:xfrm>
        </p:grpSpPr>
        <p:sp>
          <p:nvSpPr>
            <p:cNvPr id="182336" name="Line 8"/>
            <p:cNvSpPr>
              <a:spLocks noChangeShapeType="1"/>
            </p:cNvSpPr>
            <p:nvPr/>
          </p:nvSpPr>
          <p:spPr bwMode="auto">
            <a:xfrm>
              <a:off x="922" y="3313"/>
              <a:ext cx="1008"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37" name="Line 9"/>
            <p:cNvSpPr>
              <a:spLocks noChangeShapeType="1"/>
            </p:cNvSpPr>
            <p:nvPr/>
          </p:nvSpPr>
          <p:spPr bwMode="auto">
            <a:xfrm>
              <a:off x="922" y="3313"/>
              <a:ext cx="384" cy="0"/>
            </a:xfrm>
            <a:prstGeom prst="line">
              <a:avLst/>
            </a:prstGeom>
            <a:noFill/>
            <a:ln w="38100">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40" name="Oval 12"/>
            <p:cNvSpPr>
              <a:spLocks noChangeArrowheads="1"/>
            </p:cNvSpPr>
            <p:nvPr/>
          </p:nvSpPr>
          <p:spPr bwMode="auto">
            <a:xfrm>
              <a:off x="690" y="2937"/>
              <a:ext cx="320" cy="800"/>
            </a:xfrm>
            <a:prstGeom prst="ellipse">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82341" name="Arc 13"/>
            <p:cNvSpPr>
              <a:spLocks/>
            </p:cNvSpPr>
            <p:nvPr/>
          </p:nvSpPr>
          <p:spPr bwMode="auto">
            <a:xfrm>
              <a:off x="683" y="2929"/>
              <a:ext cx="323" cy="477"/>
            </a:xfrm>
            <a:custGeom>
              <a:avLst/>
              <a:gdLst>
                <a:gd name="T0" fmla="*/ 0 w 41536"/>
                <a:gd name="T1" fmla="*/ 0 h 25244"/>
                <a:gd name="T2" fmla="*/ 0 w 41536"/>
                <a:gd name="T3" fmla="*/ 0 h 25244"/>
                <a:gd name="T4" fmla="*/ 0 w 41536"/>
                <a:gd name="T5" fmla="*/ 0 h 25244"/>
                <a:gd name="T6" fmla="*/ 0 60000 65536"/>
                <a:gd name="T7" fmla="*/ 0 60000 65536"/>
                <a:gd name="T8" fmla="*/ 0 60000 65536"/>
                <a:gd name="T9" fmla="*/ 0 w 41536"/>
                <a:gd name="T10" fmla="*/ 0 h 25244"/>
                <a:gd name="T11" fmla="*/ 41536 w 41536"/>
                <a:gd name="T12" fmla="*/ 25244 h 25244"/>
              </a:gdLst>
              <a:ahLst/>
              <a:cxnLst>
                <a:cxn ang="T6">
                  <a:pos x="T0" y="T1"/>
                </a:cxn>
                <a:cxn ang="T7">
                  <a:pos x="T2" y="T3"/>
                </a:cxn>
                <a:cxn ang="T8">
                  <a:pos x="T4" y="T5"/>
                </a:cxn>
              </a:cxnLst>
              <a:rect l="T9" t="T10" r="T11" b="T12"/>
              <a:pathLst>
                <a:path w="41536" h="25244" fill="none" extrusionOk="0">
                  <a:moveTo>
                    <a:pt x="309" y="25244"/>
                  </a:moveTo>
                  <a:cubicBezTo>
                    <a:pt x="103" y="24040"/>
                    <a:pt x="0" y="22821"/>
                    <a:pt x="0" y="21600"/>
                  </a:cubicBezTo>
                  <a:cubicBezTo>
                    <a:pt x="0" y="9670"/>
                    <a:pt x="9670" y="0"/>
                    <a:pt x="21600" y="0"/>
                  </a:cubicBezTo>
                  <a:cubicBezTo>
                    <a:pt x="30317" y="-1"/>
                    <a:pt x="38179" y="5239"/>
                    <a:pt x="41535" y="13285"/>
                  </a:cubicBezTo>
                </a:path>
                <a:path w="41536" h="25244" stroke="0" extrusionOk="0">
                  <a:moveTo>
                    <a:pt x="309" y="25244"/>
                  </a:moveTo>
                  <a:cubicBezTo>
                    <a:pt x="103" y="24040"/>
                    <a:pt x="0" y="22821"/>
                    <a:pt x="0" y="21600"/>
                  </a:cubicBezTo>
                  <a:cubicBezTo>
                    <a:pt x="0" y="9670"/>
                    <a:pt x="9670" y="0"/>
                    <a:pt x="21600" y="0"/>
                  </a:cubicBezTo>
                  <a:cubicBezTo>
                    <a:pt x="30317" y="-1"/>
                    <a:pt x="38179" y="5239"/>
                    <a:pt x="41535" y="13285"/>
                  </a:cubicBezTo>
                  <a:lnTo>
                    <a:pt x="21600" y="21600"/>
                  </a:lnTo>
                  <a:lnTo>
                    <a:pt x="309" y="25244"/>
                  </a:lnTo>
                  <a:close/>
                </a:path>
              </a:pathLst>
            </a:custGeom>
            <a:noFill/>
            <a:ln w="28575" cap="rnd">
              <a:solidFill>
                <a:srgbClr val="CC0000"/>
              </a:solidFill>
              <a:round/>
              <a:headEnd type="arrow"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nvGrpSpPr>
          <p:cNvPr id="8" name="Group 16"/>
          <p:cNvGrpSpPr>
            <a:grpSpLocks/>
          </p:cNvGrpSpPr>
          <p:nvPr/>
        </p:nvGrpSpPr>
        <p:grpSpPr bwMode="auto">
          <a:xfrm>
            <a:off x="4123265" y="4505496"/>
            <a:ext cx="2419350" cy="2097088"/>
            <a:chOff x="4091" y="1656"/>
            <a:chExt cx="1524" cy="1321"/>
          </a:xfrm>
        </p:grpSpPr>
        <p:grpSp>
          <p:nvGrpSpPr>
            <p:cNvPr id="182308" name="Group 17"/>
            <p:cNvGrpSpPr>
              <a:grpSpLocks/>
            </p:cNvGrpSpPr>
            <p:nvPr/>
          </p:nvGrpSpPr>
          <p:grpSpPr bwMode="auto">
            <a:xfrm>
              <a:off x="4091" y="1656"/>
              <a:ext cx="1164" cy="1099"/>
              <a:chOff x="4091" y="1656"/>
              <a:chExt cx="1164" cy="1099"/>
            </a:xfrm>
          </p:grpSpPr>
          <p:sp>
            <p:nvSpPr>
              <p:cNvPr id="182315" name="Freeform 18"/>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6" name="Freeform 19"/>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7" name="Freeform 20"/>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8" name="Freeform 21"/>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9" name="Freeform 22"/>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0" name="Freeform 23"/>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1" name="Freeform 24"/>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2" name="Freeform 25"/>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3" name="Freeform 26"/>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4" name="Freeform 27"/>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5" name="Freeform 28"/>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6" name="Freeform 29"/>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7" name="Freeform 30"/>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8" name="Freeform 31"/>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grpSp>
            <p:nvGrpSpPr>
              <p:cNvPr id="182329" name="Group 32"/>
              <p:cNvGrpSpPr>
                <a:grpSpLocks/>
              </p:cNvGrpSpPr>
              <p:nvPr/>
            </p:nvGrpSpPr>
            <p:grpSpPr bwMode="auto">
              <a:xfrm>
                <a:off x="4091" y="1656"/>
                <a:ext cx="732" cy="579"/>
                <a:chOff x="4091" y="1656"/>
                <a:chExt cx="732" cy="579"/>
              </a:xfrm>
            </p:grpSpPr>
            <p:sp>
              <p:nvSpPr>
                <p:cNvPr id="182330" name="Freeform 33"/>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66FF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1" name="Freeform 34"/>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2" name="Freeform 35"/>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3" name="Freeform 36"/>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4" name="Freeform 37"/>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5" name="Freeform 38"/>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grpSp>
        </p:grpSp>
        <p:sp>
          <p:nvSpPr>
            <p:cNvPr id="182309" name="Line 39"/>
            <p:cNvSpPr>
              <a:spLocks noChangeShapeType="1"/>
            </p:cNvSpPr>
            <p:nvPr/>
          </p:nvSpPr>
          <p:spPr bwMode="auto">
            <a:xfrm>
              <a:off x="4992" y="2400"/>
              <a:ext cx="623"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12" name="Arc 42"/>
            <p:cNvSpPr>
              <a:spLocks/>
            </p:cNvSpPr>
            <p:nvPr/>
          </p:nvSpPr>
          <p:spPr bwMode="auto">
            <a:xfrm>
              <a:off x="4513" y="2017"/>
              <a:ext cx="672" cy="960"/>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25400" cap="rnd">
              <a:solidFill>
                <a:srgbClr val="0000FF"/>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72" name="矩形 71"/>
              <p:cNvSpPr/>
              <p:nvPr/>
            </p:nvSpPr>
            <p:spPr>
              <a:xfrm>
                <a:off x="1663304" y="5030820"/>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1663304" y="5030820"/>
                <a:ext cx="35779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15227" y="6049201"/>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15227" y="6049201"/>
                <a:ext cx="35779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919846" y="503491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5919846" y="5034917"/>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444960" y="5121385"/>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𝑛</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2444960" y="5121385"/>
                <a:ext cx="4969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312371" y="513374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3312371" y="5133744"/>
                <a:ext cx="529312" cy="57547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923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vertical)">
                                      <p:cBhvr>
                                        <p:cTn id="32" dur="500"/>
                                        <p:tgtEl>
                                          <p:spTgt spid="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left)">
                                      <p:cBhvr>
                                        <p:cTn id="38" dur="500"/>
                                        <p:tgtEl>
                                          <p:spTgt spid="7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wipe(left)">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2" grpId="0"/>
      <p:bldP spid="73" grpId="0"/>
      <p:bldP spid="75" grpId="0"/>
      <p:bldP spid="76"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80" name="Picture 68"/>
          <p:cNvPicPr>
            <a:picLocks noChangeAspect="1" noChangeArrowheads="1"/>
          </p:cNvPicPr>
          <p:nvPr/>
        </p:nvPicPr>
        <p:blipFill rotWithShape="1">
          <a:blip r:embed="rId3">
            <a:lum bright="2000"/>
            <a:extLst>
              <a:ext uri="{28A0092B-C50C-407E-A947-70E740481C1C}">
                <a14:useLocalDpi xmlns:a14="http://schemas.microsoft.com/office/drawing/2010/main" val="0"/>
              </a:ext>
            </a:extLst>
          </a:blip>
          <a:srcRect l="64" t="48853" r="1681" b="-1729"/>
          <a:stretch/>
        </p:blipFill>
        <p:spPr bwMode="auto">
          <a:xfrm>
            <a:off x="6830240" y="1288628"/>
            <a:ext cx="3445565" cy="261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1026"/>
          <p:cNvSpPr>
            <a:spLocks noChangeArrowheads="1"/>
          </p:cNvSpPr>
          <p:nvPr/>
        </p:nvSpPr>
        <p:spPr bwMode="auto">
          <a:xfrm>
            <a:off x="693670" y="439393"/>
            <a:ext cx="5065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二、磁通量</a:t>
            </a:r>
          </a:p>
        </p:txBody>
      </p:sp>
      <p:sp>
        <p:nvSpPr>
          <p:cNvPr id="40964" name="Text Box 1028"/>
          <p:cNvSpPr txBox="1">
            <a:spLocks noChangeArrowheads="1"/>
          </p:cNvSpPr>
          <p:nvPr/>
        </p:nvSpPr>
        <p:spPr bwMode="auto">
          <a:xfrm>
            <a:off x="693670" y="1288628"/>
            <a:ext cx="67938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 typeface="Wingdings" panose="05000000000000000000" pitchFamily="2" charset="2"/>
              <a:buChar char="Ø"/>
            </a:pPr>
            <a:r>
              <a:rPr lang="zh-CN" altLang="en-US" sz="2800" dirty="0">
                <a:solidFill>
                  <a:srgbClr val="0000FF"/>
                </a:solidFill>
                <a:latin typeface="+mn-lt"/>
                <a:ea typeface="+mn-ea"/>
              </a:rPr>
              <a:t>磁通量（</a:t>
            </a:r>
            <a:r>
              <a:rPr lang="en-US" altLang="zh-CN" sz="2800" dirty="0">
                <a:solidFill>
                  <a:srgbClr val="0000FF"/>
                </a:solidFill>
                <a:latin typeface="+mn-lt"/>
                <a:ea typeface="+mn-ea"/>
              </a:rPr>
              <a:t>Magnetic flux</a:t>
            </a:r>
            <a:r>
              <a:rPr lang="zh-CN" altLang="en-US" sz="2800" dirty="0">
                <a:solidFill>
                  <a:srgbClr val="0000FF"/>
                </a:solidFill>
                <a:latin typeface="+mn-lt"/>
                <a:ea typeface="+mn-ea"/>
              </a:rPr>
              <a:t>）：通过场中任一面元的磁感应线数等于该面元的磁通量。</a:t>
            </a:r>
          </a:p>
        </p:txBody>
      </p:sp>
      <p:sp>
        <p:nvSpPr>
          <p:cNvPr id="185375" name="Text Box 40"/>
          <p:cNvSpPr txBox="1">
            <a:spLocks noChangeArrowheads="1"/>
          </p:cNvSpPr>
          <p:nvPr/>
        </p:nvSpPr>
        <p:spPr bwMode="auto">
          <a:xfrm>
            <a:off x="696105" y="3768803"/>
            <a:ext cx="1383168"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单位：</a:t>
            </a:r>
          </a:p>
        </p:txBody>
      </p:sp>
      <p:sp>
        <p:nvSpPr>
          <p:cNvPr id="185360" name="AutoShape 66"/>
          <p:cNvSpPr>
            <a:spLocks noChangeArrowheads="1"/>
          </p:cNvSpPr>
          <p:nvPr/>
        </p:nvSpPr>
        <p:spPr bwMode="auto">
          <a:xfrm>
            <a:off x="1647477" y="2517717"/>
            <a:ext cx="431796" cy="993740"/>
          </a:xfrm>
          <a:prstGeom prst="curvedRightArrow">
            <a:avLst>
              <a:gd name="adj1" fmla="val 40000"/>
              <a:gd name="adj2" fmla="val 80000"/>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2" name="矩形 31"/>
              <p:cNvSpPr/>
              <p:nvPr/>
            </p:nvSpPr>
            <p:spPr>
              <a:xfrm>
                <a:off x="2079273" y="2242735"/>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079273" y="2242735"/>
                <a:ext cx="2390270"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079273" y="2792638"/>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079273" y="2792638"/>
                <a:ext cx="2477153"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663897" y="3776933"/>
                <a:ext cx="30026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𝑊𝑏</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663897" y="3776933"/>
                <a:ext cx="3002681" cy="523220"/>
              </a:xfrm>
              <a:prstGeom prst="rect">
                <a:avLst/>
              </a:prstGeom>
              <a:blipFill>
                <a:blip r:embed="rId6"/>
                <a:stretch>
                  <a:fillRect/>
                </a:stretch>
              </a:blipFill>
            </p:spPr>
            <p:txBody>
              <a:bodyPr/>
              <a:lstStyle/>
              <a:p>
                <a:r>
                  <a:rPr lang="zh-CN" altLang="en-US">
                    <a:noFill/>
                  </a:rPr>
                  <a:t> </a:t>
                </a:r>
              </a:p>
            </p:txBody>
          </p:sp>
        </mc:Fallback>
      </mc:AlternateContent>
      <p:sp>
        <p:nvSpPr>
          <p:cNvPr id="29" name="Text Box 14"/>
          <p:cNvSpPr txBox="1">
            <a:spLocks noChangeArrowheads="1"/>
          </p:cNvSpPr>
          <p:nvPr/>
        </p:nvSpPr>
        <p:spPr bwMode="auto">
          <a:xfrm>
            <a:off x="693670" y="4479236"/>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对于闭合曲面</a:t>
            </a:r>
          </a:p>
        </p:txBody>
      </p:sp>
      <p:pic>
        <p:nvPicPr>
          <p:cNvPr id="30" name="Picture 51" descr="6"/>
          <p:cNvPicPr>
            <a:picLocks noChangeAspect="1" noChangeArrowheads="1"/>
          </p:cNvPicPr>
          <p:nvPr/>
        </p:nvPicPr>
        <p:blipFill rotWithShape="1">
          <a:blip r:embed="rId7">
            <a:extLst>
              <a:ext uri="{28A0092B-C50C-407E-A947-70E740481C1C}">
                <a14:useLocalDpi xmlns:a14="http://schemas.microsoft.com/office/drawing/2010/main" val="0"/>
              </a:ext>
            </a:extLst>
          </a:blip>
          <a:srcRect t="6078" b="10469"/>
          <a:stretch/>
        </p:blipFill>
        <p:spPr bwMode="auto">
          <a:xfrm>
            <a:off x="6830240" y="3942345"/>
            <a:ext cx="3663178" cy="25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1" name="矩形 30"/>
              <p:cNvSpPr/>
              <p:nvPr/>
            </p:nvSpPr>
            <p:spPr>
              <a:xfrm>
                <a:off x="3201117" y="4206030"/>
                <a:ext cx="247715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3201117" y="4206030"/>
                <a:ext cx="2477152" cy="976165"/>
              </a:xfrm>
              <a:prstGeom prst="rect">
                <a:avLst/>
              </a:prstGeom>
              <a:blipFill>
                <a:blip r:embed="rId8"/>
                <a:stretch>
                  <a:fillRect/>
                </a:stretch>
              </a:blipFill>
            </p:spPr>
            <p:txBody>
              <a:bodyPr/>
              <a:lstStyle/>
              <a:p>
                <a:r>
                  <a:rPr lang="zh-CN" altLang="en-US">
                    <a:noFill/>
                  </a:rPr>
                  <a:t> </a:t>
                </a:r>
              </a:p>
            </p:txBody>
          </p:sp>
        </mc:Fallback>
      </mc:AlternateContent>
      <p:grpSp>
        <p:nvGrpSpPr>
          <p:cNvPr id="36" name="Group 27"/>
          <p:cNvGrpSpPr>
            <a:grpSpLocks/>
          </p:cNvGrpSpPr>
          <p:nvPr/>
        </p:nvGrpSpPr>
        <p:grpSpPr bwMode="auto">
          <a:xfrm>
            <a:off x="693670" y="5371096"/>
            <a:ext cx="1296988" cy="865188"/>
            <a:chOff x="521" y="1002"/>
            <a:chExt cx="817" cy="545"/>
          </a:xfrm>
        </p:grpSpPr>
        <p:sp>
          <p:nvSpPr>
            <p:cNvPr id="38" name="AutoShape 26"/>
            <p:cNvSpPr>
              <a:spLocks noChangeArrowheads="1"/>
            </p:cNvSpPr>
            <p:nvPr/>
          </p:nvSpPr>
          <p:spPr bwMode="auto">
            <a:xfrm>
              <a:off x="521" y="1002"/>
              <a:ext cx="817" cy="545"/>
            </a:xfrm>
            <a:prstGeom prst="star8">
              <a:avLst>
                <a:gd name="adj" fmla="val 3825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42" name="Text Box 18"/>
            <p:cNvSpPr txBox="1">
              <a:spLocks noChangeArrowheads="1"/>
            </p:cNvSpPr>
            <p:nvPr/>
          </p:nvSpPr>
          <p:spPr bwMode="auto">
            <a:xfrm>
              <a:off x="658" y="110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FF00"/>
                  </a:solidFill>
                  <a:latin typeface="+mn-lt"/>
                  <a:ea typeface="+mn-ea"/>
                </a:rPr>
                <a:t>规定</a:t>
              </a:r>
            </a:p>
          </p:txBody>
        </p:sp>
      </p:grpSp>
      <mc:AlternateContent xmlns:mc="http://schemas.openxmlformats.org/markup-compatibility/2006" xmlns:a14="http://schemas.microsoft.com/office/drawing/2010/main">
        <mc:Choice Requires="a14">
          <p:sp>
            <p:nvSpPr>
              <p:cNvPr id="43" name="矩形 42"/>
              <p:cNvSpPr/>
              <p:nvPr/>
            </p:nvSpPr>
            <p:spPr>
              <a:xfrm>
                <a:off x="4311871" y="5834351"/>
                <a:ext cx="14475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311871" y="5834351"/>
                <a:ext cx="14475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11871" y="5234584"/>
                <a:ext cx="14475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11871" y="5234584"/>
                <a:ext cx="1447512" cy="523220"/>
              </a:xfrm>
              <a:prstGeom prst="rect">
                <a:avLst/>
              </a:prstGeom>
              <a:blipFill>
                <a:blip r:embed="rId10"/>
                <a:stretch>
                  <a:fillRect/>
                </a:stretch>
              </a:blipFill>
            </p:spPr>
            <p:txBody>
              <a:bodyPr/>
              <a:lstStyle/>
              <a:p>
                <a:r>
                  <a:rPr lang="zh-CN" altLang="en-US">
                    <a:noFill/>
                  </a:rPr>
                  <a:t> </a:t>
                </a:r>
              </a:p>
            </p:txBody>
          </p:sp>
        </mc:Fallback>
      </mc:AlternateContent>
      <p:sp>
        <p:nvSpPr>
          <p:cNvPr id="45" name="Text Box 20"/>
          <p:cNvSpPr txBox="1">
            <a:spLocks noChangeArrowheads="1"/>
          </p:cNvSpPr>
          <p:nvPr/>
        </p:nvSpPr>
        <p:spPr bwMode="auto">
          <a:xfrm>
            <a:off x="2135120" y="5840997"/>
            <a:ext cx="243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磁感应线穿出</a:t>
            </a:r>
          </a:p>
        </p:txBody>
      </p:sp>
      <p:sp>
        <p:nvSpPr>
          <p:cNvPr id="46" name="Text Box 17"/>
          <p:cNvSpPr txBox="1">
            <a:spLocks noChangeArrowheads="1"/>
          </p:cNvSpPr>
          <p:nvPr/>
        </p:nvSpPr>
        <p:spPr bwMode="auto">
          <a:xfrm>
            <a:off x="2135120" y="5264733"/>
            <a:ext cx="272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磁感应线穿入</a:t>
            </a:r>
          </a:p>
        </p:txBody>
      </p:sp>
    </p:spTree>
    <p:extLst>
      <p:ext uri="{BB962C8B-B14F-4D97-AF65-F5344CB8AC3E}">
        <p14:creationId xmlns:p14="http://schemas.microsoft.com/office/powerpoint/2010/main" val="2217679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8980"/>
                                        </p:tgtEl>
                                        <p:attrNameLst>
                                          <p:attrName>style.visibility</p:attrName>
                                        </p:attrNameLst>
                                      </p:cBhvr>
                                      <p:to>
                                        <p:strVal val="visible"/>
                                      </p:to>
                                    </p:set>
                                    <p:animEffect transition="in" filter="dissolve">
                                      <p:cBhvr>
                                        <p:cTn id="22" dur="500"/>
                                        <p:tgtEl>
                                          <p:spTgt spid="389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60"/>
                                        </p:tgtEl>
                                        <p:attrNameLst>
                                          <p:attrName>style.visibility</p:attrName>
                                        </p:attrNameLst>
                                      </p:cBhvr>
                                      <p:to>
                                        <p:strVal val="visible"/>
                                      </p:to>
                                    </p:set>
                                    <p:animEffect transition="in" filter="wipe(left)">
                                      <p:cBhvr>
                                        <p:cTn id="27" dur="500"/>
                                        <p:tgtEl>
                                          <p:spTgt spid="1853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5375"/>
                                        </p:tgtEl>
                                        <p:attrNameLst>
                                          <p:attrName>style.visibility</p:attrName>
                                        </p:attrNameLst>
                                      </p:cBhvr>
                                      <p:to>
                                        <p:strVal val="visible"/>
                                      </p:to>
                                    </p:set>
                                    <p:animEffect transition="in" filter="wipe(left)">
                                      <p:cBhvr>
                                        <p:cTn id="37" dur="500"/>
                                        <p:tgtEl>
                                          <p:spTgt spid="1853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4" grpId="0"/>
      <p:bldP spid="185375" grpId="0"/>
      <p:bldP spid="185360" grpId="0" animBg="1"/>
      <p:bldP spid="32" grpId="0"/>
      <p:bldP spid="35" grpId="0"/>
      <p:bldP spid="39" grpId="0"/>
      <p:bldP spid="29" grpId="0"/>
      <p:bldP spid="31" grpId="0"/>
      <p:bldP spid="43" grpId="0"/>
      <p:bldP spid="44" grpId="0"/>
      <p:bldP spid="45"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85" name="Text Box 29"/>
          <p:cNvSpPr txBox="1">
            <a:spLocks noChangeArrowheads="1"/>
          </p:cNvSpPr>
          <p:nvPr/>
        </p:nvSpPr>
        <p:spPr bwMode="auto">
          <a:xfrm>
            <a:off x="693670" y="3285095"/>
            <a:ext cx="42801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Wingdings" panose="05000000000000000000" pitchFamily="2" charset="2"/>
              <a:buChar char="Ø"/>
            </a:pPr>
            <a:r>
              <a:rPr lang="zh-CN" altLang="en-US" sz="2800" dirty="0">
                <a:solidFill>
                  <a:srgbClr val="0000FF"/>
                </a:solidFill>
                <a:latin typeface="+mn-lt"/>
                <a:ea typeface="+mn-ea"/>
              </a:rPr>
              <a:t>磁场中的高斯定理</a:t>
            </a:r>
          </a:p>
        </p:txBody>
      </p:sp>
      <p:grpSp>
        <p:nvGrpSpPr>
          <p:cNvPr id="4" name="Group 90"/>
          <p:cNvGrpSpPr>
            <a:grpSpLocks/>
          </p:cNvGrpSpPr>
          <p:nvPr/>
        </p:nvGrpSpPr>
        <p:grpSpPr bwMode="auto">
          <a:xfrm>
            <a:off x="693670" y="4946772"/>
            <a:ext cx="9151938" cy="581025"/>
            <a:chOff x="703" y="2795"/>
            <a:chExt cx="5765" cy="366"/>
          </a:xfrm>
        </p:grpSpPr>
        <p:sp>
          <p:nvSpPr>
            <p:cNvPr id="187419" name="Text Box 39"/>
            <p:cNvSpPr txBox="1">
              <a:spLocks noChangeArrowheads="1"/>
            </p:cNvSpPr>
            <p:nvPr/>
          </p:nvSpPr>
          <p:spPr bwMode="auto">
            <a:xfrm>
              <a:off x="930" y="2795"/>
              <a:ext cx="553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zh-CN" altLang="en-US" sz="2800" dirty="0">
                  <a:solidFill>
                    <a:srgbClr val="0000FF"/>
                  </a:solidFill>
                  <a:latin typeface="+mn-lt"/>
                  <a:ea typeface="+mn-ea"/>
                </a:rPr>
                <a:t>磁场线既没有源头，也没有尾闾</a:t>
              </a:r>
              <a:r>
                <a:rPr lang="en-US" altLang="zh-CN" sz="2800" dirty="0">
                  <a:solidFill>
                    <a:srgbClr val="0000FF"/>
                  </a:solidFill>
                  <a:latin typeface="+mn-lt"/>
                  <a:ea typeface="+mn-ea"/>
                </a:rPr>
                <a:t>——</a:t>
              </a:r>
              <a:r>
                <a:rPr lang="zh-CN" altLang="en-US" sz="2800" dirty="0">
                  <a:solidFill>
                    <a:srgbClr val="FF0000"/>
                  </a:solidFill>
                  <a:latin typeface="+mn-lt"/>
                  <a:ea typeface="+mn-ea"/>
                </a:rPr>
                <a:t>磁场是无源场</a:t>
              </a:r>
            </a:p>
          </p:txBody>
        </p:sp>
        <p:pic>
          <p:nvPicPr>
            <p:cNvPr id="187420" name="Picture 4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886"/>
              <a:ext cx="20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7"/>
          <p:cNvGrpSpPr>
            <a:grpSpLocks/>
          </p:cNvGrpSpPr>
          <p:nvPr/>
        </p:nvGrpSpPr>
        <p:grpSpPr bwMode="auto">
          <a:xfrm>
            <a:off x="693670" y="5608958"/>
            <a:ext cx="7880349" cy="523874"/>
            <a:chOff x="793" y="3475"/>
            <a:chExt cx="4964" cy="330"/>
          </a:xfrm>
        </p:grpSpPr>
        <p:sp>
          <p:nvSpPr>
            <p:cNvPr id="187417" name="Rectangle 43"/>
            <p:cNvSpPr>
              <a:spLocks noChangeArrowheads="1"/>
            </p:cNvSpPr>
            <p:nvPr/>
          </p:nvSpPr>
          <p:spPr bwMode="auto">
            <a:xfrm>
              <a:off x="1020" y="3475"/>
              <a:ext cx="47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磁单极（</a:t>
              </a:r>
              <a:r>
                <a:rPr lang="en-US" altLang="zh-CN" sz="2800" dirty="0">
                  <a:solidFill>
                    <a:srgbClr val="0000FF"/>
                  </a:solidFill>
                  <a:latin typeface="+mn-lt"/>
                  <a:ea typeface="+mn-ea"/>
                </a:rPr>
                <a:t>magnetic monopole</a:t>
              </a:r>
              <a:r>
                <a:rPr lang="zh-CN" altLang="en-US" sz="2800" dirty="0">
                  <a:solidFill>
                    <a:srgbClr val="0000FF"/>
                  </a:solidFill>
                  <a:latin typeface="+mn-lt"/>
                  <a:ea typeface="+mn-ea"/>
                </a:rPr>
                <a:t>）是不存在的。</a:t>
              </a:r>
              <a:endParaRPr lang="en-US" altLang="zh-CN" sz="2800" dirty="0">
                <a:solidFill>
                  <a:srgbClr val="0000FF"/>
                </a:solidFill>
                <a:latin typeface="+mn-lt"/>
                <a:ea typeface="+mn-ea"/>
              </a:endParaRPr>
            </a:p>
          </p:txBody>
        </p:sp>
        <p:pic>
          <p:nvPicPr>
            <p:cNvPr id="187418" name="Picture 4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3521"/>
              <a:ext cx="20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5" name="矩形 34"/>
              <p:cNvSpPr/>
              <p:nvPr/>
            </p:nvSpPr>
            <p:spPr>
              <a:xfrm>
                <a:off x="4204966" y="3036443"/>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000"/>
                              </a:solidFill>
                              <a:latin typeface="Cambria Math"/>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4204966" y="3036443"/>
                <a:ext cx="2180084" cy="976165"/>
              </a:xfrm>
              <a:prstGeom prst="rect">
                <a:avLst/>
              </a:prstGeom>
              <a:blipFill>
                <a:blip r:embed="rId4"/>
                <a:stretch>
                  <a:fillRect/>
                </a:stretch>
              </a:blipFill>
            </p:spPr>
            <p:txBody>
              <a:bodyPr/>
              <a:lstStyle/>
              <a:p>
                <a:r>
                  <a:rPr lang="zh-CN" altLang="en-US">
                    <a:noFill/>
                  </a:rPr>
                  <a:t> </a:t>
                </a:r>
              </a:p>
            </p:txBody>
          </p:sp>
        </mc:Fallback>
      </mc:AlternateContent>
      <p:grpSp>
        <p:nvGrpSpPr>
          <p:cNvPr id="3" name="组合 2"/>
          <p:cNvGrpSpPr/>
          <p:nvPr/>
        </p:nvGrpSpPr>
        <p:grpSpPr>
          <a:xfrm>
            <a:off x="6385050" y="1816396"/>
            <a:ext cx="2853637" cy="1987812"/>
            <a:chOff x="6385050" y="1816396"/>
            <a:chExt cx="2853637" cy="1987812"/>
          </a:xfrm>
        </p:grpSpPr>
        <p:grpSp>
          <p:nvGrpSpPr>
            <p:cNvPr id="6" name="Group 91"/>
            <p:cNvGrpSpPr>
              <a:grpSpLocks/>
            </p:cNvGrpSpPr>
            <p:nvPr/>
          </p:nvGrpSpPr>
          <p:grpSpPr bwMode="auto">
            <a:xfrm>
              <a:off x="6385050" y="2148445"/>
              <a:ext cx="2714625" cy="1655763"/>
              <a:chOff x="3651" y="1888"/>
              <a:chExt cx="1710" cy="1043"/>
            </a:xfrm>
          </p:grpSpPr>
          <p:sp>
            <p:nvSpPr>
              <p:cNvPr id="187405" name="Freeform 71"/>
              <p:cNvSpPr>
                <a:spLocks/>
              </p:cNvSpPr>
              <p:nvPr/>
            </p:nvSpPr>
            <p:spPr bwMode="auto">
              <a:xfrm rot="-760095">
                <a:off x="3651" y="2024"/>
                <a:ext cx="1710" cy="732"/>
              </a:xfrm>
              <a:custGeom>
                <a:avLst/>
                <a:gdLst>
                  <a:gd name="T0" fmla="*/ 0 w 2767"/>
                  <a:gd name="T1" fmla="*/ 9 h 1134"/>
                  <a:gd name="T2" fmla="*/ 7 w 2767"/>
                  <a:gd name="T3" fmla="*/ 8 h 1134"/>
                  <a:gd name="T4" fmla="*/ 11 w 2767"/>
                  <a:gd name="T5" fmla="*/ 4 h 1134"/>
                  <a:gd name="T6" fmla="*/ 14 w 2767"/>
                  <a:gd name="T7" fmla="*/ 0 h 1134"/>
                  <a:gd name="T8" fmla="*/ 0 60000 65536"/>
                  <a:gd name="T9" fmla="*/ 0 60000 65536"/>
                  <a:gd name="T10" fmla="*/ 0 60000 65536"/>
                  <a:gd name="T11" fmla="*/ 0 60000 65536"/>
                  <a:gd name="T12" fmla="*/ 0 w 2767"/>
                  <a:gd name="T13" fmla="*/ 0 h 1134"/>
                  <a:gd name="T14" fmla="*/ 2767 w 2767"/>
                  <a:gd name="T15" fmla="*/ 1134 h 1134"/>
                </a:gdLst>
                <a:ahLst/>
                <a:cxnLst>
                  <a:cxn ang="T8">
                    <a:pos x="T0" y="T1"/>
                  </a:cxn>
                  <a:cxn ang="T9">
                    <a:pos x="T2" y="T3"/>
                  </a:cxn>
                  <a:cxn ang="T10">
                    <a:pos x="T4" y="T5"/>
                  </a:cxn>
                  <a:cxn ang="T11">
                    <a:pos x="T6" y="T7"/>
                  </a:cxn>
                </a:cxnLst>
                <a:rect l="T12" t="T13" r="T14" b="T15"/>
                <a:pathLst>
                  <a:path w="2767" h="1134">
                    <a:moveTo>
                      <a:pt x="0" y="1134"/>
                    </a:moveTo>
                    <a:cubicBezTo>
                      <a:pt x="431" y="1096"/>
                      <a:pt x="862" y="1059"/>
                      <a:pt x="1225" y="953"/>
                    </a:cubicBezTo>
                    <a:cubicBezTo>
                      <a:pt x="1588" y="847"/>
                      <a:pt x="1920" y="658"/>
                      <a:pt x="2177" y="499"/>
                    </a:cubicBezTo>
                    <a:cubicBezTo>
                      <a:pt x="2434" y="340"/>
                      <a:pt x="2669" y="83"/>
                      <a:pt x="2767" y="0"/>
                    </a:cubicBezTo>
                  </a:path>
                </a:pathLst>
              </a:custGeom>
              <a:noFill/>
              <a:ln w="38100" cap="flat" cmpd="sng">
                <a:solidFill>
                  <a:srgbClr val="FF0404"/>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21932" name="Oval 76"/>
              <p:cNvSpPr>
                <a:spLocks noChangeArrowheads="1"/>
              </p:cNvSpPr>
              <p:nvPr/>
            </p:nvSpPr>
            <p:spPr bwMode="auto">
              <a:xfrm rot="-1589796">
                <a:off x="3950" y="2055"/>
                <a:ext cx="1275" cy="876"/>
              </a:xfrm>
              <a:prstGeom prst="ellipse">
                <a:avLst/>
              </a:prstGeom>
              <a:gradFill rotWithShape="1">
                <a:gsLst>
                  <a:gs pos="0">
                    <a:srgbClr val="00CC99">
                      <a:gamma/>
                      <a:shade val="46275"/>
                      <a:invGamma/>
                      <a:alpha val="80000"/>
                    </a:srgbClr>
                  </a:gs>
                  <a:gs pos="50000">
                    <a:srgbClr val="00CC99">
                      <a:alpha val="70000"/>
                    </a:srgbClr>
                  </a:gs>
                  <a:gs pos="100000">
                    <a:srgbClr val="00CC99">
                      <a:gamma/>
                      <a:shade val="46275"/>
                      <a:invGamma/>
                      <a:alpha val="80000"/>
                    </a:srgbClr>
                  </a:gs>
                </a:gsLst>
                <a:lin ang="5400000" scaled="1"/>
              </a:gradFill>
              <a:ln w="19050">
                <a:solidFill>
                  <a:schemeClr val="hlink"/>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187409" name="AutoShape 77"/>
              <p:cNvSpPr>
                <a:spLocks noChangeArrowheads="1"/>
              </p:cNvSpPr>
              <p:nvPr/>
            </p:nvSpPr>
            <p:spPr bwMode="auto">
              <a:xfrm rot="5400000">
                <a:off x="4028" y="2727"/>
                <a:ext cx="229" cy="106"/>
              </a:xfrm>
              <a:prstGeom prst="parallelogram">
                <a:avLst>
                  <a:gd name="adj" fmla="val 108409"/>
                </a:avLst>
              </a:prstGeom>
              <a:solidFill>
                <a:srgbClr val="000000">
                  <a:alpha val="79999"/>
                </a:srgbClr>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7410" name="AutoShape 78"/>
              <p:cNvSpPr>
                <a:spLocks noChangeArrowheads="1"/>
              </p:cNvSpPr>
              <p:nvPr/>
            </p:nvSpPr>
            <p:spPr bwMode="auto">
              <a:xfrm rot="-7274160">
                <a:off x="4871" y="2093"/>
                <a:ext cx="267" cy="105"/>
              </a:xfrm>
              <a:prstGeom prst="parallelogram">
                <a:avLst>
                  <a:gd name="adj" fmla="val 101573"/>
                </a:avLst>
              </a:prstGeom>
              <a:solidFill>
                <a:srgbClr val="000000">
                  <a:alpha val="70195"/>
                </a:srgbClr>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7411" name="Freeform 80"/>
              <p:cNvSpPr>
                <a:spLocks/>
              </p:cNvSpPr>
              <p:nvPr/>
            </p:nvSpPr>
            <p:spPr bwMode="auto">
              <a:xfrm>
                <a:off x="4034" y="2779"/>
                <a:ext cx="127" cy="66"/>
              </a:xfrm>
              <a:custGeom>
                <a:avLst/>
                <a:gdLst>
                  <a:gd name="T0" fmla="*/ 0 w 182"/>
                  <a:gd name="T1" fmla="*/ 3 h 91"/>
                  <a:gd name="T2" fmla="*/ 3 w 182"/>
                  <a:gd name="T3" fmla="*/ 0 h 91"/>
                  <a:gd name="T4" fmla="*/ 0 60000 65536"/>
                  <a:gd name="T5" fmla="*/ 0 60000 65536"/>
                  <a:gd name="T6" fmla="*/ 0 w 182"/>
                  <a:gd name="T7" fmla="*/ 0 h 91"/>
                  <a:gd name="T8" fmla="*/ 182 w 182"/>
                  <a:gd name="T9" fmla="*/ 91 h 91"/>
                </a:gdLst>
                <a:ahLst/>
                <a:cxnLst>
                  <a:cxn ang="T4">
                    <a:pos x="T0" y="T1"/>
                  </a:cxn>
                  <a:cxn ang="T5">
                    <a:pos x="T2" y="T3"/>
                  </a:cxn>
                </a:cxnLst>
                <a:rect l="T6" t="T7" r="T8" b="T9"/>
                <a:pathLst>
                  <a:path w="182" h="91">
                    <a:moveTo>
                      <a:pt x="0" y="91"/>
                    </a:moveTo>
                    <a:cubicBezTo>
                      <a:pt x="76" y="53"/>
                      <a:pt x="152" y="15"/>
                      <a:pt x="182" y="0"/>
                    </a:cubicBezTo>
                  </a:path>
                </a:pathLst>
              </a:custGeom>
              <a:noFill/>
              <a:ln w="38100" cap="flat" cmpd="sng">
                <a:solidFill>
                  <a:srgbClr val="FF0404"/>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87412" name="Line 82"/>
              <p:cNvSpPr>
                <a:spLocks noChangeShapeType="1"/>
              </p:cNvSpPr>
              <p:nvPr/>
            </p:nvSpPr>
            <p:spPr bwMode="auto">
              <a:xfrm flipV="1">
                <a:off x="5103" y="1888"/>
                <a:ext cx="136" cy="182"/>
              </a:xfrm>
              <a:prstGeom prst="line">
                <a:avLst/>
              </a:prstGeom>
              <a:noFill/>
              <a:ln w="38100">
                <a:solidFill>
                  <a:srgbClr val="FF0404"/>
                </a:solidFill>
                <a:round/>
                <a:headEnd/>
                <a:tailEnd type="triangl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6" name="矩形 35"/>
                <p:cNvSpPr/>
                <p:nvPr/>
              </p:nvSpPr>
              <p:spPr>
                <a:xfrm>
                  <a:off x="6826443" y="2864775"/>
                  <a:ext cx="83773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6826443" y="2864775"/>
                  <a:ext cx="837730"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8709376" y="2217252"/>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404"/>
                                </a:solidFill>
                                <a:latin typeface="Cambria Math"/>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404"/>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8709376" y="2217252"/>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015898" y="1816396"/>
                  <a:ext cx="846001"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015898" y="1816396"/>
                  <a:ext cx="846001" cy="578300"/>
                </a:xfrm>
                <a:prstGeom prst="rect">
                  <a:avLst/>
                </a:prstGeom>
                <a:blipFill>
                  <a:blip r:embed="rId7"/>
                  <a:stretch>
                    <a:fillRect/>
                  </a:stretch>
                </a:blipFill>
              </p:spPr>
              <p:txBody>
                <a:bodyPr/>
                <a:lstStyle/>
                <a:p>
                  <a:r>
                    <a:rPr lang="zh-CN" altLang="en-US">
                      <a:noFill/>
                    </a:rPr>
                    <a:t> </a:t>
                  </a:r>
                </a:p>
              </p:txBody>
            </p:sp>
          </mc:Fallback>
        </mc:AlternateContent>
      </p:grpSp>
      <p:sp>
        <p:nvSpPr>
          <p:cNvPr id="42" name="AutoShape 48"/>
          <p:cNvSpPr>
            <a:spLocks noChangeArrowheads="1"/>
          </p:cNvSpPr>
          <p:nvPr/>
        </p:nvSpPr>
        <p:spPr bwMode="auto">
          <a:xfrm>
            <a:off x="1050857" y="1450646"/>
            <a:ext cx="420750" cy="1065206"/>
          </a:xfrm>
          <a:prstGeom prst="curvedRightArrow">
            <a:avLst>
              <a:gd name="adj1" fmla="val 41811"/>
              <a:gd name="adj2" fmla="val 83623"/>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3" name="矩形 42"/>
              <p:cNvSpPr/>
              <p:nvPr/>
            </p:nvSpPr>
            <p:spPr>
              <a:xfrm>
                <a:off x="2858981" y="972200"/>
                <a:ext cx="423699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858981" y="972200"/>
                <a:ext cx="4236994" cy="11356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864671" y="1886201"/>
                <a:ext cx="2996910"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864671" y="1886201"/>
                <a:ext cx="2996910" cy="976165"/>
              </a:xfrm>
              <a:prstGeom prst="rect">
                <a:avLst/>
              </a:prstGeom>
              <a:blipFill>
                <a:blip r:embed="rId9"/>
                <a:stretch>
                  <a:fillRect/>
                </a:stretch>
              </a:blipFill>
            </p:spPr>
            <p:txBody>
              <a:bodyPr/>
              <a:lstStyle/>
              <a:p>
                <a:r>
                  <a:rPr lang="zh-CN" altLang="en-US">
                    <a:noFill/>
                  </a:rPr>
                  <a:t> </a:t>
                </a:r>
              </a:p>
            </p:txBody>
          </p:sp>
        </mc:Fallback>
      </mc:AlternateContent>
      <p:sp>
        <p:nvSpPr>
          <p:cNvPr id="45" name="Rectangle 1026"/>
          <p:cNvSpPr>
            <a:spLocks noChangeArrowheads="1"/>
          </p:cNvSpPr>
          <p:nvPr/>
        </p:nvSpPr>
        <p:spPr bwMode="auto">
          <a:xfrm>
            <a:off x="693670" y="439393"/>
            <a:ext cx="5065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三、磁场中的高斯定理</a:t>
            </a:r>
          </a:p>
        </p:txBody>
      </p:sp>
      <mc:AlternateContent xmlns:mc="http://schemas.openxmlformats.org/markup-compatibility/2006" xmlns:a14="http://schemas.microsoft.com/office/drawing/2010/main">
        <mc:Choice Requires="a14">
          <p:sp>
            <p:nvSpPr>
              <p:cNvPr id="2" name="矩形 1"/>
              <p:cNvSpPr/>
              <p:nvPr/>
            </p:nvSpPr>
            <p:spPr>
              <a:xfrm>
                <a:off x="693670" y="3988384"/>
                <a:ext cx="923234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Wingdings" panose="05000000000000000000" pitchFamily="2" charset="2"/>
                  <a:buChar char="Ø"/>
                </a:pPr>
                <a:r>
                  <a:rPr kumimoji="1" lang="zh-CN" altLang="en-US" sz="2800" dirty="0">
                    <a:solidFill>
                      <a:srgbClr val="0000FF"/>
                    </a:solidFill>
                    <a:latin typeface="+mn-lt"/>
                    <a:ea typeface="+mn-ea"/>
                  </a:rPr>
                  <a:t>穿过任意闭合曲面</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kumimoji="1" lang="zh-CN" altLang="en-US" sz="2800" dirty="0">
                    <a:solidFill>
                      <a:srgbClr val="0000FF"/>
                    </a:solidFill>
                    <a:latin typeface="+mn-lt"/>
                    <a:ea typeface="+mn-ea"/>
                  </a:rPr>
                  <a:t>的总磁通必然为零，这就是</a:t>
                </a:r>
                <a:r>
                  <a:rPr kumimoji="1" lang="zh-CN" altLang="en-US" sz="2800" dirty="0">
                    <a:solidFill>
                      <a:srgbClr val="FF0000"/>
                    </a:solidFill>
                    <a:latin typeface="+mn-lt"/>
                    <a:ea typeface="+mn-ea"/>
                  </a:rPr>
                  <a:t>磁场中的高斯定理</a:t>
                </a:r>
                <a:r>
                  <a:rPr kumimoji="1" lang="zh-CN" altLang="en-US" sz="2800" dirty="0">
                    <a:solidFill>
                      <a:srgbClr val="0000FF"/>
                    </a:solidFill>
                    <a:latin typeface="+mn-lt"/>
                    <a:ea typeface="+mn-ea"/>
                  </a:rPr>
                  <a:t>。</a:t>
                </a:r>
              </a:p>
            </p:txBody>
          </p:sp>
        </mc:Choice>
        <mc:Fallback xmlns="">
          <p:sp>
            <p:nvSpPr>
              <p:cNvPr id="2" name="矩形 1"/>
              <p:cNvSpPr>
                <a:spLocks noRot="1" noChangeAspect="1" noMove="1" noResize="1" noEditPoints="1" noAdjustHandles="1" noChangeArrowheads="1" noChangeShapeType="1" noTextEdit="1"/>
              </p:cNvSpPr>
              <p:nvPr/>
            </p:nvSpPr>
            <p:spPr>
              <a:xfrm>
                <a:off x="693670" y="3988384"/>
                <a:ext cx="9232346" cy="954107"/>
              </a:xfrm>
              <a:prstGeom prst="rect">
                <a:avLst/>
              </a:prstGeom>
              <a:blipFill>
                <a:blip r:embed="rId10"/>
                <a:stretch>
                  <a:fillRect l="-1387" t="-6369" r="-132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 name="Text Box 43"/>
          <p:cNvSpPr txBox="1">
            <a:spLocks noChangeArrowheads="1"/>
          </p:cNvSpPr>
          <p:nvPr/>
        </p:nvSpPr>
        <p:spPr bwMode="auto">
          <a:xfrm>
            <a:off x="1471607" y="1231573"/>
            <a:ext cx="1621078" cy="5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静电场：</a:t>
            </a:r>
          </a:p>
        </p:txBody>
      </p:sp>
      <p:sp>
        <p:nvSpPr>
          <p:cNvPr id="31" name="Text Box 44"/>
          <p:cNvSpPr txBox="1">
            <a:spLocks noChangeArrowheads="1"/>
          </p:cNvSpPr>
          <p:nvPr/>
        </p:nvSpPr>
        <p:spPr bwMode="auto">
          <a:xfrm>
            <a:off x="1471607" y="2112629"/>
            <a:ext cx="1735395" cy="5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    场：</a:t>
            </a:r>
          </a:p>
        </p:txBody>
      </p:sp>
    </p:spTree>
    <p:extLst>
      <p:ext uri="{BB962C8B-B14F-4D97-AF65-F5344CB8AC3E}">
        <p14:creationId xmlns:p14="http://schemas.microsoft.com/office/powerpoint/2010/main" val="267847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1885"/>
                                        </p:tgtEl>
                                        <p:attrNameLst>
                                          <p:attrName>style.visibility</p:attrName>
                                        </p:attrNameLst>
                                      </p:cBhvr>
                                      <p:to>
                                        <p:strVal val="visible"/>
                                      </p:to>
                                    </p:set>
                                    <p:animEffect transition="in" filter="wipe(left)">
                                      <p:cBhvr>
                                        <p:cTn id="37" dur="500"/>
                                        <p:tgtEl>
                                          <p:spTgt spid="1218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5" grpId="0"/>
      <p:bldP spid="35" grpId="0"/>
      <p:bldP spid="42" grpId="0" animBg="1"/>
      <p:bldP spid="43" grpId="0"/>
      <p:bldP spid="44" grpId="0"/>
      <p:bldP spid="2" grpId="0"/>
      <p:bldP spid="29"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4867370" y="3139010"/>
              <a:ext cx="7305200"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毕奥</a:t>
              </a:r>
              <a:r>
                <a:rPr lang="en-US" altLang="zh-CN" sz="4000" spc="600" dirty="0">
                  <a:solidFill>
                    <a:schemeClr val="bg1"/>
                  </a:solidFill>
                  <a:latin typeface="微软雅黑" pitchFamily="34" charset="-122"/>
                  <a:ea typeface="微软雅黑" pitchFamily="34" charset="-122"/>
                </a:rPr>
                <a:t>—</a:t>
              </a:r>
              <a:r>
                <a:rPr lang="zh-CN" altLang="en-US" sz="4000" spc="600" dirty="0">
                  <a:solidFill>
                    <a:schemeClr val="bg1"/>
                  </a:solidFill>
                  <a:latin typeface="微软雅黑" pitchFamily="34" charset="-122"/>
                  <a:ea typeface="微软雅黑" pitchFamily="34" charset="-122"/>
                </a:rPr>
                <a:t>萨伐尔定律及其应用</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4800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5" name="Rectangle 37"/>
          <p:cNvSpPr>
            <a:spLocks noChangeArrowheads="1"/>
          </p:cNvSpPr>
          <p:nvPr/>
        </p:nvSpPr>
        <p:spPr bwMode="auto">
          <a:xfrm>
            <a:off x="733357" y="555763"/>
            <a:ext cx="488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7030A0"/>
                </a:solidFill>
                <a:latin typeface="+mn-lt"/>
                <a:ea typeface="微软雅黑" panose="020B0503020204020204" pitchFamily="34" charset="-122"/>
              </a:rPr>
              <a:t>一、毕奥</a:t>
            </a:r>
            <a:r>
              <a:rPr lang="en-US" altLang="zh-CN" sz="2800" dirty="0">
                <a:solidFill>
                  <a:srgbClr val="7030A0"/>
                </a:solidFill>
                <a:latin typeface="+mn-lt"/>
                <a:ea typeface="微软雅黑" panose="020B0503020204020204" pitchFamily="34" charset="-122"/>
              </a:rPr>
              <a:t>-</a:t>
            </a:r>
            <a:r>
              <a:rPr lang="zh-CN" altLang="en-US" sz="2800" dirty="0">
                <a:solidFill>
                  <a:srgbClr val="7030A0"/>
                </a:solidFill>
                <a:latin typeface="+mn-lt"/>
                <a:ea typeface="微软雅黑" panose="020B0503020204020204" pitchFamily="34" charset="-122"/>
              </a:rPr>
              <a:t>萨伐尔定律</a:t>
            </a:r>
          </a:p>
        </p:txBody>
      </p:sp>
      <p:grpSp>
        <p:nvGrpSpPr>
          <p:cNvPr id="2" name="Group 66"/>
          <p:cNvGrpSpPr>
            <a:grpSpLocks/>
          </p:cNvGrpSpPr>
          <p:nvPr/>
        </p:nvGrpSpPr>
        <p:grpSpPr bwMode="auto">
          <a:xfrm>
            <a:off x="1114357" y="1270139"/>
            <a:ext cx="2762907" cy="1173163"/>
            <a:chOff x="703" y="935"/>
            <a:chExt cx="1740" cy="739"/>
          </a:xfrm>
        </p:grpSpPr>
        <p:sp>
          <p:nvSpPr>
            <p:cNvPr id="139312" name="Text Box 41"/>
            <p:cNvSpPr txBox="1">
              <a:spLocks noChangeArrowheads="1"/>
            </p:cNvSpPr>
            <p:nvPr/>
          </p:nvSpPr>
          <p:spPr bwMode="auto">
            <a:xfrm>
              <a:off x="1519" y="935"/>
              <a:ext cx="9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静电场</a:t>
              </a:r>
              <a:r>
                <a:rPr lang="en-US" altLang="zh-CN" sz="2800" dirty="0">
                  <a:solidFill>
                    <a:srgbClr val="0000FF"/>
                  </a:solidFill>
                  <a:latin typeface="+mn-lt"/>
                  <a:ea typeface="微软雅黑" panose="020B0503020204020204" pitchFamily="34" charset="-122"/>
                </a:rPr>
                <a:t>:</a:t>
              </a:r>
            </a:p>
          </p:txBody>
        </p:sp>
        <p:sp>
          <p:nvSpPr>
            <p:cNvPr id="139316" name="Text Box 48"/>
            <p:cNvSpPr txBox="1">
              <a:spLocks noChangeArrowheads="1"/>
            </p:cNvSpPr>
            <p:nvPr/>
          </p:nvSpPr>
          <p:spPr bwMode="auto">
            <a:xfrm>
              <a:off x="1519" y="1344"/>
              <a:ext cx="9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磁  场：</a:t>
              </a:r>
            </a:p>
          </p:txBody>
        </p:sp>
        <p:sp>
          <p:nvSpPr>
            <p:cNvPr id="139324" name="Text Box 63"/>
            <p:cNvSpPr txBox="1">
              <a:spLocks noChangeArrowheads="1"/>
            </p:cNvSpPr>
            <p:nvPr/>
          </p:nvSpPr>
          <p:spPr bwMode="auto">
            <a:xfrm>
              <a:off x="703" y="1026"/>
              <a:ext cx="363" cy="60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类比</a:t>
              </a:r>
            </a:p>
          </p:txBody>
        </p:sp>
        <p:sp>
          <p:nvSpPr>
            <p:cNvPr id="139325" name="AutoShape 64"/>
            <p:cNvSpPr>
              <a:spLocks noChangeArrowheads="1"/>
            </p:cNvSpPr>
            <p:nvPr/>
          </p:nvSpPr>
          <p:spPr bwMode="auto">
            <a:xfrm>
              <a:off x="1202" y="1071"/>
              <a:ext cx="182" cy="545"/>
            </a:xfrm>
            <a:prstGeom prst="curvedRightArrow">
              <a:avLst>
                <a:gd name="adj1" fmla="val 59890"/>
                <a:gd name="adj2" fmla="val 119780"/>
                <a:gd name="adj3" fmla="val 3333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grpSp>
      <p:grpSp>
        <p:nvGrpSpPr>
          <p:cNvPr id="3" name="Group 80"/>
          <p:cNvGrpSpPr>
            <a:grpSpLocks/>
          </p:cNvGrpSpPr>
          <p:nvPr/>
        </p:nvGrpSpPr>
        <p:grpSpPr bwMode="auto">
          <a:xfrm>
            <a:off x="5216457" y="2644913"/>
            <a:ext cx="4491038" cy="954088"/>
            <a:chOff x="703" y="1661"/>
            <a:chExt cx="2829" cy="601"/>
          </a:xfrm>
        </p:grpSpPr>
        <p:sp>
          <p:nvSpPr>
            <p:cNvPr id="139309" name="Rectangle 1028"/>
            <p:cNvSpPr>
              <a:spLocks noChangeArrowheads="1"/>
            </p:cNvSpPr>
            <p:nvPr/>
          </p:nvSpPr>
          <p:spPr bwMode="auto">
            <a:xfrm>
              <a:off x="930" y="1661"/>
              <a:ext cx="260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毕奥－萨伐尔定律（</a:t>
              </a:r>
              <a:r>
                <a:rPr lang="en-US" altLang="zh-CN" sz="2800" dirty="0" err="1">
                  <a:solidFill>
                    <a:srgbClr val="0000FF"/>
                  </a:solidFill>
                  <a:latin typeface="+mn-lt"/>
                  <a:ea typeface="微软雅黑" panose="020B0503020204020204" pitchFamily="34" charset="-122"/>
                </a:rPr>
                <a:t>Biot</a:t>
              </a:r>
              <a:r>
                <a:rPr lang="en-US" altLang="zh-CN" sz="2800" dirty="0">
                  <a:solidFill>
                    <a:srgbClr val="0000FF"/>
                  </a:solidFill>
                  <a:latin typeface="+mn-lt"/>
                  <a:ea typeface="微软雅黑" panose="020B0503020204020204" pitchFamily="34" charset="-122"/>
                </a:rPr>
                <a:t>-Savart’s law</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(1820):</a:t>
              </a:r>
            </a:p>
          </p:txBody>
        </p:sp>
        <p:pic>
          <p:nvPicPr>
            <p:cNvPr id="139310" name="Picture 6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170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9"/>
          <p:cNvGrpSpPr>
            <a:grpSpLocks/>
          </p:cNvGrpSpPr>
          <p:nvPr/>
        </p:nvGrpSpPr>
        <p:grpSpPr bwMode="auto">
          <a:xfrm>
            <a:off x="733357" y="2590940"/>
            <a:ext cx="4114800" cy="4038600"/>
            <a:chOff x="0" y="0"/>
            <a:chExt cx="2592" cy="2544"/>
          </a:xfrm>
        </p:grpSpPr>
        <p:grpSp>
          <p:nvGrpSpPr>
            <p:cNvPr id="139296" name="Group 30"/>
            <p:cNvGrpSpPr>
              <a:grpSpLocks/>
            </p:cNvGrpSpPr>
            <p:nvPr/>
          </p:nvGrpSpPr>
          <p:grpSpPr bwMode="auto">
            <a:xfrm>
              <a:off x="0" y="0"/>
              <a:ext cx="2592" cy="2544"/>
              <a:chOff x="0" y="0"/>
              <a:chExt cx="2592" cy="2544"/>
            </a:xfrm>
          </p:grpSpPr>
          <p:grpSp>
            <p:nvGrpSpPr>
              <p:cNvPr id="139300" name="Group 31"/>
              <p:cNvGrpSpPr>
                <a:grpSpLocks/>
              </p:cNvGrpSpPr>
              <p:nvPr/>
            </p:nvGrpSpPr>
            <p:grpSpPr bwMode="auto">
              <a:xfrm>
                <a:off x="0" y="0"/>
                <a:ext cx="2592" cy="2544"/>
                <a:chOff x="0" y="0"/>
                <a:chExt cx="2592" cy="2544"/>
              </a:xfrm>
            </p:grpSpPr>
            <p:grpSp>
              <p:nvGrpSpPr>
                <p:cNvPr id="139303" name="Group 32"/>
                <p:cNvGrpSpPr>
                  <a:grpSpLocks/>
                </p:cNvGrpSpPr>
                <p:nvPr/>
              </p:nvGrpSpPr>
              <p:grpSpPr bwMode="auto">
                <a:xfrm>
                  <a:off x="0" y="0"/>
                  <a:ext cx="2592" cy="2544"/>
                  <a:chOff x="0" y="0"/>
                  <a:chExt cx="2592" cy="2544"/>
                </a:xfrm>
              </p:grpSpPr>
              <p:sp>
                <p:nvSpPr>
                  <p:cNvPr id="139306" name="Rectangle 33"/>
                  <p:cNvSpPr>
                    <a:spLocks noChangeArrowheads="1"/>
                  </p:cNvSpPr>
                  <p:nvPr/>
                </p:nvSpPr>
                <p:spPr bwMode="auto">
                  <a:xfrm>
                    <a:off x="0" y="0"/>
                    <a:ext cx="2592" cy="2544"/>
                  </a:xfrm>
                  <a:prstGeom prst="rect">
                    <a:avLst/>
                  </a:prstGeom>
                  <a:solidFill>
                    <a:srgbClr val="FFFFFF"/>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307" name="未知"/>
                  <p:cNvSpPr>
                    <a:spLocks/>
                  </p:cNvSpPr>
                  <p:nvPr/>
                </p:nvSpPr>
                <p:spPr bwMode="auto">
                  <a:xfrm>
                    <a:off x="48" y="336"/>
                    <a:ext cx="1056" cy="1872"/>
                  </a:xfrm>
                  <a:custGeom>
                    <a:avLst/>
                    <a:gdLst>
                      <a:gd name="T0" fmla="*/ 1056 w 1056"/>
                      <a:gd name="T1" fmla="*/ 816 h 1872"/>
                      <a:gd name="T2" fmla="*/ 1056 w 1056"/>
                      <a:gd name="T3" fmla="*/ 0 h 1872"/>
                      <a:gd name="T4" fmla="*/ 0 w 1056"/>
                      <a:gd name="T5" fmla="*/ 960 h 1872"/>
                      <a:gd name="T6" fmla="*/ 0 w 1056"/>
                      <a:gd name="T7" fmla="*/ 1872 h 1872"/>
                      <a:gd name="T8" fmla="*/ 1056 w 1056"/>
                      <a:gd name="T9" fmla="*/ 816 h 18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6" h="1872">
                        <a:moveTo>
                          <a:pt x="1056" y="816"/>
                        </a:moveTo>
                        <a:lnTo>
                          <a:pt x="1056" y="0"/>
                        </a:lnTo>
                        <a:lnTo>
                          <a:pt x="0" y="960"/>
                        </a:lnTo>
                        <a:lnTo>
                          <a:pt x="0" y="1872"/>
                        </a:lnTo>
                        <a:lnTo>
                          <a:pt x="1056" y="816"/>
                        </a:lnTo>
                        <a:close/>
                      </a:path>
                    </a:pathLst>
                  </a:custGeom>
                  <a:solidFill>
                    <a:srgbClr val="EBF7FF">
                      <a:alpha val="50195"/>
                    </a:srgbClr>
                  </a:solidFill>
                  <a:ln w="28575" cap="flat" cmpd="sng">
                    <a:solidFill>
                      <a:srgbClr val="00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dirty="0">
                      <a:latin typeface="+mn-lt"/>
                      <a:ea typeface="微软雅黑" panose="020B0503020204020204" pitchFamily="34" charset="-122"/>
                    </a:endParaRPr>
                  </a:p>
                </p:txBody>
              </p:sp>
              <p:sp>
                <p:nvSpPr>
                  <p:cNvPr id="139308" name="AutoShape 35"/>
                  <p:cNvSpPr>
                    <a:spLocks noChangeArrowheads="1"/>
                  </p:cNvSpPr>
                  <p:nvPr/>
                </p:nvSpPr>
                <p:spPr bwMode="auto">
                  <a:xfrm>
                    <a:off x="48" y="1152"/>
                    <a:ext cx="2496" cy="1056"/>
                  </a:xfrm>
                  <a:prstGeom prst="parallelogram">
                    <a:avLst>
                      <a:gd name="adj" fmla="val 101045"/>
                    </a:avLst>
                  </a:prstGeom>
                  <a:solidFill>
                    <a:srgbClr val="EBF7FF">
                      <a:alpha val="50195"/>
                    </a:srgbClr>
                  </a:solidFill>
                  <a:ln w="2857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grpSp>
            <p:sp>
              <p:nvSpPr>
                <p:cNvPr id="139304" name="未知"/>
                <p:cNvSpPr>
                  <a:spLocks/>
                </p:cNvSpPr>
                <p:nvPr/>
              </p:nvSpPr>
              <p:spPr bwMode="auto">
                <a:xfrm>
                  <a:off x="528" y="864"/>
                  <a:ext cx="1635" cy="1632"/>
                </a:xfrm>
                <a:custGeom>
                  <a:avLst/>
                  <a:gdLst>
                    <a:gd name="T0" fmla="*/ 5 w 1731"/>
                    <a:gd name="T1" fmla="*/ 1632 h 1717"/>
                    <a:gd name="T2" fmla="*/ 13 w 1731"/>
                    <a:gd name="T3" fmla="*/ 1580 h 1717"/>
                    <a:gd name="T4" fmla="*/ 83 w 1731"/>
                    <a:gd name="T5" fmla="*/ 1397 h 1717"/>
                    <a:gd name="T6" fmla="*/ 169 w 1731"/>
                    <a:gd name="T7" fmla="*/ 1276 h 1717"/>
                    <a:gd name="T8" fmla="*/ 554 w 1731"/>
                    <a:gd name="T9" fmla="*/ 1050 h 1717"/>
                    <a:gd name="T10" fmla="*/ 754 w 1731"/>
                    <a:gd name="T11" fmla="*/ 925 h 1717"/>
                    <a:gd name="T12" fmla="*/ 954 w 1731"/>
                    <a:gd name="T13" fmla="*/ 757 h 1717"/>
                    <a:gd name="T14" fmla="*/ 1115 w 1731"/>
                    <a:gd name="T15" fmla="*/ 588 h 1717"/>
                    <a:gd name="T16" fmla="*/ 1635 w 1731"/>
                    <a:gd name="T17" fmla="*/ 0 h 1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1" h="1717">
                      <a:moveTo>
                        <a:pt x="5" y="1717"/>
                      </a:moveTo>
                      <a:cubicBezTo>
                        <a:pt x="8" y="1708"/>
                        <a:pt x="0" y="1703"/>
                        <a:pt x="14" y="1662"/>
                      </a:cubicBezTo>
                      <a:cubicBezTo>
                        <a:pt x="28" y="1621"/>
                        <a:pt x="61" y="1523"/>
                        <a:pt x="88" y="1470"/>
                      </a:cubicBezTo>
                      <a:cubicBezTo>
                        <a:pt x="115" y="1417"/>
                        <a:pt x="96" y="1403"/>
                        <a:pt x="179" y="1342"/>
                      </a:cubicBezTo>
                      <a:cubicBezTo>
                        <a:pt x="262" y="1281"/>
                        <a:pt x="483" y="1166"/>
                        <a:pt x="586" y="1105"/>
                      </a:cubicBezTo>
                      <a:cubicBezTo>
                        <a:pt x="689" y="1044"/>
                        <a:pt x="727" y="1024"/>
                        <a:pt x="798" y="973"/>
                      </a:cubicBezTo>
                      <a:cubicBezTo>
                        <a:pt x="868" y="921"/>
                        <a:pt x="946" y="855"/>
                        <a:pt x="1010" y="796"/>
                      </a:cubicBezTo>
                      <a:cubicBezTo>
                        <a:pt x="1074" y="737"/>
                        <a:pt x="1059" y="752"/>
                        <a:pt x="1180" y="619"/>
                      </a:cubicBezTo>
                      <a:cubicBezTo>
                        <a:pt x="1300" y="486"/>
                        <a:pt x="1639" y="103"/>
                        <a:pt x="1731" y="0"/>
                      </a:cubicBezTo>
                    </a:path>
                  </a:pathLst>
                </a:custGeom>
                <a:noFill/>
                <a:ln w="28575" cmpd="sng">
                  <a:solidFill>
                    <a:srgbClr val="6600FF"/>
                  </a:solidFill>
                  <a:round/>
                  <a:headEnd/>
                  <a:tailEnd/>
                </a:ln>
                <a:effectLst/>
                <a:extLst>
                  <a:ext uri="{909E8E84-426E-40DD-AFC4-6F175D3DCCD1}">
                    <a14:hiddenFill xmlns:a14="http://schemas.microsoft.com/office/drawing/2010/main">
                      <a:solidFill>
                        <a:srgbClr val="EDFAD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305" name="未知"/>
                <p:cNvSpPr>
                  <a:spLocks/>
                </p:cNvSpPr>
                <p:nvPr/>
              </p:nvSpPr>
              <p:spPr bwMode="auto">
                <a:xfrm>
                  <a:off x="624" y="912"/>
                  <a:ext cx="1616" cy="1584"/>
                </a:xfrm>
                <a:custGeom>
                  <a:avLst/>
                  <a:gdLst>
                    <a:gd name="T0" fmla="*/ 23 w 1720"/>
                    <a:gd name="T1" fmla="*/ 1570 h 1656"/>
                    <a:gd name="T2" fmla="*/ 6 w 1720"/>
                    <a:gd name="T3" fmla="*/ 1552 h 1656"/>
                    <a:gd name="T4" fmla="*/ 59 w 1720"/>
                    <a:gd name="T5" fmla="*/ 1377 h 1656"/>
                    <a:gd name="T6" fmla="*/ 205 w 1720"/>
                    <a:gd name="T7" fmla="*/ 1246 h 1656"/>
                    <a:gd name="T8" fmla="*/ 540 w 1720"/>
                    <a:gd name="T9" fmla="*/ 1027 h 1656"/>
                    <a:gd name="T10" fmla="*/ 739 w 1720"/>
                    <a:gd name="T11" fmla="*/ 904 h 1656"/>
                    <a:gd name="T12" fmla="*/ 939 w 1720"/>
                    <a:gd name="T13" fmla="*/ 739 h 1656"/>
                    <a:gd name="T14" fmla="*/ 1098 w 1720"/>
                    <a:gd name="T15" fmla="*/ 575 h 1656"/>
                    <a:gd name="T16" fmla="*/ 1616 w 1720"/>
                    <a:gd name="T17" fmla="*/ 0 h 16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0" h="1656">
                      <a:moveTo>
                        <a:pt x="24" y="1641"/>
                      </a:moveTo>
                      <a:cubicBezTo>
                        <a:pt x="21" y="1638"/>
                        <a:pt x="0" y="1656"/>
                        <a:pt x="6" y="1623"/>
                      </a:cubicBezTo>
                      <a:cubicBezTo>
                        <a:pt x="12" y="1590"/>
                        <a:pt x="28" y="1493"/>
                        <a:pt x="63" y="1440"/>
                      </a:cubicBezTo>
                      <a:cubicBezTo>
                        <a:pt x="98" y="1387"/>
                        <a:pt x="133" y="1364"/>
                        <a:pt x="218" y="1303"/>
                      </a:cubicBezTo>
                      <a:cubicBezTo>
                        <a:pt x="303" y="1242"/>
                        <a:pt x="480" y="1134"/>
                        <a:pt x="575" y="1074"/>
                      </a:cubicBezTo>
                      <a:cubicBezTo>
                        <a:pt x="670" y="1014"/>
                        <a:pt x="716" y="995"/>
                        <a:pt x="787" y="945"/>
                      </a:cubicBezTo>
                      <a:cubicBezTo>
                        <a:pt x="857" y="895"/>
                        <a:pt x="935" y="830"/>
                        <a:pt x="999" y="773"/>
                      </a:cubicBezTo>
                      <a:cubicBezTo>
                        <a:pt x="1063" y="716"/>
                        <a:pt x="1048" y="730"/>
                        <a:pt x="1169" y="601"/>
                      </a:cubicBezTo>
                      <a:cubicBezTo>
                        <a:pt x="1289" y="472"/>
                        <a:pt x="1628" y="100"/>
                        <a:pt x="1720" y="0"/>
                      </a:cubicBezTo>
                    </a:path>
                  </a:pathLst>
                </a:custGeom>
                <a:noFill/>
                <a:ln w="28575" cmpd="sng">
                  <a:solidFill>
                    <a:srgbClr val="6600FF"/>
                  </a:solidFill>
                  <a:round/>
                  <a:headEnd/>
                  <a:tailEnd/>
                </a:ln>
                <a:effectLst/>
                <a:extLst>
                  <a:ext uri="{909E8E84-426E-40DD-AFC4-6F175D3DCCD1}">
                    <a14:hiddenFill xmlns:a14="http://schemas.microsoft.com/office/drawing/2010/main">
                      <a:solidFill>
                        <a:srgbClr val="EDFAD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39301" name="Line 38"/>
              <p:cNvSpPr>
                <a:spLocks noChangeShapeType="1"/>
              </p:cNvSpPr>
              <p:nvPr/>
            </p:nvSpPr>
            <p:spPr bwMode="auto">
              <a:xfrm flipV="1">
                <a:off x="1872" y="912"/>
                <a:ext cx="288" cy="336"/>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39299" name="Text Box 42"/>
            <p:cNvSpPr txBox="1">
              <a:spLocks noChangeArrowheads="1"/>
            </p:cNvSpPr>
            <p:nvPr/>
          </p:nvSpPr>
          <p:spPr bwMode="auto">
            <a:xfrm>
              <a:off x="348" y="1623"/>
              <a:ext cx="227"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a:t>
              </a:r>
            </a:p>
          </p:txBody>
        </p:sp>
      </p:grpSp>
      <p:sp>
        <p:nvSpPr>
          <p:cNvPr id="139294" name="AutoShape 44"/>
          <p:cNvSpPr>
            <a:spLocks noChangeArrowheads="1"/>
          </p:cNvSpPr>
          <p:nvPr/>
        </p:nvSpPr>
        <p:spPr bwMode="auto">
          <a:xfrm rot="19551447">
            <a:off x="2333557" y="5410340"/>
            <a:ext cx="688975" cy="228600"/>
          </a:xfrm>
          <a:prstGeom prst="rightArrow">
            <a:avLst>
              <a:gd name="adj1" fmla="val 50000"/>
              <a:gd name="adj2" fmla="val 75347"/>
            </a:avLst>
          </a:prstGeom>
          <a:solidFill>
            <a:srgbClr val="F2DFFD"/>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292" name="Line 47"/>
          <p:cNvSpPr>
            <a:spLocks noChangeShapeType="1"/>
          </p:cNvSpPr>
          <p:nvPr/>
        </p:nvSpPr>
        <p:spPr bwMode="auto">
          <a:xfrm flipV="1">
            <a:off x="1459805" y="4494043"/>
            <a:ext cx="0" cy="86360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290" name="Arc 50"/>
          <p:cNvSpPr>
            <a:spLocks/>
          </p:cNvSpPr>
          <p:nvPr/>
        </p:nvSpPr>
        <p:spPr bwMode="auto">
          <a:xfrm flipH="1">
            <a:off x="2117657" y="5486540"/>
            <a:ext cx="520700" cy="152400"/>
          </a:xfrm>
          <a:custGeom>
            <a:avLst/>
            <a:gdLst>
              <a:gd name="T0" fmla="*/ 0 w 26285"/>
              <a:gd name="T1" fmla="*/ 2 h 21600"/>
              <a:gd name="T2" fmla="*/ 350 w 26285"/>
              <a:gd name="T3" fmla="*/ 96 h 21600"/>
              <a:gd name="T4" fmla="*/ 62 w 26285"/>
              <a:gd name="T5" fmla="*/ 96 h 21600"/>
              <a:gd name="T6" fmla="*/ 0 60000 65536"/>
              <a:gd name="T7" fmla="*/ 0 60000 65536"/>
              <a:gd name="T8" fmla="*/ 0 60000 65536"/>
            </a:gdLst>
            <a:ahLst/>
            <a:cxnLst>
              <a:cxn ang="T6">
                <a:pos x="T0" y="T1"/>
              </a:cxn>
              <a:cxn ang="T7">
                <a:pos x="T2" y="T3"/>
              </a:cxn>
              <a:cxn ang="T8">
                <a:pos x="T4" y="T5"/>
              </a:cxn>
            </a:cxnLst>
            <a:rect l="0" t="0" r="r" b="b"/>
            <a:pathLst>
              <a:path w="26285" h="21600" fill="none" extrusionOk="0">
                <a:moveTo>
                  <a:pt x="0" y="514"/>
                </a:moveTo>
                <a:cubicBezTo>
                  <a:pt x="1538" y="172"/>
                  <a:pt x="3109" y="0"/>
                  <a:pt x="4685" y="0"/>
                </a:cubicBezTo>
                <a:cubicBezTo>
                  <a:pt x="16614" y="0"/>
                  <a:pt x="26285" y="9670"/>
                  <a:pt x="26285" y="21600"/>
                </a:cubicBezTo>
              </a:path>
              <a:path w="26285" h="21600" stroke="0" extrusionOk="0">
                <a:moveTo>
                  <a:pt x="0" y="514"/>
                </a:moveTo>
                <a:cubicBezTo>
                  <a:pt x="1538" y="172"/>
                  <a:pt x="3109" y="0"/>
                  <a:pt x="4685" y="0"/>
                </a:cubicBezTo>
                <a:cubicBezTo>
                  <a:pt x="16614" y="0"/>
                  <a:pt x="26285" y="9670"/>
                  <a:pt x="26285" y="21600"/>
                </a:cubicBezTo>
                <a:lnTo>
                  <a:pt x="4685" y="21600"/>
                </a:lnTo>
                <a:lnTo>
                  <a:pt x="0" y="514"/>
                </a:lnTo>
                <a:close/>
              </a:path>
            </a:pathLst>
          </a:cu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289" name="Line 54"/>
          <p:cNvSpPr>
            <a:spLocks noChangeShapeType="1"/>
          </p:cNvSpPr>
          <p:nvPr/>
        </p:nvSpPr>
        <p:spPr bwMode="auto">
          <a:xfrm flipH="1" flipV="1">
            <a:off x="1495357" y="5410340"/>
            <a:ext cx="914400" cy="304800"/>
          </a:xfrm>
          <a:prstGeom prst="line">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54" name="Group 55"/>
          <p:cNvGrpSpPr>
            <a:grpSpLocks/>
          </p:cNvGrpSpPr>
          <p:nvPr/>
        </p:nvGrpSpPr>
        <p:grpSpPr bwMode="auto">
          <a:xfrm>
            <a:off x="2562157" y="2743341"/>
            <a:ext cx="1276350" cy="1665287"/>
            <a:chOff x="0" y="0"/>
            <a:chExt cx="804" cy="1049"/>
          </a:xfrm>
        </p:grpSpPr>
        <p:pic>
          <p:nvPicPr>
            <p:cNvPr id="139281" name="Picture 56" descr="wltx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44"/>
              <a:ext cx="612" cy="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9282" name="AutoShape 57"/>
            <p:cNvSpPr>
              <a:spLocks noChangeArrowheads="1"/>
            </p:cNvSpPr>
            <p:nvPr/>
          </p:nvSpPr>
          <p:spPr bwMode="auto">
            <a:xfrm>
              <a:off x="0" y="336"/>
              <a:ext cx="192" cy="336"/>
            </a:xfrm>
            <a:prstGeom prst="curvedRightArrow">
              <a:avLst>
                <a:gd name="adj1" fmla="val 35000"/>
                <a:gd name="adj2" fmla="val 70000"/>
                <a:gd name="adj3" fmla="val 33333"/>
              </a:avLst>
            </a:prstGeom>
            <a:solidFill>
              <a:srgbClr val="F2DFFD"/>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287" name="Line 62"/>
            <p:cNvSpPr>
              <a:spLocks noChangeShapeType="1"/>
            </p:cNvSpPr>
            <p:nvPr/>
          </p:nvSpPr>
          <p:spPr bwMode="auto">
            <a:xfrm flipV="1">
              <a:off x="576" y="0"/>
              <a:ext cx="0" cy="384"/>
            </a:xfrm>
            <a:prstGeom prst="line">
              <a:avLst/>
            </a:prstGeom>
            <a:noFill/>
            <a:ln w="38100">
              <a:solidFill>
                <a:srgbClr val="FF505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39280" name="Rectangle 23"/>
              <p:cNvSpPr>
                <a:spLocks noChangeArrowheads="1"/>
              </p:cNvSpPr>
              <p:nvPr/>
            </p:nvSpPr>
            <p:spPr bwMode="auto">
              <a:xfrm>
                <a:off x="5422205" y="5129776"/>
                <a:ext cx="3525838"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微软雅黑" panose="020B0503020204020204" pitchFamily="34" charset="-122"/>
                  </a:rPr>
                  <a:t>称真空磁导率</a:t>
                </a:r>
              </a:p>
            </p:txBody>
          </p:sp>
        </mc:Choice>
        <mc:Fallback xmlns="">
          <p:sp>
            <p:nvSpPr>
              <p:cNvPr id="139280" name="Rectangle 23"/>
              <p:cNvSpPr>
                <a:spLocks noRot="1" noChangeAspect="1" noMove="1" noResize="1" noEditPoints="1" noAdjustHandles="1" noChangeArrowheads="1" noChangeShapeType="1" noTextEdit="1"/>
              </p:cNvSpPr>
              <p:nvPr/>
            </p:nvSpPr>
            <p:spPr bwMode="auto">
              <a:xfrm>
                <a:off x="5422205" y="5129776"/>
                <a:ext cx="3525838" cy="523875"/>
              </a:xfrm>
              <a:prstGeom prst="rect">
                <a:avLst/>
              </a:prstGeom>
              <a:blipFill>
                <a:blip r:embed="rId5"/>
                <a:stretch>
                  <a:fillRect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49354" y="1230170"/>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3649354" y="1230170"/>
                <a:ext cx="69730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983456" y="1924175"/>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983456" y="1924175"/>
                <a:ext cx="7491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599396" y="1893881"/>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3599396" y="1893881"/>
                <a:ext cx="765338" cy="58689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983456" y="1230170"/>
                <a:ext cx="7423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4983456" y="1230170"/>
                <a:ext cx="742318"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478208" y="1109690"/>
                <a:ext cx="1737655"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nary>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6478208" y="1109690"/>
                <a:ext cx="1737655" cy="9756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460742" y="1783441"/>
                <a:ext cx="1751249"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6460742" y="1783441"/>
                <a:ext cx="1751249" cy="973472"/>
              </a:xfrm>
              <a:prstGeom prst="rect">
                <a:avLst/>
              </a:prstGeom>
              <a:blipFill>
                <a:blip r:embed="rId11"/>
                <a:stretch>
                  <a:fillRect/>
                </a:stretch>
              </a:blipFill>
            </p:spPr>
            <p:txBody>
              <a:bodyPr/>
              <a:lstStyle/>
              <a:p>
                <a:r>
                  <a:rPr lang="zh-CN" altLang="en-US">
                    <a:noFill/>
                  </a:rPr>
                  <a:t> </a:t>
                </a:r>
              </a:p>
            </p:txBody>
          </p:sp>
        </mc:Fallback>
      </mc:AlternateContent>
      <p:sp>
        <p:nvSpPr>
          <p:cNvPr id="71" name="AutoShape 59"/>
          <p:cNvSpPr>
            <a:spLocks noChangeArrowheads="1"/>
          </p:cNvSpPr>
          <p:nvPr/>
        </p:nvSpPr>
        <p:spPr bwMode="auto">
          <a:xfrm>
            <a:off x="5764307" y="14146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2" name="AutoShape 60"/>
          <p:cNvSpPr>
            <a:spLocks noChangeArrowheads="1"/>
          </p:cNvSpPr>
          <p:nvPr/>
        </p:nvSpPr>
        <p:spPr bwMode="auto">
          <a:xfrm>
            <a:off x="5764307" y="20623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3" name="AutoShape 61"/>
          <p:cNvSpPr>
            <a:spLocks noChangeArrowheads="1"/>
          </p:cNvSpPr>
          <p:nvPr/>
        </p:nvSpPr>
        <p:spPr bwMode="auto">
          <a:xfrm>
            <a:off x="4355216" y="20623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4" name="Text Box 57"/>
          <p:cNvSpPr txBox="1">
            <a:spLocks noChangeArrowheads="1"/>
          </p:cNvSpPr>
          <p:nvPr/>
        </p:nvSpPr>
        <p:spPr bwMode="auto">
          <a:xfrm>
            <a:off x="4487010" y="1709877"/>
            <a:ext cx="34298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微软雅黑" panose="020B0503020204020204" pitchFamily="34" charset="-122"/>
              </a:rPr>
              <a:t>?</a:t>
            </a:r>
          </a:p>
        </p:txBody>
      </p:sp>
      <p:sp>
        <p:nvSpPr>
          <p:cNvPr id="75" name="AutoShape 58"/>
          <p:cNvSpPr>
            <a:spLocks noChangeArrowheads="1"/>
          </p:cNvSpPr>
          <p:nvPr/>
        </p:nvSpPr>
        <p:spPr bwMode="auto">
          <a:xfrm>
            <a:off x="4355216" y="14146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76" name="矩形 75"/>
              <p:cNvSpPr/>
              <p:nvPr/>
            </p:nvSpPr>
            <p:spPr>
              <a:xfrm>
                <a:off x="5991157" y="3728325"/>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oMath>
                  </m:oMathPara>
                </a14:m>
                <a:endParaRPr lang="zh-CN" altLang="en-US" sz="2800" dirty="0">
                  <a:solidFill>
                    <a:srgbClr val="FF0000"/>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991157" y="3728325"/>
                <a:ext cx="2772554" cy="102188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422205" y="5705903"/>
                <a:ext cx="38210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e>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422205" y="5705903"/>
                <a:ext cx="38210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2471588" y="275993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2471588" y="2759939"/>
                <a:ext cx="765338" cy="58689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2510396" y="374412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2510396" y="3744120"/>
                <a:ext cx="46185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551090" y="5407407"/>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551090" y="5407407"/>
                <a:ext cx="765338" cy="58689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176913" y="385046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4176913" y="3850468"/>
                <a:ext cx="43172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547645" y="544429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1547645" y="5444293"/>
                <a:ext cx="46185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388875" y="2669021"/>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388875" y="2669021"/>
                <a:ext cx="749115"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390723" y="4239267"/>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1390723" y="4239267"/>
                <a:ext cx="749115" cy="57547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2102639" y="5009615"/>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2102639" y="5009615"/>
                <a:ext cx="496546"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986258" y="510948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87" name="矩形 86"/>
              <p:cNvSpPr>
                <a:spLocks noRot="1" noChangeAspect="1" noMove="1" noResize="1" noEditPoints="1" noAdjustHandles="1" noChangeArrowheads="1" noChangeShapeType="1" noTextEdit="1"/>
              </p:cNvSpPr>
              <p:nvPr/>
            </p:nvSpPr>
            <p:spPr>
              <a:xfrm>
                <a:off x="986258" y="5109480"/>
                <a:ext cx="515654" cy="52322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6552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05"/>
                                        </p:tgtEl>
                                        <p:attrNameLst>
                                          <p:attrName>style.visibility</p:attrName>
                                        </p:attrNameLst>
                                      </p:cBhvr>
                                      <p:to>
                                        <p:strVal val="visible"/>
                                      </p:to>
                                    </p:set>
                                    <p:animEffect transition="in" filter="blinds(horizontal)">
                                      <p:cBhvr>
                                        <p:cTn id="7" dur="500"/>
                                        <p:tgtEl>
                                          <p:spTgt spid="7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left)">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par>
                          <p:cTn id="78" fill="hold" nodeType="withGroup">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left)">
                                      <p:cBhvr>
                                        <p:cTn id="81" dur="500"/>
                                        <p:tgtEl>
                                          <p:spTgt spid="8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9294"/>
                                        </p:tgtEl>
                                        <p:attrNameLst>
                                          <p:attrName>style.visibility</p:attrName>
                                        </p:attrNameLst>
                                      </p:cBhvr>
                                      <p:to>
                                        <p:strVal val="visible"/>
                                      </p:to>
                                    </p:set>
                                    <p:animEffect transition="in" filter="wipe(left)">
                                      <p:cBhvr>
                                        <p:cTn id="86" dur="500"/>
                                        <p:tgtEl>
                                          <p:spTgt spid="13929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wipe(left)">
                                      <p:cBhvr>
                                        <p:cTn id="91" dur="500"/>
                                        <p:tgtEl>
                                          <p:spTgt spid="8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grpId="0" nodeType="clickEffect">
                                  <p:stCondLst>
                                    <p:cond delay="0"/>
                                  </p:stCondLst>
                                  <p:childTnLst>
                                    <p:set>
                                      <p:cBhvr>
                                        <p:cTn id="95" dur="1" fill="hold">
                                          <p:stCondLst>
                                            <p:cond delay="0"/>
                                          </p:stCondLst>
                                        </p:cTn>
                                        <p:tgtEl>
                                          <p:spTgt spid="139289"/>
                                        </p:tgtEl>
                                        <p:attrNameLst>
                                          <p:attrName>style.visibility</p:attrName>
                                        </p:attrNameLst>
                                      </p:cBhvr>
                                      <p:to>
                                        <p:strVal val="visible"/>
                                      </p:to>
                                    </p:set>
                                    <p:animEffect transition="in" filter="wipe(right)">
                                      <p:cBhvr>
                                        <p:cTn id="96" dur="500"/>
                                        <p:tgtEl>
                                          <p:spTgt spid="1392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left)">
                                      <p:cBhvr>
                                        <p:cTn id="101" dur="500"/>
                                        <p:tgtEl>
                                          <p:spTgt spid="8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9290"/>
                                        </p:tgtEl>
                                        <p:attrNameLst>
                                          <p:attrName>style.visibility</p:attrName>
                                        </p:attrNameLst>
                                      </p:cBhvr>
                                      <p:to>
                                        <p:strVal val="visible"/>
                                      </p:to>
                                    </p:set>
                                    <p:animEffect transition="in" filter="wipe(left)">
                                      <p:cBhvr>
                                        <p:cTn id="106" dur="500"/>
                                        <p:tgtEl>
                                          <p:spTgt spid="13929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wipe(left)">
                                      <p:cBhvr>
                                        <p:cTn id="111" dur="500"/>
                                        <p:tgtEl>
                                          <p:spTgt spid="8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9292"/>
                                        </p:tgtEl>
                                        <p:attrNameLst>
                                          <p:attrName>style.visibility</p:attrName>
                                        </p:attrNameLst>
                                      </p:cBhvr>
                                      <p:to>
                                        <p:strVal val="visible"/>
                                      </p:to>
                                    </p:set>
                                    <p:animEffect transition="in" filter="wipe(left)">
                                      <p:cBhvr>
                                        <p:cTn id="116" dur="500"/>
                                        <p:tgtEl>
                                          <p:spTgt spid="13929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wipe(left)">
                                      <p:cBhvr>
                                        <p:cTn id="121" dur="500"/>
                                        <p:tgtEl>
                                          <p:spTgt spid="85"/>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blinds(horizontal)">
                                      <p:cBhvr>
                                        <p:cTn id="126" dur="500"/>
                                        <p:tgtEl>
                                          <p:spTgt spid="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wipe(left)">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39280"/>
                                        </p:tgtEl>
                                        <p:attrNameLst>
                                          <p:attrName>style.visibility</p:attrName>
                                        </p:attrNameLst>
                                      </p:cBhvr>
                                      <p:to>
                                        <p:strVal val="visible"/>
                                      </p:to>
                                    </p:set>
                                    <p:animEffect transition="in" filter="wipe(left)">
                                      <p:cBhvr>
                                        <p:cTn id="136" dur="500"/>
                                        <p:tgtEl>
                                          <p:spTgt spid="13928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left)">
                                      <p:cBhvr>
                                        <p:cTn id="141" dur="500"/>
                                        <p:tgtEl>
                                          <p:spTgt spid="78"/>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ntr" presetSubtype="0" fill="hold" nodeType="clickEffect">
                                  <p:stCondLst>
                                    <p:cond delay="0"/>
                                  </p:stCondLst>
                                  <p:childTnLst>
                                    <p:set>
                                      <p:cBhvr>
                                        <p:cTn id="145" dur="1" fill="hold">
                                          <p:stCondLst>
                                            <p:cond delay="0"/>
                                          </p:stCondLst>
                                        </p:cTn>
                                        <p:tgtEl>
                                          <p:spTgt spid="54"/>
                                        </p:tgtEl>
                                        <p:attrNameLst>
                                          <p:attrName>style.visibility</p:attrName>
                                        </p:attrNameLst>
                                      </p:cBhvr>
                                      <p:to>
                                        <p:strVal val="visible"/>
                                      </p:to>
                                    </p:set>
                                    <p:anim calcmode="lin" valueType="num">
                                      <p:cBhvr>
                                        <p:cTn id="146" dur="500" fill="hold"/>
                                        <p:tgtEl>
                                          <p:spTgt spid="54"/>
                                        </p:tgtEl>
                                        <p:attrNameLst>
                                          <p:attrName>ppt_w</p:attrName>
                                        </p:attrNameLst>
                                      </p:cBhvr>
                                      <p:tavLst>
                                        <p:tav tm="0">
                                          <p:val>
                                            <p:fltVal val="0"/>
                                          </p:val>
                                        </p:tav>
                                        <p:tav tm="100000">
                                          <p:val>
                                            <p:strVal val="#ppt_w"/>
                                          </p:val>
                                        </p:tav>
                                      </p:tavLst>
                                    </p:anim>
                                    <p:anim calcmode="lin" valueType="num">
                                      <p:cBhvr>
                                        <p:cTn id="147" dur="500" fill="hold"/>
                                        <p:tgtEl>
                                          <p:spTgt spid="54"/>
                                        </p:tgtEl>
                                        <p:attrNameLst>
                                          <p:attrName>ppt_h</p:attrName>
                                        </p:attrNameLst>
                                      </p:cBhvr>
                                      <p:tavLst>
                                        <p:tav tm="0">
                                          <p:val>
                                            <p:fltVal val="0"/>
                                          </p:val>
                                        </p:tav>
                                        <p:tav tm="100000">
                                          <p:val>
                                            <p:strVal val="#ppt_h"/>
                                          </p:val>
                                        </p:tav>
                                      </p:tavLst>
                                    </p:anim>
                                    <p:animEffect transition="in" filter="fade">
                                      <p:cBhvr>
                                        <p:cTn id="148" dur="500"/>
                                        <p:tgtEl>
                                          <p:spTgt spid="54"/>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wipe(left)">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80"/>
                                        </p:tgtEl>
                                        <p:attrNameLst>
                                          <p:attrName>style.visibility</p:attrName>
                                        </p:attrNameLst>
                                      </p:cBhvr>
                                      <p:to>
                                        <p:strVal val="visible"/>
                                      </p:to>
                                    </p:set>
                                    <p:animEffect transition="in" filter="wipe(left)">
                                      <p:cBhvr>
                                        <p:cTn id="158" dur="5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wipe(left)">
                                      <p:cBhvr>
                                        <p:cTn id="16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5" grpId="0"/>
      <p:bldP spid="139294" grpId="0" animBg="1"/>
      <p:bldP spid="139292" grpId="0" animBg="1"/>
      <p:bldP spid="139290" grpId="0" animBg="1"/>
      <p:bldP spid="139289" grpId="0" animBg="1"/>
      <p:bldP spid="139280" grpId="0"/>
      <p:bldP spid="4" grpId="0"/>
      <p:bldP spid="65" grpId="0"/>
      <p:bldP spid="66" grpId="0"/>
      <p:bldP spid="68" grpId="0"/>
      <p:bldP spid="69" grpId="0"/>
      <p:bldP spid="70" grpId="0"/>
      <p:bldP spid="71" grpId="0" animBg="1"/>
      <p:bldP spid="72" grpId="0" animBg="1"/>
      <p:bldP spid="73" grpId="0" animBg="1"/>
      <p:bldP spid="74" grpId="0"/>
      <p:bldP spid="75" grpId="0" animBg="1"/>
      <p:bldP spid="76" grpId="0"/>
      <p:bldP spid="78" grpId="0"/>
      <p:bldP spid="79" grpId="0"/>
      <p:bldP spid="80" grpId="0"/>
      <p:bldP spid="81" grpId="0"/>
      <p:bldP spid="82" grpId="0"/>
      <p:bldP spid="83" grpId="0"/>
      <p:bldP spid="84" grpId="0"/>
      <p:bldP spid="85" grpId="0"/>
      <p:bldP spid="86" grpId="0"/>
      <p:bldP spid="8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664198" y="569637"/>
            <a:ext cx="975727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微软雅黑" panose="020B0503020204020204" pitchFamily="34" charset="-122"/>
              </a:rPr>
              <a:t>磁感应强度遵从叠加原理：</a:t>
            </a:r>
            <a:r>
              <a:rPr lang="zh-CN" altLang="en-US" sz="2800" dirty="0">
                <a:solidFill>
                  <a:srgbClr val="0000FF"/>
                </a:solidFill>
                <a:ea typeface="微软雅黑" panose="020B0503020204020204" pitchFamily="34" charset="-122"/>
              </a:rPr>
              <a:t>设有若干个电流元（或若干闭合电流）它们中的每一个都产生各自的磁场，那么，当这些电流元（或若干闭合电流）同时存在时，在空间某点的总磁感应强度等于所有电流元（或所有闭合电流）单独存在时在该点产生的磁场的磁感应强度的矢量和 </a:t>
            </a:r>
            <a:endParaRPr lang="zh-CN" altLang="en-US" sz="2800" dirty="0">
              <a:solidFill>
                <a:srgbClr val="0000FF"/>
              </a:solidFill>
              <a:latin typeface="+mn-lt"/>
              <a:ea typeface="微软雅黑" panose="020B0503020204020204" pitchFamily="34" charset="-122"/>
            </a:endParaRPr>
          </a:p>
        </p:txBody>
      </p:sp>
      <p:sp>
        <p:nvSpPr>
          <p:cNvPr id="4" name="Freeform 14"/>
          <p:cNvSpPr>
            <a:spLocks/>
          </p:cNvSpPr>
          <p:nvPr/>
        </p:nvSpPr>
        <p:spPr bwMode="auto">
          <a:xfrm rot="595123">
            <a:off x="7428725" y="3705598"/>
            <a:ext cx="958850" cy="1168400"/>
          </a:xfrm>
          <a:custGeom>
            <a:avLst/>
            <a:gdLst>
              <a:gd name="T0" fmla="*/ 0 w 517"/>
              <a:gd name="T1" fmla="*/ 2147483646 h 720"/>
              <a:gd name="T2" fmla="*/ 2147483646 w 517"/>
              <a:gd name="T3" fmla="*/ 0 h 720"/>
              <a:gd name="T4" fmla="*/ 0 60000 65536"/>
              <a:gd name="T5" fmla="*/ 0 60000 65536"/>
              <a:gd name="T6" fmla="*/ 0 w 517"/>
              <a:gd name="T7" fmla="*/ 0 h 720"/>
              <a:gd name="T8" fmla="*/ 517 w 517"/>
              <a:gd name="T9" fmla="*/ 720 h 720"/>
            </a:gdLst>
            <a:ahLst/>
            <a:cxnLst>
              <a:cxn ang="T4">
                <a:pos x="T0" y="T1"/>
              </a:cxn>
              <a:cxn ang="T5">
                <a:pos x="T2" y="T3"/>
              </a:cxn>
            </a:cxnLst>
            <a:rect l="T6" t="T7" r="T8" b="T9"/>
            <a:pathLst>
              <a:path w="517" h="720">
                <a:moveTo>
                  <a:pt x="0" y="720"/>
                </a:moveTo>
                <a:lnTo>
                  <a:pt x="517" y="0"/>
                </a:lnTo>
              </a:path>
            </a:pathLst>
          </a:custGeom>
          <a:noFill/>
          <a:ln w="44450">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8" name="Group 19"/>
          <p:cNvGrpSpPr>
            <a:grpSpLocks/>
          </p:cNvGrpSpPr>
          <p:nvPr/>
        </p:nvGrpSpPr>
        <p:grpSpPr bwMode="auto">
          <a:xfrm>
            <a:off x="8373287" y="3543673"/>
            <a:ext cx="381000" cy="381000"/>
            <a:chOff x="5232" y="1872"/>
            <a:chExt cx="240" cy="240"/>
          </a:xfrm>
        </p:grpSpPr>
        <p:sp>
          <p:nvSpPr>
            <p:cNvPr id="141327" name="Oval 20"/>
            <p:cNvSpPr>
              <a:spLocks noChangeArrowheads="1"/>
            </p:cNvSpPr>
            <p:nvPr/>
          </p:nvSpPr>
          <p:spPr bwMode="auto">
            <a:xfrm>
              <a:off x="5232" y="1872"/>
              <a:ext cx="240" cy="24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00"/>
                </a:solidFill>
                <a:latin typeface="+mn-lt"/>
                <a:ea typeface="微软雅黑" panose="020B0503020204020204" pitchFamily="34" charset="-122"/>
              </a:endParaRPr>
            </a:p>
          </p:txBody>
        </p:sp>
        <p:sp>
          <p:nvSpPr>
            <p:cNvPr id="141328" name="Line 21"/>
            <p:cNvSpPr>
              <a:spLocks noChangeShapeType="1"/>
            </p:cNvSpPr>
            <p:nvPr/>
          </p:nvSpPr>
          <p:spPr bwMode="auto">
            <a:xfrm rot="1265349" flipH="1">
              <a:off x="5283" y="1909"/>
              <a:ext cx="128" cy="176"/>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41329" name="Line 22"/>
            <p:cNvSpPr>
              <a:spLocks noChangeShapeType="1"/>
            </p:cNvSpPr>
            <p:nvPr/>
          </p:nvSpPr>
          <p:spPr bwMode="auto">
            <a:xfrm rot="20334651">
              <a:off x="5280" y="1908"/>
              <a:ext cx="128" cy="176"/>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4" name="Freeform 26"/>
          <p:cNvSpPr>
            <a:spLocks/>
          </p:cNvSpPr>
          <p:nvPr/>
        </p:nvSpPr>
        <p:spPr bwMode="auto">
          <a:xfrm>
            <a:off x="6198412" y="3284910"/>
            <a:ext cx="1379538" cy="2630488"/>
          </a:xfrm>
          <a:custGeom>
            <a:avLst/>
            <a:gdLst>
              <a:gd name="T0" fmla="*/ 0 w 673"/>
              <a:gd name="T1" fmla="*/ 2147483646 h 1537"/>
              <a:gd name="T2" fmla="*/ 2147483646 w 673"/>
              <a:gd name="T3" fmla="*/ 2147483646 h 1537"/>
              <a:gd name="T4" fmla="*/ 2147483646 w 673"/>
              <a:gd name="T5" fmla="*/ 2147483646 h 1537"/>
              <a:gd name="T6" fmla="*/ 2147483646 w 673"/>
              <a:gd name="T7" fmla="*/ 2147483646 h 1537"/>
              <a:gd name="T8" fmla="*/ 2147483646 w 673"/>
              <a:gd name="T9" fmla="*/ 2147483646 h 1537"/>
              <a:gd name="T10" fmla="*/ 2147483646 w 673"/>
              <a:gd name="T11" fmla="*/ 0 h 1537"/>
              <a:gd name="T12" fmla="*/ 0 60000 65536"/>
              <a:gd name="T13" fmla="*/ 0 60000 65536"/>
              <a:gd name="T14" fmla="*/ 0 60000 65536"/>
              <a:gd name="T15" fmla="*/ 0 60000 65536"/>
              <a:gd name="T16" fmla="*/ 0 60000 65536"/>
              <a:gd name="T17" fmla="*/ 0 60000 65536"/>
              <a:gd name="T18" fmla="*/ 0 w 673"/>
              <a:gd name="T19" fmla="*/ 0 h 1537"/>
              <a:gd name="T20" fmla="*/ 673 w 673"/>
              <a:gd name="T21" fmla="*/ 1537 h 1537"/>
            </a:gdLst>
            <a:ahLst/>
            <a:cxnLst>
              <a:cxn ang="T12">
                <a:pos x="T0" y="T1"/>
              </a:cxn>
              <a:cxn ang="T13">
                <a:pos x="T2" y="T3"/>
              </a:cxn>
              <a:cxn ang="T14">
                <a:pos x="T4" y="T5"/>
              </a:cxn>
              <a:cxn ang="T15">
                <a:pos x="T6" y="T7"/>
              </a:cxn>
              <a:cxn ang="T16">
                <a:pos x="T8" y="T9"/>
              </a:cxn>
              <a:cxn ang="T17">
                <a:pos x="T10" y="T11"/>
              </a:cxn>
            </a:cxnLst>
            <a:rect l="T18" t="T19" r="T20" b="T21"/>
            <a:pathLst>
              <a:path w="673" h="1537">
                <a:moveTo>
                  <a:pt x="0" y="1537"/>
                </a:moveTo>
                <a:lnTo>
                  <a:pt x="366" y="1288"/>
                </a:lnTo>
                <a:cubicBezTo>
                  <a:pt x="461" y="1188"/>
                  <a:pt x="571" y="1092"/>
                  <a:pt x="571" y="936"/>
                </a:cubicBezTo>
                <a:cubicBezTo>
                  <a:pt x="571" y="780"/>
                  <a:pt x="407" y="478"/>
                  <a:pt x="366" y="351"/>
                </a:cubicBezTo>
                <a:cubicBezTo>
                  <a:pt x="366" y="222"/>
                  <a:pt x="520" y="219"/>
                  <a:pt x="571" y="161"/>
                </a:cubicBezTo>
                <a:lnTo>
                  <a:pt x="673" y="0"/>
                </a:lnTo>
              </a:path>
            </a:pathLst>
          </a:custGeom>
          <a:noFill/>
          <a:ln w="857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6" name="Line 29"/>
          <p:cNvSpPr>
            <a:spLocks noChangeShapeType="1"/>
          </p:cNvSpPr>
          <p:nvPr/>
        </p:nvSpPr>
        <p:spPr bwMode="auto">
          <a:xfrm rot="20601893" flipV="1">
            <a:off x="7306487" y="4343774"/>
            <a:ext cx="1588" cy="542925"/>
          </a:xfrm>
          <a:prstGeom prst="line">
            <a:avLst/>
          </a:prstGeom>
          <a:noFill/>
          <a:ln w="88900">
            <a:solidFill>
              <a:srgbClr val="FF66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矩形 18"/>
              <p:cNvSpPr/>
              <p:nvPr/>
            </p:nvSpPr>
            <p:spPr>
              <a:xfrm>
                <a:off x="1700153" y="4539143"/>
                <a:ext cx="2902205" cy="1120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e>
                      </m:nary>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700153" y="4539143"/>
                <a:ext cx="2902205" cy="11208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476833" y="4477606"/>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6476833" y="4477606"/>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810708" y="4209322"/>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7810708" y="4209322"/>
                <a:ext cx="4618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737862" y="3253585"/>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737862" y="3253585"/>
                <a:ext cx="7491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267617" y="401592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7267617" y="4015923"/>
                <a:ext cx="49654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351374" y="383012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351374" y="3830129"/>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595210" y="335508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595210" y="3355088"/>
                <a:ext cx="4317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700153" y="3284910"/>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700153" y="3284910"/>
                <a:ext cx="2772554" cy="102188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925983" y="531848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925983" y="5318484"/>
                <a:ext cx="40927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77267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up)">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9" grpId="0"/>
      <p:bldP spid="38" grpId="0"/>
      <p:bldP spid="39" grpId="0"/>
      <p:bldP spid="40" grpId="0"/>
      <p:bldP spid="41" grpId="0"/>
      <p:bldP spid="42" grpId="0"/>
      <p:bldP spid="43" grpId="0"/>
      <p:bldP spid="1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31" name="Group 4"/>
          <p:cNvGrpSpPr>
            <a:grpSpLocks/>
          </p:cNvGrpSpPr>
          <p:nvPr/>
        </p:nvGrpSpPr>
        <p:grpSpPr bwMode="auto">
          <a:xfrm>
            <a:off x="825500" y="2504730"/>
            <a:ext cx="3962400" cy="3800475"/>
            <a:chOff x="480" y="1680"/>
            <a:chExt cx="2496" cy="2394"/>
          </a:xfrm>
        </p:grpSpPr>
        <p:sp>
          <p:nvSpPr>
            <p:cNvPr id="145433" name="Rectangle 5"/>
            <p:cNvSpPr>
              <a:spLocks noChangeArrowheads="1"/>
            </p:cNvSpPr>
            <p:nvPr/>
          </p:nvSpPr>
          <p:spPr bwMode="auto">
            <a:xfrm>
              <a:off x="480" y="1728"/>
              <a:ext cx="2496" cy="2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34" name="Oval 6"/>
            <p:cNvSpPr>
              <a:spLocks noChangeArrowheads="1"/>
            </p:cNvSpPr>
            <p:nvPr/>
          </p:nvSpPr>
          <p:spPr bwMode="auto">
            <a:xfrm>
              <a:off x="912" y="2112"/>
              <a:ext cx="1632" cy="1584"/>
            </a:xfrm>
            <a:prstGeom prst="ellipse">
              <a:avLst/>
            </a:prstGeom>
            <a:noFill/>
            <a:ln w="222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35" name="Line 7"/>
            <p:cNvSpPr>
              <a:spLocks noChangeShapeType="1"/>
            </p:cNvSpPr>
            <p:nvPr/>
          </p:nvSpPr>
          <p:spPr bwMode="auto">
            <a:xfrm>
              <a:off x="1680" y="2112"/>
              <a:ext cx="0" cy="158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6" name="Line 8"/>
            <p:cNvSpPr>
              <a:spLocks noChangeShapeType="1"/>
            </p:cNvSpPr>
            <p:nvPr/>
          </p:nvSpPr>
          <p:spPr bwMode="auto">
            <a:xfrm>
              <a:off x="912" y="2880"/>
              <a:ext cx="163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7" name="Line 9"/>
            <p:cNvSpPr>
              <a:spLocks noChangeShapeType="1"/>
            </p:cNvSpPr>
            <p:nvPr/>
          </p:nvSpPr>
          <p:spPr bwMode="auto">
            <a:xfrm flipV="1">
              <a:off x="1104" y="2304"/>
              <a:ext cx="1200" cy="110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8" name="Line 10"/>
            <p:cNvSpPr>
              <a:spLocks noChangeShapeType="1"/>
            </p:cNvSpPr>
            <p:nvPr/>
          </p:nvSpPr>
          <p:spPr bwMode="auto">
            <a:xfrm>
              <a:off x="1152" y="2352"/>
              <a:ext cx="1152" cy="1152"/>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9" name="Text Box 11"/>
            <p:cNvSpPr txBox="1">
              <a:spLocks noChangeArrowheads="1"/>
            </p:cNvSpPr>
            <p:nvPr/>
          </p:nvSpPr>
          <p:spPr bwMode="auto">
            <a:xfrm>
              <a:off x="1584" y="1680"/>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1</a:t>
              </a:r>
            </a:p>
          </p:txBody>
        </p:sp>
        <p:sp>
          <p:nvSpPr>
            <p:cNvPr id="145440" name="Text Box 12"/>
            <p:cNvSpPr txBox="1">
              <a:spLocks noChangeArrowheads="1"/>
            </p:cNvSpPr>
            <p:nvPr/>
          </p:nvSpPr>
          <p:spPr bwMode="auto">
            <a:xfrm>
              <a:off x="2304" y="201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2</a:t>
              </a:r>
            </a:p>
          </p:txBody>
        </p:sp>
        <p:sp>
          <p:nvSpPr>
            <p:cNvPr id="145441" name="Text Box 13"/>
            <p:cNvSpPr txBox="1">
              <a:spLocks noChangeArrowheads="1"/>
            </p:cNvSpPr>
            <p:nvPr/>
          </p:nvSpPr>
          <p:spPr bwMode="auto">
            <a:xfrm>
              <a:off x="2592" y="273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3</a:t>
              </a:r>
            </a:p>
          </p:txBody>
        </p:sp>
        <p:sp>
          <p:nvSpPr>
            <p:cNvPr id="145442" name="Text Box 14"/>
            <p:cNvSpPr txBox="1">
              <a:spLocks noChangeArrowheads="1"/>
            </p:cNvSpPr>
            <p:nvPr/>
          </p:nvSpPr>
          <p:spPr bwMode="auto">
            <a:xfrm>
              <a:off x="2304" y="345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4</a:t>
              </a:r>
            </a:p>
          </p:txBody>
        </p:sp>
        <p:sp>
          <p:nvSpPr>
            <p:cNvPr id="145443" name="Text Box 15"/>
            <p:cNvSpPr txBox="1">
              <a:spLocks noChangeArrowheads="1"/>
            </p:cNvSpPr>
            <p:nvPr/>
          </p:nvSpPr>
          <p:spPr bwMode="auto">
            <a:xfrm>
              <a:off x="1584" y="37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5</a:t>
              </a:r>
            </a:p>
          </p:txBody>
        </p:sp>
        <p:sp>
          <p:nvSpPr>
            <p:cNvPr id="145444" name="Text Box 16"/>
            <p:cNvSpPr txBox="1">
              <a:spLocks noChangeArrowheads="1"/>
            </p:cNvSpPr>
            <p:nvPr/>
          </p:nvSpPr>
          <p:spPr bwMode="auto">
            <a:xfrm>
              <a:off x="864" y="3408"/>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6</a:t>
              </a:r>
            </a:p>
          </p:txBody>
        </p:sp>
        <p:sp>
          <p:nvSpPr>
            <p:cNvPr id="145445" name="Text Box 17"/>
            <p:cNvSpPr txBox="1">
              <a:spLocks noChangeArrowheads="1"/>
            </p:cNvSpPr>
            <p:nvPr/>
          </p:nvSpPr>
          <p:spPr bwMode="auto">
            <a:xfrm>
              <a:off x="576" y="273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7</a:t>
              </a:r>
            </a:p>
          </p:txBody>
        </p:sp>
        <p:sp>
          <p:nvSpPr>
            <p:cNvPr id="145446" name="Text Box 18"/>
            <p:cNvSpPr txBox="1">
              <a:spLocks noChangeArrowheads="1"/>
            </p:cNvSpPr>
            <p:nvPr/>
          </p:nvSpPr>
          <p:spPr bwMode="auto">
            <a:xfrm>
              <a:off x="864" y="201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8</a:t>
              </a:r>
            </a:p>
          </p:txBody>
        </p:sp>
        <p:sp>
          <p:nvSpPr>
            <p:cNvPr id="145447" name="AutoShape 19"/>
            <p:cNvSpPr>
              <a:spLocks noChangeArrowheads="1"/>
            </p:cNvSpPr>
            <p:nvPr/>
          </p:nvSpPr>
          <p:spPr bwMode="auto">
            <a:xfrm>
              <a:off x="1632" y="2688"/>
              <a:ext cx="96" cy="336"/>
            </a:xfrm>
            <a:prstGeom prst="upArrow">
              <a:avLst>
                <a:gd name="adj1" fmla="val 50000"/>
                <a:gd name="adj2" fmla="val 87500"/>
              </a:avLst>
            </a:prstGeom>
            <a:solidFill>
              <a:schemeClr val="accent1"/>
            </a:solidFill>
            <a:ln w="28575">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49" name="Oval 21"/>
            <p:cNvSpPr>
              <a:spLocks noChangeArrowheads="1"/>
            </p:cNvSpPr>
            <p:nvPr/>
          </p:nvSpPr>
          <p:spPr bwMode="auto">
            <a:xfrm>
              <a:off x="1536" y="3552"/>
              <a:ext cx="240" cy="240"/>
            </a:xfrm>
            <a:prstGeom prst="ellipse">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0" name="Oval 22"/>
            <p:cNvSpPr>
              <a:spLocks noChangeArrowheads="1"/>
            </p:cNvSpPr>
            <p:nvPr/>
          </p:nvSpPr>
          <p:spPr bwMode="auto">
            <a:xfrm>
              <a:off x="1584" y="1968"/>
              <a:ext cx="240" cy="240"/>
            </a:xfrm>
            <a:prstGeom prst="ellipse">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1" name="Oval 23"/>
            <p:cNvSpPr>
              <a:spLocks noChangeArrowheads="1"/>
            </p:cNvSpPr>
            <p:nvPr/>
          </p:nvSpPr>
          <p:spPr bwMode="auto">
            <a:xfrm>
              <a:off x="2160" y="2208"/>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2" name="Oval 24"/>
            <p:cNvSpPr>
              <a:spLocks noChangeArrowheads="1"/>
            </p:cNvSpPr>
            <p:nvPr/>
          </p:nvSpPr>
          <p:spPr bwMode="auto">
            <a:xfrm>
              <a:off x="2400" y="2736"/>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3" name="Oval 25"/>
            <p:cNvSpPr>
              <a:spLocks noChangeArrowheads="1"/>
            </p:cNvSpPr>
            <p:nvPr/>
          </p:nvSpPr>
          <p:spPr bwMode="auto">
            <a:xfrm>
              <a:off x="2160" y="3360"/>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4" name="Oval 26"/>
            <p:cNvSpPr>
              <a:spLocks noChangeArrowheads="1"/>
            </p:cNvSpPr>
            <p:nvPr/>
          </p:nvSpPr>
          <p:spPr bwMode="auto">
            <a:xfrm>
              <a:off x="960" y="3264"/>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5" name="Oval 27"/>
            <p:cNvSpPr>
              <a:spLocks noChangeArrowheads="1"/>
            </p:cNvSpPr>
            <p:nvPr/>
          </p:nvSpPr>
          <p:spPr bwMode="auto">
            <a:xfrm>
              <a:off x="816" y="2736"/>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6" name="Oval 28"/>
            <p:cNvSpPr>
              <a:spLocks noChangeArrowheads="1"/>
            </p:cNvSpPr>
            <p:nvPr/>
          </p:nvSpPr>
          <p:spPr bwMode="auto">
            <a:xfrm>
              <a:off x="1008" y="2208"/>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grpSp>
      <p:sp>
        <p:nvSpPr>
          <p:cNvPr id="55" name="Rectangle 31"/>
          <p:cNvSpPr>
            <a:spLocks noChangeArrowheads="1"/>
          </p:cNvSpPr>
          <p:nvPr/>
        </p:nvSpPr>
        <p:spPr bwMode="auto">
          <a:xfrm>
            <a:off x="3508919" y="3260456"/>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b="1" dirty="0">
                <a:solidFill>
                  <a:srgbClr val="FF0000"/>
                </a:solidFill>
                <a:ea typeface="微软雅黑" panose="020B0503020204020204" pitchFamily="34" charset="-122"/>
              </a:rPr>
              <a:t>+</a:t>
            </a:r>
          </a:p>
        </p:txBody>
      </p:sp>
      <p:sp>
        <p:nvSpPr>
          <p:cNvPr id="56" name="Rectangle 32"/>
          <p:cNvSpPr>
            <a:spLocks noChangeArrowheads="1"/>
          </p:cNvSpPr>
          <p:nvPr/>
        </p:nvSpPr>
        <p:spPr bwMode="auto">
          <a:xfrm>
            <a:off x="3886199" y="4119217"/>
            <a:ext cx="71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b="1" dirty="0">
                <a:solidFill>
                  <a:srgbClr val="FF0000"/>
                </a:solidFill>
                <a:latin typeface="Times New Roman" panose="02020603050405020304" pitchFamily="18" charset="0"/>
                <a:ea typeface="微软雅黑" panose="020B0503020204020204" pitchFamily="34" charset="-122"/>
              </a:rPr>
              <a:t>+</a:t>
            </a:r>
          </a:p>
        </p:txBody>
      </p:sp>
      <p:sp>
        <p:nvSpPr>
          <p:cNvPr id="57" name="Rectangle 33"/>
          <p:cNvSpPr>
            <a:spLocks noChangeArrowheads="1"/>
          </p:cNvSpPr>
          <p:nvPr/>
        </p:nvSpPr>
        <p:spPr bwMode="auto">
          <a:xfrm>
            <a:off x="3492500" y="5094003"/>
            <a:ext cx="608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b="1" dirty="0">
                <a:solidFill>
                  <a:srgbClr val="FF0000"/>
                </a:solidFill>
                <a:latin typeface="Times New Roman" panose="02020603050405020304" pitchFamily="18" charset="0"/>
                <a:ea typeface="微软雅黑" panose="020B0503020204020204" pitchFamily="34" charset="-122"/>
              </a:rPr>
              <a:t>+</a:t>
            </a:r>
          </a:p>
        </p:txBody>
      </p:sp>
      <p:sp>
        <p:nvSpPr>
          <p:cNvPr id="58" name="Oval 34"/>
          <p:cNvSpPr>
            <a:spLocks noChangeArrowheads="1"/>
          </p:cNvSpPr>
          <p:nvPr/>
        </p:nvSpPr>
        <p:spPr bwMode="auto">
          <a:xfrm>
            <a:off x="1739900" y="5171730"/>
            <a:ext cx="76200" cy="76200"/>
          </a:xfrm>
          <a:prstGeom prst="ellipse">
            <a:avLst/>
          </a:prstGeom>
          <a:solidFill>
            <a:srgbClr val="FF3300"/>
          </a:solidFill>
          <a:ln w="9525">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59" name="Oval 35"/>
          <p:cNvSpPr>
            <a:spLocks noChangeArrowheads="1"/>
          </p:cNvSpPr>
          <p:nvPr/>
        </p:nvSpPr>
        <p:spPr bwMode="auto">
          <a:xfrm>
            <a:off x="1511300" y="4333530"/>
            <a:ext cx="76200" cy="76200"/>
          </a:xfrm>
          <a:prstGeom prst="ellipse">
            <a:avLst/>
          </a:prstGeom>
          <a:solidFill>
            <a:srgbClr val="FF3300"/>
          </a:solidFill>
          <a:ln w="9525">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60" name="Oval 36"/>
          <p:cNvSpPr>
            <a:spLocks noChangeArrowheads="1"/>
          </p:cNvSpPr>
          <p:nvPr/>
        </p:nvSpPr>
        <p:spPr bwMode="auto">
          <a:xfrm>
            <a:off x="1816100" y="3495330"/>
            <a:ext cx="76200" cy="76200"/>
          </a:xfrm>
          <a:prstGeom prst="ellipse">
            <a:avLst/>
          </a:prstGeom>
          <a:solidFill>
            <a:srgbClr val="FF3300"/>
          </a:solidFill>
          <a:ln w="19050">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27" name="Text Box 38"/>
          <p:cNvSpPr txBox="1">
            <a:spLocks noChangeArrowheads="1"/>
          </p:cNvSpPr>
          <p:nvPr/>
        </p:nvSpPr>
        <p:spPr bwMode="auto">
          <a:xfrm>
            <a:off x="5210178" y="2733330"/>
            <a:ext cx="1711116" cy="52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1、5 点：</a:t>
            </a:r>
          </a:p>
        </p:txBody>
      </p:sp>
      <p:sp>
        <p:nvSpPr>
          <p:cNvPr id="145425" name="Text Box 41"/>
          <p:cNvSpPr txBox="1">
            <a:spLocks noChangeArrowheads="1"/>
          </p:cNvSpPr>
          <p:nvPr/>
        </p:nvSpPr>
        <p:spPr bwMode="auto">
          <a:xfrm>
            <a:off x="5210178" y="3571533"/>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3、7点：</a:t>
            </a:r>
          </a:p>
        </p:txBody>
      </p:sp>
      <p:sp>
        <p:nvSpPr>
          <p:cNvPr id="145424" name="Text Box 45"/>
          <p:cNvSpPr txBox="1">
            <a:spLocks noChangeArrowheads="1"/>
          </p:cNvSpPr>
          <p:nvPr/>
        </p:nvSpPr>
        <p:spPr bwMode="auto">
          <a:xfrm>
            <a:off x="5210178" y="4516090"/>
            <a:ext cx="2867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2、4、6、8 点 ：</a:t>
            </a:r>
          </a:p>
        </p:txBody>
      </p:sp>
      <p:sp>
        <p:nvSpPr>
          <p:cNvPr id="145422" name="Rectangle 48"/>
          <p:cNvSpPr>
            <a:spLocks noChangeArrowheads="1"/>
          </p:cNvSpPr>
          <p:nvPr/>
        </p:nvSpPr>
        <p:spPr bwMode="auto">
          <a:xfrm>
            <a:off x="825500" y="797760"/>
            <a:ext cx="3753853" cy="51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rPr>
              <a:t>毕奥—萨伐尔定律</a:t>
            </a:r>
          </a:p>
        </p:txBody>
      </p:sp>
      <mc:AlternateContent xmlns:mc="http://schemas.openxmlformats.org/markup-compatibility/2006" xmlns:a14="http://schemas.microsoft.com/office/drawing/2010/main">
        <mc:Choice Requires="a14">
          <p:sp>
            <p:nvSpPr>
              <p:cNvPr id="49" name="矩形 48"/>
              <p:cNvSpPr/>
              <p:nvPr/>
            </p:nvSpPr>
            <p:spPr>
              <a:xfrm>
                <a:off x="3873500" y="460498"/>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873500" y="460498"/>
                <a:ext cx="2772554" cy="10218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736228" y="4085328"/>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2736228" y="4085328"/>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054302" y="4796149"/>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2054302" y="4796149"/>
                <a:ext cx="52379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780115" y="2727635"/>
                <a:ext cx="14037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6780115" y="2727635"/>
                <a:ext cx="140371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780115" y="3378281"/>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6780115" y="3378281"/>
                <a:ext cx="2154308"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674620" y="5209830"/>
                <a:ext cx="325980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r>
                            <a:rPr lang="en-US" altLang="zh-CN" sz="2800" b="0" i="1" smtClean="0">
                              <a:solidFill>
                                <a:srgbClr val="0000FF"/>
                              </a:solidFill>
                              <a:latin typeface="Cambria Math" panose="02040503050406030204" pitchFamily="18" charset="0"/>
                              <a:ea typeface="Cambria Math" panose="02040503050406030204" pitchFamily="18" charset="0"/>
                            </a:rPr>
                            <m:t>45°</m:t>
                          </m:r>
                        </m:e>
                      </m:func>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5674620" y="5209830"/>
                <a:ext cx="3259803"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6865935" y="572004"/>
                <a:ext cx="2953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6865935" y="572004"/>
                <a:ext cx="2953308" cy="910377"/>
              </a:xfrm>
              <a:prstGeom prst="rect">
                <a:avLst/>
              </a:prstGeom>
              <a:blipFill>
                <a:blip r:embed="rId9"/>
                <a:stretch>
                  <a:fillRect/>
                </a:stretch>
              </a:blipFill>
            </p:spPr>
            <p:txBody>
              <a:bodyPr/>
              <a:lstStyle/>
              <a:p>
                <a:r>
                  <a:rPr lang="zh-CN" altLang="en-US">
                    <a:noFill/>
                  </a:rPr>
                  <a:t> </a:t>
                </a:r>
              </a:p>
            </p:txBody>
          </p:sp>
        </mc:Fallback>
      </mc:AlternateContent>
      <p:sp>
        <p:nvSpPr>
          <p:cNvPr id="45" name="Text Box 29"/>
          <p:cNvSpPr txBox="1">
            <a:spLocks noChangeArrowheads="1"/>
          </p:cNvSpPr>
          <p:nvPr/>
        </p:nvSpPr>
        <p:spPr bwMode="auto">
          <a:xfrm>
            <a:off x="825500" y="1748643"/>
            <a:ext cx="800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讨论：判断下列各点磁感强度的方向和大小。</a:t>
            </a:r>
          </a:p>
        </p:txBody>
      </p:sp>
    </p:spTree>
    <p:extLst>
      <p:ext uri="{BB962C8B-B14F-4D97-AF65-F5344CB8AC3E}">
        <p14:creationId xmlns:p14="http://schemas.microsoft.com/office/powerpoint/2010/main" val="40385609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22"/>
                                        </p:tgtEl>
                                        <p:attrNameLst>
                                          <p:attrName>style.visibility</p:attrName>
                                        </p:attrNameLst>
                                      </p:cBhvr>
                                      <p:to>
                                        <p:strVal val="visible"/>
                                      </p:to>
                                    </p:set>
                                    <p:animEffect transition="in" filter="wipe(left)">
                                      <p:cBhvr>
                                        <p:cTn id="7" dur="500"/>
                                        <p:tgtEl>
                                          <p:spTgt spid="1454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5431"/>
                                        </p:tgtEl>
                                        <p:attrNameLst>
                                          <p:attrName>style.visibility</p:attrName>
                                        </p:attrNameLst>
                                      </p:cBhvr>
                                      <p:to>
                                        <p:strVal val="visible"/>
                                      </p:to>
                                    </p:set>
                                    <p:animEffect transition="in" filter="wipe(left)">
                                      <p:cBhvr>
                                        <p:cTn id="27" dur="500"/>
                                        <p:tgtEl>
                                          <p:spTgt spid="1454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ox(in)">
                                      <p:cBhvr>
                                        <p:cTn id="42" dur="500"/>
                                        <p:tgtEl>
                                          <p:spTgt spid="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ox(in)">
                                      <p:cBhvr>
                                        <p:cTn id="47" dur="500"/>
                                        <p:tgtEl>
                                          <p:spTgt spid="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ox(in)">
                                      <p:cBhvr>
                                        <p:cTn id="52" dur="500"/>
                                        <p:tgtEl>
                                          <p:spTgt spid="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linds(horizontal)">
                                      <p:cBhvr>
                                        <p:cTn id="57" dur="500"/>
                                        <p:tgtEl>
                                          <p:spTgt spid="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linds(horizontal)">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5427"/>
                                        </p:tgtEl>
                                        <p:attrNameLst>
                                          <p:attrName>style.visibility</p:attrName>
                                        </p:attrNameLst>
                                      </p:cBhvr>
                                      <p:to>
                                        <p:strVal val="visible"/>
                                      </p:to>
                                    </p:set>
                                    <p:animEffect transition="in" filter="wipe(left)">
                                      <p:cBhvr>
                                        <p:cTn id="72" dur="500"/>
                                        <p:tgtEl>
                                          <p:spTgt spid="1454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left)">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5425"/>
                                        </p:tgtEl>
                                        <p:attrNameLst>
                                          <p:attrName>style.visibility</p:attrName>
                                        </p:attrNameLst>
                                      </p:cBhvr>
                                      <p:to>
                                        <p:strVal val="visible"/>
                                      </p:to>
                                    </p:set>
                                    <p:animEffect transition="in" filter="wipe(left)">
                                      <p:cBhvr>
                                        <p:cTn id="82" dur="500"/>
                                        <p:tgtEl>
                                          <p:spTgt spid="1454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left)">
                                      <p:cBhvr>
                                        <p:cTn id="87" dur="500"/>
                                        <p:tgtEl>
                                          <p:spTgt spid="5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5424"/>
                                        </p:tgtEl>
                                        <p:attrNameLst>
                                          <p:attrName>style.visibility</p:attrName>
                                        </p:attrNameLst>
                                      </p:cBhvr>
                                      <p:to>
                                        <p:strVal val="visible"/>
                                      </p:to>
                                    </p:set>
                                    <p:animEffect transition="in" filter="wipe(left)">
                                      <p:cBhvr>
                                        <p:cTn id="92" dur="500"/>
                                        <p:tgtEl>
                                          <p:spTgt spid="1454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left)">
                                      <p:cBhvr>
                                        <p:cTn id="9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P spid="56" grpId="0" autoUpdateAnimBg="0"/>
      <p:bldP spid="57" grpId="0" autoUpdateAnimBg="0"/>
      <p:bldP spid="58" grpId="0" animBg="1"/>
      <p:bldP spid="59" grpId="0" animBg="1"/>
      <p:bldP spid="60" grpId="0" animBg="1"/>
      <p:bldP spid="145427" grpId="0"/>
      <p:bldP spid="145425" grpId="0"/>
      <p:bldP spid="145424" grpId="0"/>
      <p:bldP spid="145422" grpId="0"/>
      <p:bldP spid="49" grpId="0"/>
      <p:bldP spid="50" grpId="0"/>
      <p:bldP spid="51" grpId="0"/>
      <p:bldP spid="52" grpId="0"/>
      <p:bldP spid="53" grpId="0"/>
      <p:bldP spid="54" grpId="0"/>
      <p:bldP spid="61" grpId="0"/>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AutoShape 2"/>
          <p:cNvSpPr>
            <a:spLocks noChangeArrowheads="1"/>
          </p:cNvSpPr>
          <p:nvPr/>
        </p:nvSpPr>
        <p:spPr bwMode="auto">
          <a:xfrm>
            <a:off x="566254" y="459134"/>
            <a:ext cx="2376488" cy="1584325"/>
          </a:xfrm>
          <a:prstGeom prst="irregularSeal2">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思考题</a:t>
            </a:r>
          </a:p>
        </p:txBody>
      </p:sp>
      <mc:AlternateContent xmlns:mc="http://schemas.openxmlformats.org/markup-compatibility/2006" xmlns:a14="http://schemas.microsoft.com/office/drawing/2010/main">
        <mc:Choice Requires="a14">
          <p:sp>
            <p:nvSpPr>
              <p:cNvPr id="59395" name="Text Box 3"/>
              <p:cNvSpPr txBox="1">
                <a:spLocks noChangeArrowheads="1"/>
              </p:cNvSpPr>
              <p:nvPr/>
            </p:nvSpPr>
            <p:spPr bwMode="auto">
              <a:xfrm>
                <a:off x="566254" y="2129184"/>
                <a:ext cx="8869294"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defRPr/>
                </a:pPr>
                <a:r>
                  <a:rPr lang="zh-CN" altLang="en-US" sz="2800" dirty="0">
                    <a:solidFill>
                      <a:srgbClr val="0000FF"/>
                    </a:solidFill>
                    <a:latin typeface="+mn-lt"/>
                    <a:ea typeface="+mn-ea"/>
                    <a:cs typeface="楷体_GB2312"/>
                  </a:rPr>
                  <a:t>一个半径为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cs typeface="楷体_GB2312"/>
                  </a:rPr>
                  <a:t>的假想球面中心有一个运动电荷。问：</a:t>
                </a:r>
                <a:r>
                  <a:rPr lang="en-US" altLang="zh-CN" sz="2800" dirty="0">
                    <a:solidFill>
                      <a:srgbClr val="0000FF"/>
                    </a:solidFill>
                    <a:latin typeface="+mn-lt"/>
                    <a:ea typeface="+mn-ea"/>
                    <a:cs typeface="楷体_GB2312"/>
                  </a:rPr>
                  <a:t>(1)</a:t>
                </a:r>
                <a:r>
                  <a:rPr lang="zh-CN" altLang="en-US" sz="2800" dirty="0">
                    <a:solidFill>
                      <a:srgbClr val="0000FF"/>
                    </a:solidFill>
                    <a:latin typeface="+mn-lt"/>
                    <a:ea typeface="+mn-ea"/>
                    <a:cs typeface="楷体_GB2312"/>
                  </a:rPr>
                  <a:t>在球面上哪些点的磁场最强？</a:t>
                </a:r>
                <a:r>
                  <a:rPr lang="en-US" altLang="zh-CN" sz="2800" dirty="0">
                    <a:solidFill>
                      <a:srgbClr val="0000FF"/>
                    </a:solidFill>
                    <a:latin typeface="+mn-lt"/>
                    <a:ea typeface="+mn-ea"/>
                    <a:cs typeface="楷体_GB2312"/>
                  </a:rPr>
                  <a:t>(2)</a:t>
                </a:r>
                <a:r>
                  <a:rPr lang="zh-CN" altLang="en-US" sz="2800" dirty="0">
                    <a:solidFill>
                      <a:srgbClr val="0000FF"/>
                    </a:solidFill>
                    <a:latin typeface="+mn-lt"/>
                    <a:ea typeface="+mn-ea"/>
                    <a:cs typeface="楷体_GB2312"/>
                  </a:rPr>
                  <a:t>在球面上哪些点的磁场为零？</a:t>
                </a:r>
                <a:r>
                  <a:rPr lang="en-US" altLang="zh-CN" sz="2800" dirty="0">
                    <a:solidFill>
                      <a:srgbClr val="0000FF"/>
                    </a:solidFill>
                    <a:latin typeface="+mn-lt"/>
                    <a:ea typeface="+mn-ea"/>
                    <a:cs typeface="楷体_GB2312"/>
                  </a:rPr>
                  <a:t>(3)</a:t>
                </a:r>
                <a:r>
                  <a:rPr lang="zh-CN" altLang="en-US" sz="2800" dirty="0">
                    <a:solidFill>
                      <a:srgbClr val="0000FF"/>
                    </a:solidFill>
                    <a:latin typeface="+mn-lt"/>
                    <a:ea typeface="+mn-ea"/>
                    <a:cs typeface="楷体_GB2312"/>
                  </a:rPr>
                  <a:t>穿过球面的磁通量是多少？</a:t>
                </a:r>
              </a:p>
            </p:txBody>
          </p:sp>
        </mc:Choice>
        <mc:Fallback xmlns="">
          <p:sp>
            <p:nvSpPr>
              <p:cNvPr id="59395" name="Text Box 3"/>
              <p:cNvSpPr txBox="1">
                <a:spLocks noRot="1" noChangeAspect="1" noMove="1" noResize="1" noEditPoints="1" noAdjustHandles="1" noChangeArrowheads="1" noChangeShapeType="1" noTextEdit="1"/>
              </p:cNvSpPr>
              <p:nvPr/>
            </p:nvSpPr>
            <p:spPr bwMode="auto">
              <a:xfrm>
                <a:off x="566254" y="2129184"/>
                <a:ext cx="8869294" cy="1384995"/>
              </a:xfrm>
              <a:prstGeom prst="rect">
                <a:avLst/>
              </a:prstGeom>
              <a:blipFill>
                <a:blip r:embed="rId2"/>
                <a:stretch>
                  <a:fillRect l="-1443" t="-4405" r="-1375"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9403" name="Text Box 11"/>
          <p:cNvSpPr txBox="1">
            <a:spLocks noChangeArrowheads="1"/>
          </p:cNvSpPr>
          <p:nvPr/>
        </p:nvSpPr>
        <p:spPr bwMode="auto">
          <a:xfrm>
            <a:off x="559906" y="3765102"/>
            <a:ext cx="602283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答：</a:t>
            </a:r>
            <a:r>
              <a:rPr lang="en-US" altLang="zh-CN" sz="2800" dirty="0">
                <a:solidFill>
                  <a:srgbClr val="0000FF"/>
                </a:solidFill>
                <a:latin typeface="+mn-lt"/>
                <a:ea typeface="+mn-ea"/>
              </a:rPr>
              <a:t>(1)</a:t>
            </a:r>
            <a:r>
              <a:rPr lang="zh-CN" altLang="en-US" sz="2800" dirty="0">
                <a:solidFill>
                  <a:srgbClr val="0000FF"/>
                </a:solidFill>
                <a:latin typeface="+mn-lt"/>
                <a:ea typeface="+mn-ea"/>
              </a:rPr>
              <a:t>包含运动电荷，且垂直于电荷的运动方向的平面与球面的交点的磁场最强；</a:t>
            </a:r>
            <a:r>
              <a:rPr lang="en-US" altLang="zh-CN" sz="2800" dirty="0">
                <a:solidFill>
                  <a:srgbClr val="0000FF"/>
                </a:solidFill>
                <a:latin typeface="+mn-lt"/>
                <a:ea typeface="+mn-ea"/>
              </a:rPr>
              <a:t>(2)</a:t>
            </a:r>
            <a:r>
              <a:rPr lang="zh-CN" altLang="en-US" sz="2800" dirty="0">
                <a:solidFill>
                  <a:srgbClr val="0000FF"/>
                </a:solidFill>
                <a:latin typeface="+mn-lt"/>
                <a:ea typeface="+mn-ea"/>
              </a:rPr>
              <a:t>运动方向所在的直线与球面相交的两个点的磁场为零；</a:t>
            </a:r>
            <a:r>
              <a:rPr lang="en-US" altLang="zh-CN" sz="2800" dirty="0">
                <a:solidFill>
                  <a:srgbClr val="0000FF"/>
                </a:solidFill>
                <a:latin typeface="+mn-lt"/>
                <a:ea typeface="+mn-ea"/>
              </a:rPr>
              <a:t>(3)</a:t>
            </a:r>
            <a:r>
              <a:rPr lang="zh-CN" altLang="en-US" sz="2800" dirty="0">
                <a:solidFill>
                  <a:srgbClr val="0000FF"/>
                </a:solidFill>
                <a:latin typeface="+mn-lt"/>
                <a:ea typeface="+mn-ea"/>
              </a:rPr>
              <a:t>穿过球面的磁通量为零。</a:t>
            </a:r>
          </a:p>
        </p:txBody>
      </p:sp>
      <p:grpSp>
        <p:nvGrpSpPr>
          <p:cNvPr id="3" name="组合 2"/>
          <p:cNvGrpSpPr/>
          <p:nvPr/>
        </p:nvGrpSpPr>
        <p:grpSpPr>
          <a:xfrm>
            <a:off x="6947866" y="3765102"/>
            <a:ext cx="2600325" cy="2540000"/>
            <a:chOff x="6947866" y="3765102"/>
            <a:chExt cx="2600325" cy="2540000"/>
          </a:xfrm>
        </p:grpSpPr>
        <p:grpSp>
          <p:nvGrpSpPr>
            <p:cNvPr id="2" name="组合 1"/>
            <p:cNvGrpSpPr/>
            <p:nvPr/>
          </p:nvGrpSpPr>
          <p:grpSpPr>
            <a:xfrm>
              <a:off x="6947866" y="3765102"/>
              <a:ext cx="2600325" cy="2540000"/>
              <a:chOff x="6947866" y="3765102"/>
              <a:chExt cx="2600325" cy="2540000"/>
            </a:xfrm>
          </p:grpSpPr>
          <p:sp>
            <p:nvSpPr>
              <p:cNvPr id="12" name="Oval 5"/>
              <p:cNvSpPr>
                <a:spLocks noChangeArrowheads="1"/>
              </p:cNvSpPr>
              <p:nvPr/>
            </p:nvSpPr>
            <p:spPr bwMode="auto">
              <a:xfrm>
                <a:off x="6947866" y="3765102"/>
                <a:ext cx="2600325" cy="2540000"/>
              </a:xfrm>
              <a:prstGeom prst="ellipse">
                <a:avLst/>
              </a:prstGeom>
              <a:solidFill>
                <a:srgbClr val="CCECFF"/>
              </a:solidFill>
              <a:ln w="22225">
                <a:solidFill>
                  <a:schemeClr val="accent1"/>
                </a:solidFill>
                <a:round/>
                <a:headEnd/>
                <a:tailEnd/>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FF"/>
                  </a:solidFill>
                </a:endParaRPr>
              </a:p>
            </p:txBody>
          </p:sp>
          <p:sp>
            <p:nvSpPr>
              <p:cNvPr id="13" name="Oval 6"/>
              <p:cNvSpPr>
                <a:spLocks noChangeArrowheads="1"/>
              </p:cNvSpPr>
              <p:nvPr/>
            </p:nvSpPr>
            <p:spPr bwMode="auto">
              <a:xfrm>
                <a:off x="8068641" y="4950964"/>
                <a:ext cx="288925" cy="258763"/>
              </a:xfrm>
              <a:prstGeom prst="ellipse">
                <a:avLst/>
              </a:prstGeom>
              <a:solidFill>
                <a:srgbClr val="FE6D3A"/>
              </a:solidFill>
              <a:ln w="222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FF"/>
                  </a:solidFill>
                </a:endParaRPr>
              </a:p>
            </p:txBody>
          </p:sp>
          <p:sp>
            <p:nvSpPr>
              <p:cNvPr id="14" name="Line 7"/>
              <p:cNvSpPr>
                <a:spLocks noChangeShapeType="1"/>
              </p:cNvSpPr>
              <p:nvPr/>
            </p:nvSpPr>
            <p:spPr bwMode="auto">
              <a:xfrm flipV="1">
                <a:off x="8208341" y="4268339"/>
                <a:ext cx="0" cy="792163"/>
              </a:xfrm>
              <a:prstGeom prst="line">
                <a:avLst/>
              </a:prstGeom>
              <a:ln w="28575">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a:spAutoFit/>
              </a:bodyPr>
              <a:lstStyle/>
              <a:p>
                <a:pPr eaLnBrk="1" hangingPunct="1">
                  <a:defRPr/>
                </a:pPr>
                <a:endParaRPr lang="zh-CN" altLang="en-US">
                  <a:solidFill>
                    <a:srgbClr val="0000FF"/>
                  </a:solidFill>
                </a:endParaRPr>
              </a:p>
            </p:txBody>
          </p:sp>
          <p:sp>
            <p:nvSpPr>
              <p:cNvPr id="16" name="Line 9"/>
              <p:cNvSpPr>
                <a:spLocks noChangeShapeType="1"/>
              </p:cNvSpPr>
              <p:nvPr/>
            </p:nvSpPr>
            <p:spPr bwMode="auto">
              <a:xfrm flipV="1">
                <a:off x="8208341" y="4728714"/>
                <a:ext cx="1296988" cy="360363"/>
              </a:xfrm>
              <a:prstGeom prst="line">
                <a:avLst/>
              </a:prstGeom>
              <a:ln w="28575">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a:spAutoFit/>
              </a:bodyPr>
              <a:lstStyle/>
              <a:p>
                <a:pPr eaLnBrk="1" hangingPunct="1">
                  <a:defRPr/>
                </a:pPr>
                <a:endParaRPr lang="zh-CN" altLang="en-US">
                  <a:solidFill>
                    <a:srgbClr val="0000FF"/>
                  </a:solidFill>
                </a:endParaRPr>
              </a:p>
            </p:txBody>
          </p:sp>
          <mc:AlternateContent xmlns:mc="http://schemas.openxmlformats.org/markup-compatibility/2006" xmlns:a14="http://schemas.microsoft.com/office/drawing/2010/main">
            <mc:Choice Requires="a14">
              <p:sp>
                <p:nvSpPr>
                  <p:cNvPr id="11" name="矩形 10"/>
                  <p:cNvSpPr/>
                  <p:nvPr/>
                </p:nvSpPr>
                <p:spPr>
                  <a:xfrm>
                    <a:off x="7963274" y="383275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963274" y="3832759"/>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573466" y="4452335"/>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8573466" y="4452335"/>
                    <a:ext cx="523797" cy="523220"/>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7729825" y="5021309"/>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7729825" y="5021309"/>
                  <a:ext cx="488915" cy="523220"/>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856393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wipe(left)">
                                      <p:cBhvr>
                                        <p:cTn id="7" dur="500"/>
                                        <p:tgtEl>
                                          <p:spTgt spid="1894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395"/>
                                        </p:tgtEl>
                                        <p:attrNameLst>
                                          <p:attrName>style.visibility</p:attrName>
                                        </p:attrNameLst>
                                      </p:cBhvr>
                                      <p:to>
                                        <p:strVal val="visible"/>
                                      </p:to>
                                    </p:set>
                                    <p:animEffect transition="in" filter="wipe(left)">
                                      <p:cBhvr>
                                        <p:cTn id="11" dur="500"/>
                                        <p:tgtEl>
                                          <p:spTgt spid="5939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grpId="0" nodeType="clickEffect">
                                  <p:stCondLst>
                                    <p:cond delay="0"/>
                                  </p:stCondLst>
                                  <p:childTnLst>
                                    <p:set>
                                      <p:cBhvr>
                                        <p:cTn id="19" dur="1" fill="hold">
                                          <p:stCondLst>
                                            <p:cond delay="0"/>
                                          </p:stCondLst>
                                        </p:cTn>
                                        <p:tgtEl>
                                          <p:spTgt spid="59403"/>
                                        </p:tgtEl>
                                        <p:attrNameLst>
                                          <p:attrName>style.visibility</p:attrName>
                                        </p:attrNameLst>
                                      </p:cBhvr>
                                      <p:to>
                                        <p:strVal val="visible"/>
                                      </p:to>
                                    </p:set>
                                    <p:anim calcmode="lin" valueType="num">
                                      <p:cBhvr>
                                        <p:cTn id="20" dur="500" fill="hold"/>
                                        <p:tgtEl>
                                          <p:spTgt spid="59403"/>
                                        </p:tgtEl>
                                        <p:attrNameLst>
                                          <p:attrName>ppt_w</p:attrName>
                                        </p:attrNameLst>
                                      </p:cBhvr>
                                      <p:tavLst>
                                        <p:tav tm="0">
                                          <p:val>
                                            <p:strVal val="#ppt_w*0.05"/>
                                          </p:val>
                                        </p:tav>
                                        <p:tav tm="100000">
                                          <p:val>
                                            <p:strVal val="#ppt_w"/>
                                          </p:val>
                                        </p:tav>
                                      </p:tavLst>
                                    </p:anim>
                                    <p:anim calcmode="lin" valueType="num">
                                      <p:cBhvr>
                                        <p:cTn id="21" dur="500" fill="hold"/>
                                        <p:tgtEl>
                                          <p:spTgt spid="59403"/>
                                        </p:tgtEl>
                                        <p:attrNameLst>
                                          <p:attrName>ppt_h</p:attrName>
                                        </p:attrNameLst>
                                      </p:cBhvr>
                                      <p:tavLst>
                                        <p:tav tm="0">
                                          <p:val>
                                            <p:strVal val="#ppt_h"/>
                                          </p:val>
                                        </p:tav>
                                        <p:tav tm="100000">
                                          <p:val>
                                            <p:strVal val="#ppt_h"/>
                                          </p:val>
                                        </p:tav>
                                      </p:tavLst>
                                    </p:anim>
                                    <p:anim calcmode="lin" valueType="num">
                                      <p:cBhvr>
                                        <p:cTn id="22" dur="500" fill="hold"/>
                                        <p:tgtEl>
                                          <p:spTgt spid="59403"/>
                                        </p:tgtEl>
                                        <p:attrNameLst>
                                          <p:attrName>ppt_x</p:attrName>
                                        </p:attrNameLst>
                                      </p:cBhvr>
                                      <p:tavLst>
                                        <p:tav tm="0">
                                          <p:val>
                                            <p:strVal val="#ppt_x-.2"/>
                                          </p:val>
                                        </p:tav>
                                        <p:tav tm="100000">
                                          <p:val>
                                            <p:strVal val="#ppt_x"/>
                                          </p:val>
                                        </p:tav>
                                      </p:tavLst>
                                    </p:anim>
                                    <p:anim calcmode="lin" valueType="num">
                                      <p:cBhvr>
                                        <p:cTn id="23" dur="500" fill="hold"/>
                                        <p:tgtEl>
                                          <p:spTgt spid="59403"/>
                                        </p:tgtEl>
                                        <p:attrNameLst>
                                          <p:attrName>ppt_y</p:attrName>
                                        </p:attrNameLst>
                                      </p:cBhvr>
                                      <p:tavLst>
                                        <p:tav tm="0">
                                          <p:val>
                                            <p:strVal val="#ppt_y"/>
                                          </p:val>
                                        </p:tav>
                                        <p:tav tm="100000">
                                          <p:val>
                                            <p:strVal val="#ppt_y"/>
                                          </p:val>
                                        </p:tav>
                                      </p:tavLst>
                                    </p:anim>
                                    <p:animEffect transition="in" filter="fade">
                                      <p:cBhvr>
                                        <p:cTn id="24"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animBg="1"/>
      <p:bldP spid="59395" grpId="0"/>
      <p:bldP spid="5940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826744" y="461687"/>
            <a:ext cx="8926856" cy="542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12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200"/>
              </a:lnSpc>
            </a:pPr>
            <a:r>
              <a:rPr kumimoji="1" lang="zh-CN" altLang="en-US" sz="2800" dirty="0">
                <a:solidFill>
                  <a:srgbClr val="7030A0"/>
                </a:solidFill>
                <a:latin typeface="+mn-ea"/>
                <a:ea typeface="+mn-ea"/>
              </a:rPr>
              <a:t>二、应用毕奥－萨伐尔定律的解题步骤</a:t>
            </a:r>
            <a:endParaRPr kumimoji="1" lang="zh-CN" altLang="en-US" sz="2400" dirty="0">
              <a:solidFill>
                <a:srgbClr val="7030A0"/>
              </a:solidFill>
              <a:latin typeface="+mn-ea"/>
              <a:ea typeface="+mn-ea"/>
            </a:endParaRPr>
          </a:p>
          <a:p>
            <a:pPr>
              <a:lnSpc>
                <a:spcPts val="4200"/>
              </a:lnSpc>
            </a:pPr>
            <a:r>
              <a:rPr kumimoji="1" lang="en-US" altLang="zh-CN" sz="2800" dirty="0">
                <a:solidFill>
                  <a:srgbClr val="0000FF"/>
                </a:solidFill>
                <a:latin typeface="+mn-ea"/>
                <a:ea typeface="+mn-ea"/>
              </a:rPr>
              <a:t>1.</a:t>
            </a:r>
            <a:r>
              <a:rPr kumimoji="1" lang="zh-CN" altLang="en-US" sz="2800" dirty="0">
                <a:solidFill>
                  <a:srgbClr val="FF3300"/>
                </a:solidFill>
                <a:latin typeface="+mn-ea"/>
                <a:ea typeface="+mn-ea"/>
              </a:rPr>
              <a:t>选取合适的电流元</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根据已知电流的分布与待求场点的位置；</a:t>
            </a:r>
          </a:p>
          <a:p>
            <a:pPr>
              <a:lnSpc>
                <a:spcPts val="4200"/>
              </a:lnSpc>
            </a:pPr>
            <a:r>
              <a:rPr kumimoji="1" lang="en-US" altLang="zh-CN" sz="2800" dirty="0">
                <a:solidFill>
                  <a:srgbClr val="0000FF"/>
                </a:solidFill>
                <a:latin typeface="+mn-ea"/>
                <a:ea typeface="+mn-ea"/>
              </a:rPr>
              <a:t>2.</a:t>
            </a:r>
            <a:r>
              <a:rPr kumimoji="1" lang="zh-CN" altLang="en-US" sz="2800" dirty="0">
                <a:solidFill>
                  <a:srgbClr val="FF3300"/>
                </a:solidFill>
                <a:latin typeface="+mn-ea"/>
                <a:ea typeface="+mn-ea"/>
              </a:rPr>
              <a:t>选取合适的坐标系</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要根据电流的分布与磁场分布的的特点来选取坐标系，其目的是要使数学运算简单；</a:t>
            </a:r>
          </a:p>
          <a:p>
            <a:pPr>
              <a:lnSpc>
                <a:spcPts val="4200"/>
              </a:lnSpc>
            </a:pPr>
            <a:r>
              <a:rPr kumimoji="1" lang="en-US" altLang="zh-CN" sz="2800" dirty="0">
                <a:solidFill>
                  <a:srgbClr val="0000FF"/>
                </a:solidFill>
                <a:latin typeface="+mn-ea"/>
                <a:ea typeface="+mn-ea"/>
              </a:rPr>
              <a:t>3.</a:t>
            </a:r>
            <a:r>
              <a:rPr kumimoji="1" lang="zh-CN" altLang="en-US" sz="2800" dirty="0">
                <a:solidFill>
                  <a:srgbClr val="FF3300"/>
                </a:solidFill>
                <a:latin typeface="+mn-ea"/>
                <a:ea typeface="+mn-ea"/>
              </a:rPr>
              <a:t>写出电流元产生的磁感应强度</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根据毕奥－萨伐尔定律；</a:t>
            </a:r>
          </a:p>
          <a:p>
            <a:pPr>
              <a:lnSpc>
                <a:spcPts val="4200"/>
              </a:lnSpc>
            </a:pPr>
            <a:r>
              <a:rPr kumimoji="1" lang="en-US" altLang="zh-CN" sz="2800" dirty="0">
                <a:solidFill>
                  <a:srgbClr val="0000FF"/>
                </a:solidFill>
                <a:latin typeface="+mn-ea"/>
                <a:ea typeface="+mn-ea"/>
              </a:rPr>
              <a:t>4.</a:t>
            </a:r>
            <a:r>
              <a:rPr kumimoji="1" lang="zh-CN" altLang="en-US" sz="2800" dirty="0">
                <a:solidFill>
                  <a:srgbClr val="FF3300"/>
                </a:solidFill>
                <a:latin typeface="+mn-ea"/>
                <a:ea typeface="+mn-ea"/>
              </a:rPr>
              <a:t>计算磁感应强度的分布</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叠加原理；</a:t>
            </a:r>
          </a:p>
          <a:p>
            <a:pPr>
              <a:lnSpc>
                <a:spcPts val="4200"/>
              </a:lnSpc>
            </a:pPr>
            <a:r>
              <a:rPr kumimoji="1" lang="en-US" altLang="zh-CN" sz="2800" dirty="0">
                <a:solidFill>
                  <a:srgbClr val="0000FF"/>
                </a:solidFill>
                <a:latin typeface="+mn-ea"/>
                <a:ea typeface="+mn-ea"/>
              </a:rPr>
              <a:t>5.</a:t>
            </a:r>
            <a:r>
              <a:rPr kumimoji="1" lang="zh-CN" altLang="en-US" sz="2800" dirty="0">
                <a:solidFill>
                  <a:srgbClr val="0000FF"/>
                </a:solidFill>
                <a:latin typeface="+mn-ea"/>
                <a:ea typeface="+mn-ea"/>
              </a:rPr>
              <a:t>一般说来，需要将磁感应强度的矢量积分变为标量积分，并选取合适的积分变量，来统一积分变量。</a:t>
            </a:r>
          </a:p>
        </p:txBody>
      </p:sp>
    </p:spTree>
    <p:extLst>
      <p:ext uri="{BB962C8B-B14F-4D97-AF65-F5344CB8AC3E}">
        <p14:creationId xmlns:p14="http://schemas.microsoft.com/office/powerpoint/2010/main" val="4274695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75"/>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wipe(left)">
                                      <p:cBhvr>
                                        <p:cTn id="12" dur="75"/>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wipe(left)">
                                      <p:cBhvr>
                                        <p:cTn id="17" dur="75"/>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wipe(left)">
                                      <p:cBhvr>
                                        <p:cTn id="22" dur="75"/>
                                        <p:tgtEl>
                                          <p:spTgt spid="225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wipe(left)">
                                      <p:cBhvr>
                                        <p:cTn id="27" dur="75"/>
                                        <p:tgtEl>
                                          <p:spTgt spid="225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2531">
                                            <p:txEl>
                                              <p:pRg st="5" end="5"/>
                                            </p:txEl>
                                          </p:spTgt>
                                        </p:tgtEl>
                                        <p:attrNameLst>
                                          <p:attrName>style.visibility</p:attrName>
                                        </p:attrNameLst>
                                      </p:cBhvr>
                                      <p:to>
                                        <p:strVal val="visible"/>
                                      </p:to>
                                    </p:set>
                                    <p:animEffect transition="in" filter="wipe(left)">
                                      <p:cBhvr>
                                        <p:cTn id="32" dur="75"/>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稳恒电流的基本概念</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6059624" cy="640991"/>
            <a:chOff x="2715904" y="3066480"/>
            <a:chExt cx="6059624" cy="640991"/>
          </a:xfrm>
        </p:grpSpPr>
        <p:sp>
          <p:nvSpPr>
            <p:cNvPr id="13" name="文本框 12"/>
            <p:cNvSpPr txBox="1"/>
            <p:nvPr/>
          </p:nvSpPr>
          <p:spPr>
            <a:xfrm>
              <a:off x="2715904" y="3066480"/>
              <a:ext cx="605962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磁场  磁感应强度</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045372" cy="639107"/>
            <a:chOff x="3844727" y="4171194"/>
            <a:chExt cx="5045372" cy="639107"/>
          </a:xfrm>
        </p:grpSpPr>
        <p:sp>
          <p:nvSpPr>
            <p:cNvPr id="16" name="文本框 15"/>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磁通量  磁场的高斯定理</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5622" y="4710434"/>
            <a:ext cx="406176" cy="406176"/>
          </a:xfrm>
          <a:prstGeom prst="rect">
            <a:avLst/>
          </a:prstGeom>
        </p:spPr>
      </p:pic>
      <p:grpSp>
        <p:nvGrpSpPr>
          <p:cNvPr id="19" name="组合 18"/>
          <p:cNvGrpSpPr/>
          <p:nvPr/>
        </p:nvGrpSpPr>
        <p:grpSpPr>
          <a:xfrm>
            <a:off x="4048144" y="4535685"/>
            <a:ext cx="5045372" cy="639107"/>
            <a:chOff x="3844727" y="4171194"/>
            <a:chExt cx="5045372" cy="639107"/>
          </a:xfrm>
        </p:grpSpPr>
        <p:sp>
          <p:nvSpPr>
            <p:cNvPr id="20" name="文本框 19"/>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毕奥</a:t>
              </a:r>
              <a:r>
                <a:rPr lang="en-US" altLang="zh-CN" dirty="0"/>
                <a:t>-</a:t>
              </a:r>
              <a:r>
                <a:rPr lang="zh-CN" altLang="en-US" dirty="0"/>
                <a:t>萨伐尔定律及其应用</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2" name="图片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83627" y="5553154"/>
            <a:ext cx="406176" cy="406176"/>
          </a:xfrm>
          <a:prstGeom prst="rect">
            <a:avLst/>
          </a:prstGeom>
        </p:spPr>
      </p:pic>
      <p:grpSp>
        <p:nvGrpSpPr>
          <p:cNvPr id="23" name="组合 22"/>
          <p:cNvGrpSpPr/>
          <p:nvPr/>
        </p:nvGrpSpPr>
        <p:grpSpPr>
          <a:xfrm>
            <a:off x="4896149" y="5378405"/>
            <a:ext cx="5045372" cy="639107"/>
            <a:chOff x="3844727" y="4171194"/>
            <a:chExt cx="5045372" cy="639107"/>
          </a:xfrm>
        </p:grpSpPr>
        <p:sp>
          <p:nvSpPr>
            <p:cNvPr id="24" name="文本框 23"/>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安培环路定理</a:t>
              </a:r>
            </a:p>
          </p:txBody>
        </p:sp>
        <p:sp>
          <p:nvSpPr>
            <p:cNvPr id="25"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par>
                                <p:cTn id="40" presetID="42" presetClass="entr" presetSubtype="0" fill="hold" nodeType="withEffect">
                                  <p:stCondLst>
                                    <p:cond delay="33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553002" y="434215"/>
            <a:ext cx="9001126" cy="1006476"/>
            <a:chOff x="0" y="-45"/>
            <a:chExt cx="5670" cy="634"/>
          </a:xfrm>
        </p:grpSpPr>
        <p:grpSp>
          <p:nvGrpSpPr>
            <p:cNvPr id="147510" name="Group 3"/>
            <p:cNvGrpSpPr>
              <a:grpSpLocks/>
            </p:cNvGrpSpPr>
            <p:nvPr/>
          </p:nvGrpSpPr>
          <p:grpSpPr bwMode="auto">
            <a:xfrm>
              <a:off x="0" y="0"/>
              <a:ext cx="1179" cy="589"/>
              <a:chOff x="0" y="0"/>
              <a:chExt cx="1179" cy="589"/>
            </a:xfrm>
          </p:grpSpPr>
          <p:sp>
            <p:nvSpPr>
              <p:cNvPr id="147512" name="AutoShape 4"/>
              <p:cNvSpPr>
                <a:spLocks noChangeArrowheads="1"/>
              </p:cNvSpPr>
              <p:nvPr/>
            </p:nvSpPr>
            <p:spPr bwMode="auto">
              <a:xfrm>
                <a:off x="0" y="0"/>
                <a:ext cx="1179" cy="589"/>
              </a:xfrm>
              <a:prstGeom prst="ribbon">
                <a:avLst>
                  <a:gd name="adj1" fmla="val 12500"/>
                  <a:gd name="adj2" fmla="val 50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13" name="Text Box 5"/>
              <p:cNvSpPr txBox="1">
                <a:spLocks noChangeArrowheads="1"/>
              </p:cNvSpPr>
              <p:nvPr/>
            </p:nvSpPr>
            <p:spPr bwMode="auto">
              <a:xfrm>
                <a:off x="364" y="151"/>
                <a:ext cx="4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例</a:t>
                </a:r>
                <a:r>
                  <a:rPr lang="en-US" altLang="zh-CN" sz="2800" dirty="0">
                    <a:solidFill>
                      <a:srgbClr val="FF0000"/>
                    </a:solidFill>
                    <a:latin typeface="+mn-lt"/>
                    <a:ea typeface="+mn-ea"/>
                  </a:rPr>
                  <a:t>1</a:t>
                </a:r>
              </a:p>
            </p:txBody>
          </p:sp>
        </p:grpSp>
        <mc:AlternateContent xmlns:mc="http://schemas.openxmlformats.org/markup-compatibility/2006" xmlns:a14="http://schemas.microsoft.com/office/drawing/2010/main">
          <mc:Choice Requires="a14">
            <p:sp>
              <p:nvSpPr>
                <p:cNvPr id="47110" name="Rectangle 6"/>
                <p:cNvSpPr>
                  <a:spLocks noChangeArrowheads="1"/>
                </p:cNvSpPr>
                <p:nvPr/>
              </p:nvSpPr>
              <p:spPr bwMode="auto">
                <a:xfrm>
                  <a:off x="1317" y="-45"/>
                  <a:ext cx="4353" cy="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cs typeface="楷体_GB2312"/>
                    </a:rPr>
                    <a:t>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cs typeface="楷体_GB2312"/>
                    </a:rPr>
                    <a:t>的载流直导线，通有电流</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mn-ea"/>
                      <a:cs typeface="楷体_GB2312"/>
                    </a:rPr>
                    <a:t>。确定与导线垂直距离为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cs typeface="楷体_GB2312"/>
                    </a:rPr>
                    <a:t>处的磁感强度。</a:t>
                  </a:r>
                </a:p>
              </p:txBody>
            </p:sp>
          </mc:Choice>
          <mc:Fallback xmlns="">
            <p:sp>
              <p:nvSpPr>
                <p:cNvPr id="47110" name="Rectangle 6"/>
                <p:cNvSpPr>
                  <a:spLocks noRot="1" noChangeAspect="1" noMove="1" noResize="1" noEditPoints="1" noAdjustHandles="1" noChangeArrowheads="1" noChangeShapeType="1" noTextEdit="1"/>
                </p:cNvSpPr>
                <p:nvPr/>
              </p:nvSpPr>
              <p:spPr bwMode="auto">
                <a:xfrm>
                  <a:off x="1317" y="-45"/>
                  <a:ext cx="4353" cy="601"/>
                </a:xfrm>
                <a:prstGeom prst="rect">
                  <a:avLst/>
                </a:prstGeom>
                <a:blipFill>
                  <a:blip r:embed="rId2"/>
                  <a:stretch>
                    <a:fillRect l="-1853" t="-6369" r="-1765"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111" name="Text Box 7">
                <a:hlinkClick r:id="rId3" action="ppaction://hlinksldjump"/>
              </p:cNvPr>
              <p:cNvSpPr txBox="1">
                <a:spLocks noChangeArrowheads="1"/>
              </p:cNvSpPr>
              <p:nvPr/>
            </p:nvSpPr>
            <p:spPr bwMode="auto">
              <a:xfrm>
                <a:off x="2643739" y="1571526"/>
                <a:ext cx="6910389"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spcBef>
                    <a:spcPct val="50000"/>
                  </a:spcBef>
                  <a:defRPr/>
                </a:pPr>
                <a:r>
                  <a:rPr lang="zh-CN" altLang="en-US" sz="2800" dirty="0">
                    <a:solidFill>
                      <a:srgbClr val="0000FF"/>
                    </a:solidFill>
                    <a:latin typeface="+mn-lt"/>
                    <a:ea typeface="+mn-ea"/>
                    <a:cs typeface="楷体_GB2312"/>
                  </a:rPr>
                  <a:t>解：按毕－萨定律，容易判断导线上各电流元在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楷体_GB2312"/>
                  </a:rPr>
                  <a:t>点产生的所有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mn-ea"/>
                    <a:cs typeface="楷体_GB2312"/>
                  </a:rPr>
                  <a:t>的方向相同，所以，</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楷体_GB2312"/>
                  </a:rPr>
                  <a:t>点磁场的大小为：</a:t>
                </a:r>
              </a:p>
            </p:txBody>
          </p:sp>
        </mc:Choice>
        <mc:Fallback xmlns="">
          <p:sp>
            <p:nvSpPr>
              <p:cNvPr id="47111" name="Text Box 7">
                <a:hlinkClick r:id="rId4" action="ppaction://hlinksldjump"/>
              </p:cNvPr>
              <p:cNvSpPr txBox="1">
                <a:spLocks noRot="1" noChangeAspect="1" noMove="1" noResize="1" noEditPoints="1" noAdjustHandles="1" noChangeArrowheads="1" noChangeShapeType="1" noTextEdit="1"/>
              </p:cNvSpPr>
              <p:nvPr/>
            </p:nvSpPr>
            <p:spPr bwMode="auto">
              <a:xfrm>
                <a:off x="2643739" y="1571526"/>
                <a:ext cx="6910389" cy="1384995"/>
              </a:xfrm>
              <a:prstGeom prst="rect">
                <a:avLst/>
              </a:prstGeom>
              <a:blipFill>
                <a:blip r:embed="rId5"/>
                <a:stretch>
                  <a:fillRect l="-1853" t="-4846" r="-6884"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7113" name="Rectangle 9"/>
          <p:cNvSpPr>
            <a:spLocks noChangeArrowheads="1"/>
          </p:cNvSpPr>
          <p:nvPr/>
        </p:nvSpPr>
        <p:spPr bwMode="auto">
          <a:xfrm>
            <a:off x="3243255" y="3885919"/>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由几何关系可知</a:t>
            </a:r>
          </a:p>
        </p:txBody>
      </p:sp>
      <p:sp>
        <p:nvSpPr>
          <p:cNvPr id="47122" name="Rectangle 18"/>
          <p:cNvSpPr>
            <a:spLocks noChangeArrowheads="1"/>
          </p:cNvSpPr>
          <p:nvPr/>
        </p:nvSpPr>
        <p:spPr bwMode="auto">
          <a:xfrm>
            <a:off x="1689652" y="2415416"/>
            <a:ext cx="158750" cy="2895600"/>
          </a:xfrm>
          <a:prstGeom prst="rect">
            <a:avLst/>
          </a:prstGeom>
          <a:gradFill rotWithShape="1">
            <a:gsLst>
              <a:gs pos="0">
                <a:srgbClr val="185E5E"/>
              </a:gs>
              <a:gs pos="50000">
                <a:srgbClr val="33CCCC"/>
              </a:gs>
              <a:gs pos="100000">
                <a:srgbClr val="185E5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47123" name="Line 19"/>
          <p:cNvSpPr>
            <a:spLocks noChangeShapeType="1"/>
          </p:cNvSpPr>
          <p:nvPr/>
        </p:nvSpPr>
        <p:spPr bwMode="auto">
          <a:xfrm>
            <a:off x="1848402" y="3558416"/>
            <a:ext cx="2024352" cy="2479314"/>
          </a:xfrm>
          <a:prstGeom prst="line">
            <a:avLst/>
          </a:prstGeom>
          <a:noFill/>
          <a:ln w="28575">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4" name="Line 20"/>
          <p:cNvSpPr>
            <a:spLocks noChangeShapeType="1"/>
          </p:cNvSpPr>
          <p:nvPr/>
        </p:nvSpPr>
        <p:spPr bwMode="auto">
          <a:xfrm flipH="1" flipV="1">
            <a:off x="1776965" y="5257041"/>
            <a:ext cx="2057400" cy="762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5" name="Line 21"/>
          <p:cNvSpPr>
            <a:spLocks noChangeShapeType="1"/>
          </p:cNvSpPr>
          <p:nvPr/>
        </p:nvSpPr>
        <p:spPr bwMode="auto">
          <a:xfrm flipH="1" flipV="1">
            <a:off x="1857927" y="2415416"/>
            <a:ext cx="2006600" cy="356235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6" name="Line 22"/>
          <p:cNvSpPr>
            <a:spLocks noChangeShapeType="1"/>
          </p:cNvSpPr>
          <p:nvPr/>
        </p:nvSpPr>
        <p:spPr bwMode="auto">
          <a:xfrm flipV="1">
            <a:off x="1773790" y="1882016"/>
            <a:ext cx="0" cy="533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7" name="Arc 23"/>
          <p:cNvSpPr>
            <a:spLocks/>
          </p:cNvSpPr>
          <p:nvPr/>
        </p:nvSpPr>
        <p:spPr bwMode="auto">
          <a:xfrm rot="14344893">
            <a:off x="3358115" y="5515804"/>
            <a:ext cx="477838" cy="496887"/>
          </a:xfrm>
          <a:custGeom>
            <a:avLst/>
            <a:gdLst>
              <a:gd name="T0" fmla="*/ 29624 w 21211"/>
              <a:gd name="T1" fmla="*/ 0 h 21560"/>
              <a:gd name="T2" fmla="*/ 477838 w 21211"/>
              <a:gd name="T3" fmla="*/ 402879 h 21560"/>
              <a:gd name="T4" fmla="*/ 0 w 21211"/>
              <a:gd name="T5" fmla="*/ 496887 h 21560"/>
              <a:gd name="T6" fmla="*/ 0 60000 65536"/>
              <a:gd name="T7" fmla="*/ 0 60000 65536"/>
              <a:gd name="T8" fmla="*/ 0 60000 65536"/>
            </a:gdLst>
            <a:ahLst/>
            <a:cxnLst>
              <a:cxn ang="T6">
                <a:pos x="T0" y="T1"/>
              </a:cxn>
              <a:cxn ang="T7">
                <a:pos x="T2" y="T3"/>
              </a:cxn>
              <a:cxn ang="T8">
                <a:pos x="T4" y="T5"/>
              </a:cxn>
            </a:cxnLst>
            <a:rect l="0" t="0" r="r" b="b"/>
            <a:pathLst>
              <a:path w="21211" h="21560" fill="none" extrusionOk="0">
                <a:moveTo>
                  <a:pt x="1314" y="0"/>
                </a:moveTo>
                <a:cubicBezTo>
                  <a:pt x="11160" y="600"/>
                  <a:pt x="19348" y="7794"/>
                  <a:pt x="21211" y="17480"/>
                </a:cubicBezTo>
              </a:path>
              <a:path w="21211" h="21560" stroke="0" extrusionOk="0">
                <a:moveTo>
                  <a:pt x="1314" y="0"/>
                </a:moveTo>
                <a:cubicBezTo>
                  <a:pt x="11160" y="600"/>
                  <a:pt x="19348" y="7794"/>
                  <a:pt x="21211" y="17480"/>
                </a:cubicBezTo>
                <a:lnTo>
                  <a:pt x="0" y="21560"/>
                </a:lnTo>
                <a:lnTo>
                  <a:pt x="1314" y="0"/>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28" name="Arc 24"/>
          <p:cNvSpPr>
            <a:spLocks/>
          </p:cNvSpPr>
          <p:nvPr/>
        </p:nvSpPr>
        <p:spPr bwMode="auto">
          <a:xfrm>
            <a:off x="1848403" y="3096453"/>
            <a:ext cx="252413" cy="725488"/>
          </a:xfrm>
          <a:custGeom>
            <a:avLst/>
            <a:gdLst>
              <a:gd name="T0" fmla="*/ 0 w 21600"/>
              <a:gd name="T1" fmla="*/ 0 h 29428"/>
              <a:gd name="T2" fmla="*/ 235247 w 21600"/>
              <a:gd name="T3" fmla="*/ 725488 h 29428"/>
              <a:gd name="T4" fmla="*/ 0 w 21600"/>
              <a:gd name="T5" fmla="*/ 532504 h 29428"/>
              <a:gd name="T6" fmla="*/ 0 60000 65536"/>
              <a:gd name="T7" fmla="*/ 0 60000 65536"/>
              <a:gd name="T8" fmla="*/ 0 60000 65536"/>
            </a:gdLst>
            <a:ahLst/>
            <a:cxnLst>
              <a:cxn ang="T6">
                <a:pos x="T0" y="T1"/>
              </a:cxn>
              <a:cxn ang="T7">
                <a:pos x="T2" y="T3"/>
              </a:cxn>
              <a:cxn ang="T8">
                <a:pos x="T4" y="T5"/>
              </a:cxn>
            </a:cxnLst>
            <a:rect l="0" t="0" r="r" b="b"/>
            <a:pathLst>
              <a:path w="21600" h="29428" fill="none" extrusionOk="0">
                <a:moveTo>
                  <a:pt x="-1" y="0"/>
                </a:moveTo>
                <a:cubicBezTo>
                  <a:pt x="11929" y="0"/>
                  <a:pt x="21600" y="9670"/>
                  <a:pt x="21600" y="21600"/>
                </a:cubicBezTo>
                <a:cubicBezTo>
                  <a:pt x="21600" y="24277"/>
                  <a:pt x="21102" y="26932"/>
                  <a:pt x="20131" y="29428"/>
                </a:cubicBezTo>
              </a:path>
              <a:path w="21600" h="29428" stroke="0" extrusionOk="0">
                <a:moveTo>
                  <a:pt x="-1" y="0"/>
                </a:moveTo>
                <a:cubicBezTo>
                  <a:pt x="11929" y="0"/>
                  <a:pt x="21600" y="9670"/>
                  <a:pt x="21600" y="21600"/>
                </a:cubicBezTo>
                <a:cubicBezTo>
                  <a:pt x="21600" y="24277"/>
                  <a:pt x="21102" y="26932"/>
                  <a:pt x="20131" y="29428"/>
                </a:cubicBezTo>
                <a:lnTo>
                  <a:pt x="0" y="21600"/>
                </a:lnTo>
                <a:lnTo>
                  <a:pt x="-1"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29" name="Line 25"/>
          <p:cNvSpPr>
            <a:spLocks noChangeShapeType="1"/>
          </p:cNvSpPr>
          <p:nvPr/>
        </p:nvSpPr>
        <p:spPr bwMode="auto">
          <a:xfrm flipH="1">
            <a:off x="1391202" y="3634616"/>
            <a:ext cx="298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0" name="Line 26"/>
          <p:cNvSpPr>
            <a:spLocks noChangeShapeType="1"/>
          </p:cNvSpPr>
          <p:nvPr/>
        </p:nvSpPr>
        <p:spPr bwMode="auto">
          <a:xfrm flipH="1">
            <a:off x="1018140" y="2415416"/>
            <a:ext cx="6715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1" name="Line 27"/>
          <p:cNvSpPr>
            <a:spLocks noChangeShapeType="1"/>
          </p:cNvSpPr>
          <p:nvPr/>
        </p:nvSpPr>
        <p:spPr bwMode="auto">
          <a:xfrm flipH="1">
            <a:off x="934002" y="5311016"/>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2" name="Line 28"/>
          <p:cNvSpPr>
            <a:spLocks noChangeShapeType="1"/>
          </p:cNvSpPr>
          <p:nvPr/>
        </p:nvSpPr>
        <p:spPr bwMode="auto">
          <a:xfrm flipH="1">
            <a:off x="911778" y="6049203"/>
            <a:ext cx="3065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3" name="Line 29"/>
          <p:cNvSpPr>
            <a:spLocks noChangeShapeType="1"/>
          </p:cNvSpPr>
          <p:nvPr/>
        </p:nvSpPr>
        <p:spPr bwMode="auto">
          <a:xfrm>
            <a:off x="1776965" y="5257042"/>
            <a:ext cx="0" cy="12969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4" name="Line 30"/>
          <p:cNvSpPr>
            <a:spLocks noChangeShapeType="1"/>
          </p:cNvSpPr>
          <p:nvPr/>
        </p:nvSpPr>
        <p:spPr bwMode="auto">
          <a:xfrm flipV="1">
            <a:off x="1467402" y="3634616"/>
            <a:ext cx="0" cy="2438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5" name="Line 31"/>
          <p:cNvSpPr>
            <a:spLocks noChangeShapeType="1"/>
          </p:cNvSpPr>
          <p:nvPr/>
        </p:nvSpPr>
        <p:spPr bwMode="auto">
          <a:xfrm>
            <a:off x="1086402" y="2415416"/>
            <a:ext cx="0" cy="2895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6" name="Arc 32"/>
          <p:cNvSpPr>
            <a:spLocks/>
          </p:cNvSpPr>
          <p:nvPr/>
        </p:nvSpPr>
        <p:spPr bwMode="auto">
          <a:xfrm rot="14344893">
            <a:off x="3135865" y="5580891"/>
            <a:ext cx="415925" cy="381000"/>
          </a:xfrm>
          <a:custGeom>
            <a:avLst/>
            <a:gdLst>
              <a:gd name="T0" fmla="*/ 0 w 21822"/>
              <a:gd name="T1" fmla="*/ 14 h 26931"/>
              <a:gd name="T2" fmla="*/ 403193 w 21822"/>
              <a:gd name="T3" fmla="*/ 381000 h 26931"/>
              <a:gd name="T4" fmla="*/ 4231 w 21822"/>
              <a:gd name="T5" fmla="*/ 305581 h 26931"/>
              <a:gd name="T6" fmla="*/ 0 60000 65536"/>
              <a:gd name="T7" fmla="*/ 0 60000 65536"/>
              <a:gd name="T8" fmla="*/ 0 60000 65536"/>
            </a:gdLst>
            <a:ahLst/>
            <a:cxnLst>
              <a:cxn ang="T6">
                <a:pos x="T0" y="T1"/>
              </a:cxn>
              <a:cxn ang="T7">
                <a:pos x="T2" y="T3"/>
              </a:cxn>
              <a:cxn ang="T8">
                <a:pos x="T4" y="T5"/>
              </a:cxn>
            </a:cxnLst>
            <a:rect l="0" t="0" r="r" b="b"/>
            <a:pathLst>
              <a:path w="21822" h="26931" fill="none" extrusionOk="0">
                <a:moveTo>
                  <a:pt x="0" y="1"/>
                </a:moveTo>
                <a:cubicBezTo>
                  <a:pt x="73" y="0"/>
                  <a:pt x="147" y="0"/>
                  <a:pt x="222" y="0"/>
                </a:cubicBezTo>
                <a:cubicBezTo>
                  <a:pt x="12151" y="0"/>
                  <a:pt x="21822" y="9670"/>
                  <a:pt x="21822" y="21600"/>
                </a:cubicBezTo>
                <a:cubicBezTo>
                  <a:pt x="21822" y="23397"/>
                  <a:pt x="21597" y="25188"/>
                  <a:pt x="21153" y="26930"/>
                </a:cubicBezTo>
              </a:path>
              <a:path w="21822" h="26931" stroke="0" extrusionOk="0">
                <a:moveTo>
                  <a:pt x="0" y="1"/>
                </a:moveTo>
                <a:cubicBezTo>
                  <a:pt x="73" y="0"/>
                  <a:pt x="147" y="0"/>
                  <a:pt x="222" y="0"/>
                </a:cubicBezTo>
                <a:cubicBezTo>
                  <a:pt x="12151" y="0"/>
                  <a:pt x="21822" y="9670"/>
                  <a:pt x="21822" y="21600"/>
                </a:cubicBezTo>
                <a:cubicBezTo>
                  <a:pt x="21822" y="23397"/>
                  <a:pt x="21597" y="25188"/>
                  <a:pt x="21153" y="26930"/>
                </a:cubicBezTo>
                <a:lnTo>
                  <a:pt x="222" y="21600"/>
                </a:lnTo>
                <a:lnTo>
                  <a:pt x="0" y="1"/>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37" name="Arc 33"/>
          <p:cNvSpPr>
            <a:spLocks/>
          </p:cNvSpPr>
          <p:nvPr/>
        </p:nvSpPr>
        <p:spPr bwMode="auto">
          <a:xfrm rot="14344893">
            <a:off x="2785028" y="5792029"/>
            <a:ext cx="341313" cy="334963"/>
          </a:xfrm>
          <a:custGeom>
            <a:avLst/>
            <a:gdLst>
              <a:gd name="T0" fmla="*/ 198671 w 21583"/>
              <a:gd name="T1" fmla="*/ 0 h 17571"/>
              <a:gd name="T2" fmla="*/ 341313 w 21583"/>
              <a:gd name="T3" fmla="*/ 318607 h 17571"/>
              <a:gd name="T4" fmla="*/ 0 w 21583"/>
              <a:gd name="T5" fmla="*/ 334963 h 17571"/>
              <a:gd name="T6" fmla="*/ 0 60000 65536"/>
              <a:gd name="T7" fmla="*/ 0 60000 65536"/>
              <a:gd name="T8" fmla="*/ 0 60000 65536"/>
            </a:gdLst>
            <a:ahLst/>
            <a:cxnLst>
              <a:cxn ang="T6">
                <a:pos x="T0" y="T1"/>
              </a:cxn>
              <a:cxn ang="T7">
                <a:pos x="T2" y="T3"/>
              </a:cxn>
              <a:cxn ang="T8">
                <a:pos x="T4" y="T5"/>
              </a:cxn>
            </a:cxnLst>
            <a:rect l="0" t="0" r="r" b="b"/>
            <a:pathLst>
              <a:path w="21583" h="17571" fill="none" extrusionOk="0">
                <a:moveTo>
                  <a:pt x="12562" y="0"/>
                </a:moveTo>
                <a:cubicBezTo>
                  <a:pt x="17988" y="3879"/>
                  <a:pt x="21318" y="10048"/>
                  <a:pt x="21582" y="16713"/>
                </a:cubicBezTo>
              </a:path>
              <a:path w="21583" h="17571" stroke="0" extrusionOk="0">
                <a:moveTo>
                  <a:pt x="12562" y="0"/>
                </a:moveTo>
                <a:cubicBezTo>
                  <a:pt x="17988" y="3879"/>
                  <a:pt x="21318" y="10048"/>
                  <a:pt x="21582" y="16713"/>
                </a:cubicBezTo>
                <a:lnTo>
                  <a:pt x="0" y="17571"/>
                </a:lnTo>
                <a:lnTo>
                  <a:pt x="12562"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dirty="0">
              <a:latin typeface="+mn-lt"/>
              <a:ea typeface="+mn-ea"/>
            </a:endParaRPr>
          </a:p>
        </p:txBody>
      </p:sp>
      <p:sp>
        <p:nvSpPr>
          <p:cNvPr id="47148" name="AutoShape 44"/>
          <p:cNvSpPr>
            <a:spLocks noChangeArrowheads="1"/>
          </p:cNvSpPr>
          <p:nvPr/>
        </p:nvSpPr>
        <p:spPr bwMode="auto">
          <a:xfrm>
            <a:off x="1632502" y="3240917"/>
            <a:ext cx="287338" cy="358775"/>
          </a:xfrm>
          <a:prstGeom prst="upArrow">
            <a:avLst>
              <a:gd name="adj1" fmla="val 50000"/>
              <a:gd name="adj2" fmla="val 3121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47149" name="Line 45"/>
          <p:cNvSpPr>
            <a:spLocks noChangeShapeType="1"/>
          </p:cNvSpPr>
          <p:nvPr/>
        </p:nvSpPr>
        <p:spPr bwMode="auto">
          <a:xfrm>
            <a:off x="1345166" y="3240916"/>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0" name="Line 46"/>
          <p:cNvSpPr>
            <a:spLocks noChangeShapeType="1"/>
          </p:cNvSpPr>
          <p:nvPr/>
        </p:nvSpPr>
        <p:spPr bwMode="auto">
          <a:xfrm>
            <a:off x="1488040" y="28805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nvGrpSpPr>
          <p:cNvPr id="47151" name="Group 47"/>
          <p:cNvGrpSpPr>
            <a:grpSpLocks/>
          </p:cNvGrpSpPr>
          <p:nvPr/>
        </p:nvGrpSpPr>
        <p:grpSpPr bwMode="auto">
          <a:xfrm>
            <a:off x="3754990" y="5887279"/>
            <a:ext cx="360362" cy="358775"/>
            <a:chOff x="0" y="0"/>
            <a:chExt cx="227" cy="226"/>
          </a:xfrm>
        </p:grpSpPr>
        <p:sp>
          <p:nvSpPr>
            <p:cNvPr id="147505" name="Oval 48"/>
            <p:cNvSpPr>
              <a:spLocks noChangeArrowheads="1"/>
            </p:cNvSpPr>
            <p:nvPr/>
          </p:nvSpPr>
          <p:spPr bwMode="auto">
            <a:xfrm>
              <a:off x="69" y="103"/>
              <a:ext cx="53" cy="48"/>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07" name="Oval 50"/>
            <p:cNvSpPr>
              <a:spLocks noChangeArrowheads="1"/>
            </p:cNvSpPr>
            <p:nvPr/>
          </p:nvSpPr>
          <p:spPr bwMode="auto">
            <a:xfrm>
              <a:off x="0" y="0"/>
              <a:ext cx="227" cy="226"/>
            </a:xfrm>
            <a:prstGeom prst="ellipse">
              <a:avLst/>
            </a:prstGeom>
            <a:solidFill>
              <a:schemeClr val="accent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08" name="Line 51"/>
            <p:cNvSpPr>
              <a:spLocks noChangeShapeType="1"/>
            </p:cNvSpPr>
            <p:nvPr/>
          </p:nvSpPr>
          <p:spPr bwMode="auto">
            <a:xfrm>
              <a:off x="22" y="34"/>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147509" name="Line 52"/>
            <p:cNvSpPr>
              <a:spLocks noChangeShapeType="1"/>
            </p:cNvSpPr>
            <p:nvPr/>
          </p:nvSpPr>
          <p:spPr bwMode="auto">
            <a:xfrm flipH="1">
              <a:off x="46" y="46"/>
              <a:ext cx="136"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sp>
        <p:nvSpPr>
          <p:cNvPr id="47157" name="Line 53"/>
          <p:cNvSpPr>
            <a:spLocks noChangeShapeType="1"/>
          </p:cNvSpPr>
          <p:nvPr/>
        </p:nvSpPr>
        <p:spPr bwMode="auto">
          <a:xfrm>
            <a:off x="3935965" y="6193666"/>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8" name="Line 54"/>
          <p:cNvSpPr>
            <a:spLocks noChangeShapeType="1"/>
          </p:cNvSpPr>
          <p:nvPr/>
        </p:nvSpPr>
        <p:spPr bwMode="auto">
          <a:xfrm>
            <a:off x="3072365" y="6338128"/>
            <a:ext cx="86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9" name="Line 55"/>
          <p:cNvSpPr>
            <a:spLocks noChangeShapeType="1"/>
          </p:cNvSpPr>
          <p:nvPr/>
        </p:nvSpPr>
        <p:spPr bwMode="auto">
          <a:xfrm flipH="1">
            <a:off x="1776966" y="6338128"/>
            <a:ext cx="935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60" name="Line 56"/>
          <p:cNvSpPr>
            <a:spLocks noChangeShapeType="1"/>
          </p:cNvSpPr>
          <p:nvPr/>
        </p:nvSpPr>
        <p:spPr bwMode="auto">
          <a:xfrm>
            <a:off x="1776964" y="6049203"/>
            <a:ext cx="216394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61" name="Line 57"/>
          <p:cNvSpPr>
            <a:spLocks noChangeShapeType="1"/>
          </p:cNvSpPr>
          <p:nvPr/>
        </p:nvSpPr>
        <p:spPr bwMode="auto">
          <a:xfrm flipV="1">
            <a:off x="3451686" y="5451529"/>
            <a:ext cx="365124" cy="3016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58" name="矩形 57"/>
              <p:cNvSpPr/>
              <p:nvPr/>
            </p:nvSpPr>
            <p:spPr>
              <a:xfrm>
                <a:off x="992575" y="313979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92575" y="3139799"/>
                <a:ext cx="765338" cy="586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96044" y="196363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396044" y="1963633"/>
                <a:ext cx="43172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253027" y="440255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253027" y="4402553"/>
                <a:ext cx="46185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887392" y="6055554"/>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3887392" y="6055554"/>
                <a:ext cx="7491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949675" y="3053621"/>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949675" y="3053621"/>
                <a:ext cx="50975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4026338" y="55736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4026338" y="5573651"/>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94903" y="356033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94903" y="3560331"/>
                <a:ext cx="48218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128271" y="451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128271" y="4511105"/>
                <a:ext cx="40927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645578" y="607301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2645578" y="6073016"/>
                <a:ext cx="49321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1340008" y="59783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340008" y="5978391"/>
                <a:ext cx="53489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822486" y="5184058"/>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822486" y="5184058"/>
                <a:ext cx="51296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282282" y="550217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282282" y="5502171"/>
                <a:ext cx="638187"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3687527" y="5157002"/>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687527" y="5157002"/>
                <a:ext cx="646459"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988352" y="2958888"/>
                <a:ext cx="4463401" cy="100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988352" y="2958888"/>
                <a:ext cx="4463401" cy="100707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767134" y="4402553"/>
                <a:ext cx="23710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𝛽</m:t>
                          </m:r>
                          <m:r>
                            <m:rPr>
                              <m:nor/>
                            </m:rPr>
                            <a:rPr lang="zh-CN" altLang="en-US" sz="2800" dirty="0">
                              <a:solidFill>
                                <a:srgbClr val="0000FF"/>
                              </a:solidFill>
                            </a:rPr>
                            <m:t> </m:t>
                          </m:r>
                        </m:e>
                      </m:func>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767134" y="4402553"/>
                <a:ext cx="2371034"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182064" y="4409139"/>
                <a:ext cx="19757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sec</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182064" y="4409139"/>
                <a:ext cx="197573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767134" y="5008649"/>
                <a:ext cx="19311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4767134" y="5008649"/>
                <a:ext cx="193117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182064" y="5012141"/>
                <a:ext cx="2808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sSup>
                            <m:sSupPr>
                              <m:ctrlPr>
                                <a:rPr lang="en-US" altLang="zh-CN" sz="2800" b="0" i="1" smtClean="0">
                                  <a:solidFill>
                                    <a:srgbClr val="0000FF"/>
                                  </a:solidFill>
                                  <a:latin typeface="Cambria Math"/>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sec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7182064" y="5012141"/>
                <a:ext cx="280826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4767134" y="5559625"/>
                <a:ext cx="3185616" cy="995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nary>
                        <m:naryPr>
                          <m:subHide m:val="on"/>
                          <m:supHide m:val="on"/>
                          <m:ctrlPr>
                            <a:rPr lang="en-US" altLang="zh-CN" sz="2800" i="1">
                              <a:solidFill>
                                <a:srgbClr val="0000FF"/>
                              </a:solidFill>
                              <a:latin typeface="Cambria Math"/>
                              <a:ea typeface="Cambria Math" panose="02040503050406030204" pitchFamily="18" charset="0"/>
                            </a:rPr>
                          </m:ctrlPr>
                        </m:naryPr>
                        <m:sub/>
                        <m:sup/>
                        <m:e>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e>
                          </m:func>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4767134" y="5559625"/>
                <a:ext cx="3185616" cy="995785"/>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711305" y="5559625"/>
                <a:ext cx="38012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d>
                        <m:dPr>
                          <m:ctrlPr>
                            <a:rPr lang="en-US" altLang="zh-CN" sz="2800" i="1" smtClean="0">
                              <a:solidFill>
                                <a:srgbClr val="0000FF"/>
                              </a:solidFill>
                              <a:latin typeface="Cambria Math"/>
                              <a:ea typeface="Cambria Math" panose="02040503050406030204" pitchFamily="18" charset="0"/>
                            </a:rPr>
                          </m:ctrlPr>
                        </m:dPr>
                        <m:e>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7711305" y="5559625"/>
                <a:ext cx="3801232" cy="89896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426305" y="5452695"/>
                <a:ext cx="5786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000FF"/>
                              </a:solidFill>
                              <a:latin typeface="Cambria Math"/>
                              <a:ea typeface="Cambria Math" panose="02040503050406030204" pitchFamily="18" charset="0"/>
                            </a:rPr>
                          </m:ctrlPr>
                        </m:sSubPr>
                        <m:e>
                          <m:r>
                            <a:rPr lang="zh-CN" altLang="en-US" sz="2400" i="1">
                              <a:solidFill>
                                <a:srgbClr val="0000FF"/>
                              </a:solidFill>
                              <a:latin typeface="Cambria Math" panose="02040503050406030204" pitchFamily="18" charset="0"/>
                              <a:ea typeface="Cambria Math" panose="02040503050406030204" pitchFamily="18" charset="0"/>
                            </a:rPr>
                            <m:t>𝛽</m:t>
                          </m:r>
                        </m:e>
                        <m:sub>
                          <m:r>
                            <a:rPr lang="en-US" altLang="zh-CN" sz="24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6426305" y="5452695"/>
                <a:ext cx="578620" cy="461665"/>
              </a:xfrm>
              <a:prstGeom prst="rect">
                <a:avLst/>
              </a:prstGeom>
              <a:blipFill>
                <a:blip r:embed="rId26"/>
                <a:stretch>
                  <a:fillRect l="-1053"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300922" y="6176204"/>
                <a:ext cx="5715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000FF"/>
                              </a:solidFill>
                              <a:latin typeface="Cambria Math"/>
                              <a:ea typeface="Cambria Math" panose="02040503050406030204" pitchFamily="18" charset="0"/>
                            </a:rPr>
                          </m:ctrlPr>
                        </m:sSubPr>
                        <m:e>
                          <m:r>
                            <a:rPr lang="zh-CN" altLang="en-US" sz="2400" i="1">
                              <a:solidFill>
                                <a:srgbClr val="0000FF"/>
                              </a:solidFill>
                              <a:latin typeface="Cambria Math" panose="02040503050406030204" pitchFamily="18" charset="0"/>
                              <a:ea typeface="Cambria Math" panose="02040503050406030204" pitchFamily="18" charset="0"/>
                            </a:rPr>
                            <m:t>𝛽</m:t>
                          </m:r>
                        </m:e>
                        <m:sub>
                          <m:r>
                            <a:rPr lang="en-US" altLang="zh-CN" sz="24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6300922" y="6176204"/>
                <a:ext cx="571503" cy="461665"/>
              </a:xfrm>
              <a:prstGeom prst="rect">
                <a:avLst/>
              </a:prstGeom>
              <a:blipFill>
                <a:blip r:embed="rId27"/>
                <a:stretch>
                  <a:fillRect l="-2151"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57392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linds(horizontal)">
                                      <p:cBhvr>
                                        <p:cTn id="7" dur="500"/>
                                        <p:tgtEl>
                                          <p:spTgt spid="47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47122"/>
                                        </p:tgtEl>
                                        <p:attrNameLst>
                                          <p:attrName>style.visibility</p:attrName>
                                        </p:attrNameLst>
                                      </p:cBhvr>
                                      <p:to>
                                        <p:strVal val="visible"/>
                                      </p:to>
                                    </p:set>
                                    <p:anim calcmode="lin" valueType="num">
                                      <p:cBhvr>
                                        <p:cTn id="12" dur="500" fill="hold"/>
                                        <p:tgtEl>
                                          <p:spTgt spid="47122"/>
                                        </p:tgtEl>
                                        <p:attrNameLst>
                                          <p:attrName>ppt_w</p:attrName>
                                        </p:attrNameLst>
                                      </p:cBhvr>
                                      <p:tavLst>
                                        <p:tav tm="0">
                                          <p:val>
                                            <p:fltVal val="0"/>
                                          </p:val>
                                        </p:tav>
                                        <p:tav tm="100000">
                                          <p:val>
                                            <p:strVal val="#ppt_w"/>
                                          </p:val>
                                        </p:tav>
                                      </p:tavLst>
                                    </p:anim>
                                    <p:anim calcmode="lin" valueType="num">
                                      <p:cBhvr>
                                        <p:cTn id="13" dur="500" fill="hold"/>
                                        <p:tgtEl>
                                          <p:spTgt spid="47122"/>
                                        </p:tgtEl>
                                        <p:attrNameLst>
                                          <p:attrName>ppt_h</p:attrName>
                                        </p:attrNameLst>
                                      </p:cBhvr>
                                      <p:tavLst>
                                        <p:tav tm="0">
                                          <p:val>
                                            <p:fltVal val="0"/>
                                          </p:val>
                                        </p:tav>
                                        <p:tav tm="100000">
                                          <p:val>
                                            <p:strVal val="#ppt_h"/>
                                          </p:val>
                                        </p:tav>
                                      </p:tavLst>
                                    </p:anim>
                                    <p:animEffect transition="in" filter="fade">
                                      <p:cBhvr>
                                        <p:cTn id="14" dur="500"/>
                                        <p:tgtEl>
                                          <p:spTgt spid="471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47130"/>
                                        </p:tgtEl>
                                        <p:attrNameLst>
                                          <p:attrName>style.visibility</p:attrName>
                                        </p:attrNameLst>
                                      </p:cBhvr>
                                      <p:to>
                                        <p:strVal val="visible"/>
                                      </p:to>
                                    </p:set>
                                    <p:anim calcmode="lin" valueType="num">
                                      <p:cBhvr>
                                        <p:cTn id="24" dur="500" fill="hold"/>
                                        <p:tgtEl>
                                          <p:spTgt spid="47130"/>
                                        </p:tgtEl>
                                        <p:attrNameLst>
                                          <p:attrName>ppt_w</p:attrName>
                                        </p:attrNameLst>
                                      </p:cBhvr>
                                      <p:tavLst>
                                        <p:tav tm="0">
                                          <p:val>
                                            <p:fltVal val="0"/>
                                          </p:val>
                                        </p:tav>
                                        <p:tav tm="100000">
                                          <p:val>
                                            <p:strVal val="#ppt_w"/>
                                          </p:val>
                                        </p:tav>
                                      </p:tavLst>
                                    </p:anim>
                                    <p:anim calcmode="lin" valueType="num">
                                      <p:cBhvr>
                                        <p:cTn id="25" dur="500" fill="hold"/>
                                        <p:tgtEl>
                                          <p:spTgt spid="47130"/>
                                        </p:tgtEl>
                                        <p:attrNameLst>
                                          <p:attrName>ppt_h</p:attrName>
                                        </p:attrNameLst>
                                      </p:cBhvr>
                                      <p:tavLst>
                                        <p:tav tm="0">
                                          <p:val>
                                            <p:strVal val="#ppt_h"/>
                                          </p:val>
                                        </p:tav>
                                        <p:tav tm="100000">
                                          <p:val>
                                            <p:strVal val="#ppt_h"/>
                                          </p:val>
                                        </p:tav>
                                      </p:tavLst>
                                    </p:anim>
                                  </p:childTnLst>
                                </p:cTn>
                              </p:par>
                              <p:par>
                                <p:cTn id="26" presetID="17" presetClass="entr" presetSubtype="10" fill="hold" nodeType="withEffect">
                                  <p:stCondLst>
                                    <p:cond delay="0"/>
                                  </p:stCondLst>
                                  <p:childTnLst>
                                    <p:set>
                                      <p:cBhvr>
                                        <p:cTn id="27" dur="1" fill="hold">
                                          <p:stCondLst>
                                            <p:cond delay="0"/>
                                          </p:stCondLst>
                                        </p:cTn>
                                        <p:tgtEl>
                                          <p:spTgt spid="47135"/>
                                        </p:tgtEl>
                                        <p:attrNameLst>
                                          <p:attrName>style.visibility</p:attrName>
                                        </p:attrNameLst>
                                      </p:cBhvr>
                                      <p:to>
                                        <p:strVal val="visible"/>
                                      </p:to>
                                    </p:set>
                                    <p:anim calcmode="lin" valueType="num">
                                      <p:cBhvr>
                                        <p:cTn id="28" dur="500" fill="hold"/>
                                        <p:tgtEl>
                                          <p:spTgt spid="47135"/>
                                        </p:tgtEl>
                                        <p:attrNameLst>
                                          <p:attrName>ppt_w</p:attrName>
                                        </p:attrNameLst>
                                      </p:cBhvr>
                                      <p:tavLst>
                                        <p:tav tm="0">
                                          <p:val>
                                            <p:fltVal val="0"/>
                                          </p:val>
                                        </p:tav>
                                        <p:tav tm="100000">
                                          <p:val>
                                            <p:strVal val="#ppt_w"/>
                                          </p:val>
                                        </p:tav>
                                      </p:tavLst>
                                    </p:anim>
                                    <p:anim calcmode="lin" valueType="num">
                                      <p:cBhvr>
                                        <p:cTn id="29" dur="500" fill="hold"/>
                                        <p:tgtEl>
                                          <p:spTgt spid="47135"/>
                                        </p:tgtEl>
                                        <p:attrNameLst>
                                          <p:attrName>ppt_h</p:attrName>
                                        </p:attrNameLst>
                                      </p:cBhvr>
                                      <p:tavLst>
                                        <p:tav tm="0">
                                          <p:val>
                                            <p:strVal val="#ppt_h"/>
                                          </p:val>
                                        </p:tav>
                                        <p:tav tm="100000">
                                          <p:val>
                                            <p:strVal val="#ppt_h"/>
                                          </p:val>
                                        </p:tav>
                                      </p:tavLst>
                                    </p:anim>
                                  </p:childTnLst>
                                </p:cTn>
                              </p:par>
                              <p:par>
                                <p:cTn id="30" presetID="17" presetClass="entr" presetSubtype="10" fill="hold" nodeType="withEffect">
                                  <p:stCondLst>
                                    <p:cond delay="0"/>
                                  </p:stCondLst>
                                  <p:childTnLst>
                                    <p:set>
                                      <p:cBhvr>
                                        <p:cTn id="31" dur="1" fill="hold">
                                          <p:stCondLst>
                                            <p:cond delay="0"/>
                                          </p:stCondLst>
                                        </p:cTn>
                                        <p:tgtEl>
                                          <p:spTgt spid="47131"/>
                                        </p:tgtEl>
                                        <p:attrNameLst>
                                          <p:attrName>style.visibility</p:attrName>
                                        </p:attrNameLst>
                                      </p:cBhvr>
                                      <p:to>
                                        <p:strVal val="visible"/>
                                      </p:to>
                                    </p:set>
                                    <p:anim calcmode="lin" valueType="num">
                                      <p:cBhvr>
                                        <p:cTn id="32" dur="500" fill="hold"/>
                                        <p:tgtEl>
                                          <p:spTgt spid="47131"/>
                                        </p:tgtEl>
                                        <p:attrNameLst>
                                          <p:attrName>ppt_w</p:attrName>
                                        </p:attrNameLst>
                                      </p:cBhvr>
                                      <p:tavLst>
                                        <p:tav tm="0">
                                          <p:val>
                                            <p:fltVal val="0"/>
                                          </p:val>
                                        </p:tav>
                                        <p:tav tm="100000">
                                          <p:val>
                                            <p:strVal val="#ppt_w"/>
                                          </p:val>
                                        </p:tav>
                                      </p:tavLst>
                                    </p:anim>
                                    <p:anim calcmode="lin" valueType="num">
                                      <p:cBhvr>
                                        <p:cTn id="33" dur="500" fill="hold"/>
                                        <p:tgtEl>
                                          <p:spTgt spid="47131"/>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0"/>
                                  </p:stCondLst>
                                  <p:childTnLst>
                                    <p:set>
                                      <p:cBhvr>
                                        <p:cTn id="35" dur="1" fill="hold">
                                          <p:stCondLst>
                                            <p:cond delay="0"/>
                                          </p:stCondLst>
                                        </p:cTn>
                                        <p:tgtEl>
                                          <p:spTgt spid="47133"/>
                                        </p:tgtEl>
                                        <p:attrNameLst>
                                          <p:attrName>style.visibility</p:attrName>
                                        </p:attrNameLst>
                                      </p:cBhvr>
                                      <p:to>
                                        <p:strVal val="visible"/>
                                      </p:to>
                                    </p:set>
                                    <p:anim calcmode="lin" valueType="num">
                                      <p:cBhvr>
                                        <p:cTn id="36" dur="500" fill="hold"/>
                                        <p:tgtEl>
                                          <p:spTgt spid="47133"/>
                                        </p:tgtEl>
                                        <p:attrNameLst>
                                          <p:attrName>ppt_w</p:attrName>
                                        </p:attrNameLst>
                                      </p:cBhvr>
                                      <p:tavLst>
                                        <p:tav tm="0">
                                          <p:val>
                                            <p:fltVal val="0"/>
                                          </p:val>
                                        </p:tav>
                                        <p:tav tm="100000">
                                          <p:val>
                                            <p:strVal val="#ppt_w"/>
                                          </p:val>
                                        </p:tav>
                                      </p:tavLst>
                                    </p:anim>
                                    <p:anim calcmode="lin" valueType="num">
                                      <p:cBhvr>
                                        <p:cTn id="37" dur="500" fill="hold"/>
                                        <p:tgtEl>
                                          <p:spTgt spid="47133"/>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47126"/>
                                        </p:tgtEl>
                                        <p:attrNameLst>
                                          <p:attrName>style.visibility</p:attrName>
                                        </p:attrNameLst>
                                      </p:cBhvr>
                                      <p:to>
                                        <p:strVal val="visible"/>
                                      </p:to>
                                    </p:set>
                                    <p:anim calcmode="lin" valueType="num">
                                      <p:cBhvr>
                                        <p:cTn id="40" dur="500" fill="hold"/>
                                        <p:tgtEl>
                                          <p:spTgt spid="47126"/>
                                        </p:tgtEl>
                                        <p:attrNameLst>
                                          <p:attrName>ppt_w</p:attrName>
                                        </p:attrNameLst>
                                      </p:cBhvr>
                                      <p:tavLst>
                                        <p:tav tm="0">
                                          <p:val>
                                            <p:fltVal val="0"/>
                                          </p:val>
                                        </p:tav>
                                        <p:tav tm="100000">
                                          <p:val>
                                            <p:strVal val="#ppt_w"/>
                                          </p:val>
                                        </p:tav>
                                      </p:tavLst>
                                    </p:anim>
                                    <p:anim calcmode="lin" valueType="num">
                                      <p:cBhvr>
                                        <p:cTn id="41" dur="500" fill="hold"/>
                                        <p:tgtEl>
                                          <p:spTgt spid="4712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47132"/>
                                        </p:tgtEl>
                                        <p:attrNameLst>
                                          <p:attrName>style.visibility</p:attrName>
                                        </p:attrNameLst>
                                      </p:cBhvr>
                                      <p:to>
                                        <p:strVal val="visible"/>
                                      </p:to>
                                    </p:set>
                                    <p:anim calcmode="lin" valueType="num">
                                      <p:cBhvr>
                                        <p:cTn id="51" dur="500" fill="hold"/>
                                        <p:tgtEl>
                                          <p:spTgt spid="47132"/>
                                        </p:tgtEl>
                                        <p:attrNameLst>
                                          <p:attrName>ppt_w</p:attrName>
                                        </p:attrNameLst>
                                      </p:cBhvr>
                                      <p:tavLst>
                                        <p:tav tm="0">
                                          <p:val>
                                            <p:fltVal val="0"/>
                                          </p:val>
                                        </p:tav>
                                        <p:tav tm="100000">
                                          <p:val>
                                            <p:strVal val="#ppt_w"/>
                                          </p:val>
                                        </p:tav>
                                      </p:tavLst>
                                    </p:anim>
                                    <p:anim calcmode="lin" valueType="num">
                                      <p:cBhvr>
                                        <p:cTn id="52" dur="500" fill="hold"/>
                                        <p:tgtEl>
                                          <p:spTgt spid="47132"/>
                                        </p:tgtEl>
                                        <p:attrNameLst>
                                          <p:attrName>ppt_h</p:attrName>
                                        </p:attrNameLst>
                                      </p:cBhvr>
                                      <p:tavLst>
                                        <p:tav tm="0">
                                          <p:val>
                                            <p:fltVal val="0"/>
                                          </p:val>
                                        </p:tav>
                                        <p:tav tm="100000">
                                          <p:val>
                                            <p:strVal val="#ppt_h"/>
                                          </p:val>
                                        </p:tav>
                                      </p:tavLst>
                                    </p:anim>
                                    <p:animEffect transition="in" filter="fade">
                                      <p:cBhvr>
                                        <p:cTn id="53" dur="500"/>
                                        <p:tgtEl>
                                          <p:spTgt spid="47132"/>
                                        </p:tgtEl>
                                      </p:cBhvr>
                                    </p:animEffect>
                                  </p:childTnLst>
                                </p:cTn>
                              </p:par>
                              <p:par>
                                <p:cTn id="54" presetID="53" presetClass="entr" presetSubtype="0" fill="hold" nodeType="withEffect">
                                  <p:stCondLst>
                                    <p:cond delay="0"/>
                                  </p:stCondLst>
                                  <p:childTnLst>
                                    <p:set>
                                      <p:cBhvr>
                                        <p:cTn id="55" dur="1" fill="hold">
                                          <p:stCondLst>
                                            <p:cond delay="0"/>
                                          </p:stCondLst>
                                        </p:cTn>
                                        <p:tgtEl>
                                          <p:spTgt spid="47159"/>
                                        </p:tgtEl>
                                        <p:attrNameLst>
                                          <p:attrName>style.visibility</p:attrName>
                                        </p:attrNameLst>
                                      </p:cBhvr>
                                      <p:to>
                                        <p:strVal val="visible"/>
                                      </p:to>
                                    </p:set>
                                    <p:anim calcmode="lin" valueType="num">
                                      <p:cBhvr>
                                        <p:cTn id="56" dur="500" fill="hold"/>
                                        <p:tgtEl>
                                          <p:spTgt spid="47159"/>
                                        </p:tgtEl>
                                        <p:attrNameLst>
                                          <p:attrName>ppt_w</p:attrName>
                                        </p:attrNameLst>
                                      </p:cBhvr>
                                      <p:tavLst>
                                        <p:tav tm="0">
                                          <p:val>
                                            <p:fltVal val="0"/>
                                          </p:val>
                                        </p:tav>
                                        <p:tav tm="100000">
                                          <p:val>
                                            <p:strVal val="#ppt_w"/>
                                          </p:val>
                                        </p:tav>
                                      </p:tavLst>
                                    </p:anim>
                                    <p:anim calcmode="lin" valueType="num">
                                      <p:cBhvr>
                                        <p:cTn id="57" dur="500" fill="hold"/>
                                        <p:tgtEl>
                                          <p:spTgt spid="47159"/>
                                        </p:tgtEl>
                                        <p:attrNameLst>
                                          <p:attrName>ppt_h</p:attrName>
                                        </p:attrNameLst>
                                      </p:cBhvr>
                                      <p:tavLst>
                                        <p:tav tm="0">
                                          <p:val>
                                            <p:fltVal val="0"/>
                                          </p:val>
                                        </p:tav>
                                        <p:tav tm="100000">
                                          <p:val>
                                            <p:strVal val="#ppt_h"/>
                                          </p:val>
                                        </p:tav>
                                      </p:tavLst>
                                    </p:anim>
                                    <p:animEffect transition="in" filter="fade">
                                      <p:cBhvr>
                                        <p:cTn id="58" dur="500"/>
                                        <p:tgtEl>
                                          <p:spTgt spid="47159"/>
                                        </p:tgtEl>
                                      </p:cBhvr>
                                    </p:animEffect>
                                  </p:childTnLst>
                                </p:cTn>
                              </p:par>
                              <p:par>
                                <p:cTn id="59" presetID="53" presetClass="entr" presetSubtype="0" fill="hold" nodeType="withEffect">
                                  <p:stCondLst>
                                    <p:cond delay="0"/>
                                  </p:stCondLst>
                                  <p:childTnLst>
                                    <p:set>
                                      <p:cBhvr>
                                        <p:cTn id="60" dur="1" fill="hold">
                                          <p:stCondLst>
                                            <p:cond delay="0"/>
                                          </p:stCondLst>
                                        </p:cTn>
                                        <p:tgtEl>
                                          <p:spTgt spid="47158"/>
                                        </p:tgtEl>
                                        <p:attrNameLst>
                                          <p:attrName>style.visibility</p:attrName>
                                        </p:attrNameLst>
                                      </p:cBhvr>
                                      <p:to>
                                        <p:strVal val="visible"/>
                                      </p:to>
                                    </p:set>
                                    <p:anim calcmode="lin" valueType="num">
                                      <p:cBhvr>
                                        <p:cTn id="61" dur="500" fill="hold"/>
                                        <p:tgtEl>
                                          <p:spTgt spid="47158"/>
                                        </p:tgtEl>
                                        <p:attrNameLst>
                                          <p:attrName>ppt_w</p:attrName>
                                        </p:attrNameLst>
                                      </p:cBhvr>
                                      <p:tavLst>
                                        <p:tav tm="0">
                                          <p:val>
                                            <p:fltVal val="0"/>
                                          </p:val>
                                        </p:tav>
                                        <p:tav tm="100000">
                                          <p:val>
                                            <p:strVal val="#ppt_w"/>
                                          </p:val>
                                        </p:tav>
                                      </p:tavLst>
                                    </p:anim>
                                    <p:anim calcmode="lin" valueType="num">
                                      <p:cBhvr>
                                        <p:cTn id="62" dur="500" fill="hold"/>
                                        <p:tgtEl>
                                          <p:spTgt spid="47158"/>
                                        </p:tgtEl>
                                        <p:attrNameLst>
                                          <p:attrName>ppt_h</p:attrName>
                                        </p:attrNameLst>
                                      </p:cBhvr>
                                      <p:tavLst>
                                        <p:tav tm="0">
                                          <p:val>
                                            <p:fltVal val="0"/>
                                          </p:val>
                                        </p:tav>
                                        <p:tav tm="100000">
                                          <p:val>
                                            <p:strVal val="#ppt_h"/>
                                          </p:val>
                                        </p:tav>
                                      </p:tavLst>
                                    </p:anim>
                                    <p:animEffect transition="in" filter="fade">
                                      <p:cBhvr>
                                        <p:cTn id="63" dur="500"/>
                                        <p:tgtEl>
                                          <p:spTgt spid="47158"/>
                                        </p:tgtEl>
                                      </p:cBhvr>
                                    </p:animEffect>
                                  </p:childTnLst>
                                </p:cTn>
                              </p:par>
                              <p:par>
                                <p:cTn id="64" presetID="53" presetClass="entr" presetSubtype="0" fill="hold" nodeType="withEffect">
                                  <p:stCondLst>
                                    <p:cond delay="0"/>
                                  </p:stCondLst>
                                  <p:childTnLst>
                                    <p:set>
                                      <p:cBhvr>
                                        <p:cTn id="65" dur="1" fill="hold">
                                          <p:stCondLst>
                                            <p:cond delay="0"/>
                                          </p:stCondLst>
                                        </p:cTn>
                                        <p:tgtEl>
                                          <p:spTgt spid="47157"/>
                                        </p:tgtEl>
                                        <p:attrNameLst>
                                          <p:attrName>style.visibility</p:attrName>
                                        </p:attrNameLst>
                                      </p:cBhvr>
                                      <p:to>
                                        <p:strVal val="visible"/>
                                      </p:to>
                                    </p:set>
                                    <p:anim calcmode="lin" valueType="num">
                                      <p:cBhvr>
                                        <p:cTn id="66" dur="500" fill="hold"/>
                                        <p:tgtEl>
                                          <p:spTgt spid="47157"/>
                                        </p:tgtEl>
                                        <p:attrNameLst>
                                          <p:attrName>ppt_w</p:attrName>
                                        </p:attrNameLst>
                                      </p:cBhvr>
                                      <p:tavLst>
                                        <p:tav tm="0">
                                          <p:val>
                                            <p:fltVal val="0"/>
                                          </p:val>
                                        </p:tav>
                                        <p:tav tm="100000">
                                          <p:val>
                                            <p:strVal val="#ppt_w"/>
                                          </p:val>
                                        </p:tav>
                                      </p:tavLst>
                                    </p:anim>
                                    <p:anim calcmode="lin" valueType="num">
                                      <p:cBhvr>
                                        <p:cTn id="67" dur="500" fill="hold"/>
                                        <p:tgtEl>
                                          <p:spTgt spid="47157"/>
                                        </p:tgtEl>
                                        <p:attrNameLst>
                                          <p:attrName>ppt_h</p:attrName>
                                        </p:attrNameLst>
                                      </p:cBhvr>
                                      <p:tavLst>
                                        <p:tav tm="0">
                                          <p:val>
                                            <p:fltVal val="0"/>
                                          </p:val>
                                        </p:tav>
                                        <p:tav tm="100000">
                                          <p:val>
                                            <p:strVal val="#ppt_h"/>
                                          </p:val>
                                        </p:tav>
                                      </p:tavLst>
                                    </p:anim>
                                    <p:animEffect transition="in" filter="fade">
                                      <p:cBhvr>
                                        <p:cTn id="68" dur="500"/>
                                        <p:tgtEl>
                                          <p:spTgt spid="47157"/>
                                        </p:tgtEl>
                                      </p:cBhvr>
                                    </p:animEffect>
                                  </p:childTnLst>
                                </p:cTn>
                              </p:par>
                              <p:par>
                                <p:cTn id="69" presetID="53" presetClass="entr" presetSubtype="0" fill="hold" nodeType="withEffect">
                                  <p:stCondLst>
                                    <p:cond delay="0"/>
                                  </p:stCondLst>
                                  <p:childTnLst>
                                    <p:set>
                                      <p:cBhvr>
                                        <p:cTn id="70" dur="1" fill="hold">
                                          <p:stCondLst>
                                            <p:cond delay="0"/>
                                          </p:stCondLst>
                                        </p:cTn>
                                        <p:tgtEl>
                                          <p:spTgt spid="47160"/>
                                        </p:tgtEl>
                                        <p:attrNameLst>
                                          <p:attrName>style.visibility</p:attrName>
                                        </p:attrNameLst>
                                      </p:cBhvr>
                                      <p:to>
                                        <p:strVal val="visible"/>
                                      </p:to>
                                    </p:set>
                                    <p:anim calcmode="lin" valueType="num">
                                      <p:cBhvr>
                                        <p:cTn id="71" dur="500" fill="hold"/>
                                        <p:tgtEl>
                                          <p:spTgt spid="47160"/>
                                        </p:tgtEl>
                                        <p:attrNameLst>
                                          <p:attrName>ppt_w</p:attrName>
                                        </p:attrNameLst>
                                      </p:cBhvr>
                                      <p:tavLst>
                                        <p:tav tm="0">
                                          <p:val>
                                            <p:fltVal val="0"/>
                                          </p:val>
                                        </p:tav>
                                        <p:tav tm="100000">
                                          <p:val>
                                            <p:strVal val="#ppt_w"/>
                                          </p:val>
                                        </p:tav>
                                      </p:tavLst>
                                    </p:anim>
                                    <p:anim calcmode="lin" valueType="num">
                                      <p:cBhvr>
                                        <p:cTn id="72" dur="500" fill="hold"/>
                                        <p:tgtEl>
                                          <p:spTgt spid="47160"/>
                                        </p:tgtEl>
                                        <p:attrNameLst>
                                          <p:attrName>ppt_h</p:attrName>
                                        </p:attrNameLst>
                                      </p:cBhvr>
                                      <p:tavLst>
                                        <p:tav tm="0">
                                          <p:val>
                                            <p:fltVal val="0"/>
                                          </p:val>
                                        </p:tav>
                                        <p:tav tm="100000">
                                          <p:val>
                                            <p:strVal val="#ppt_h"/>
                                          </p:val>
                                        </p:tav>
                                      </p:tavLst>
                                    </p:anim>
                                    <p:animEffect transition="in" filter="fade">
                                      <p:cBhvr>
                                        <p:cTn id="73" dur="500"/>
                                        <p:tgtEl>
                                          <p:spTgt spid="4716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wipe(left)">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0" fill="hold" nodeType="clickEffect">
                                  <p:stCondLst>
                                    <p:cond delay="0"/>
                                  </p:stCondLst>
                                  <p:childTnLst>
                                    <p:set>
                                      <p:cBhvr>
                                        <p:cTn id="92" dur="1" fill="hold">
                                          <p:stCondLst>
                                            <p:cond delay="0"/>
                                          </p:stCondLst>
                                        </p:cTn>
                                        <p:tgtEl>
                                          <p:spTgt spid="47148"/>
                                        </p:tgtEl>
                                        <p:attrNameLst>
                                          <p:attrName>style.visibility</p:attrName>
                                        </p:attrNameLst>
                                      </p:cBhvr>
                                      <p:to>
                                        <p:strVal val="visible"/>
                                      </p:to>
                                    </p:set>
                                    <p:anim calcmode="lin" valueType="num">
                                      <p:cBhvr>
                                        <p:cTn id="93" dur="500" fill="hold"/>
                                        <p:tgtEl>
                                          <p:spTgt spid="47148"/>
                                        </p:tgtEl>
                                        <p:attrNameLst>
                                          <p:attrName>ppt_w</p:attrName>
                                        </p:attrNameLst>
                                      </p:cBhvr>
                                      <p:tavLst>
                                        <p:tav tm="0">
                                          <p:val>
                                            <p:fltVal val="0"/>
                                          </p:val>
                                        </p:tav>
                                        <p:tav tm="100000">
                                          <p:val>
                                            <p:strVal val="#ppt_w"/>
                                          </p:val>
                                        </p:tav>
                                      </p:tavLst>
                                    </p:anim>
                                    <p:anim calcmode="lin" valueType="num">
                                      <p:cBhvr>
                                        <p:cTn id="94" dur="500" fill="hold"/>
                                        <p:tgtEl>
                                          <p:spTgt spid="47148"/>
                                        </p:tgtEl>
                                        <p:attrNameLst>
                                          <p:attrName>ppt_h</p:attrName>
                                        </p:attrNameLst>
                                      </p:cBhvr>
                                      <p:tavLst>
                                        <p:tav tm="0">
                                          <p:val>
                                            <p:fltVal val="0"/>
                                          </p:val>
                                        </p:tav>
                                        <p:tav tm="100000">
                                          <p:val>
                                            <p:strVal val="#ppt_h"/>
                                          </p:val>
                                        </p:tav>
                                      </p:tavLst>
                                    </p:anim>
                                    <p:animEffect transition="in" filter="fade">
                                      <p:cBhvr>
                                        <p:cTn id="95" dur="500"/>
                                        <p:tgtEl>
                                          <p:spTgt spid="47148"/>
                                        </p:tgtEl>
                                      </p:cBhvr>
                                    </p:animEffect>
                                  </p:childTnLst>
                                </p:cTn>
                              </p:par>
                              <p:par>
                                <p:cTn id="96" presetID="53" presetClass="entr" presetSubtype="0" fill="hold" nodeType="withEffect">
                                  <p:stCondLst>
                                    <p:cond delay="0"/>
                                  </p:stCondLst>
                                  <p:childTnLst>
                                    <p:set>
                                      <p:cBhvr>
                                        <p:cTn id="97" dur="1" fill="hold">
                                          <p:stCondLst>
                                            <p:cond delay="0"/>
                                          </p:stCondLst>
                                        </p:cTn>
                                        <p:tgtEl>
                                          <p:spTgt spid="47150"/>
                                        </p:tgtEl>
                                        <p:attrNameLst>
                                          <p:attrName>style.visibility</p:attrName>
                                        </p:attrNameLst>
                                      </p:cBhvr>
                                      <p:to>
                                        <p:strVal val="visible"/>
                                      </p:to>
                                    </p:set>
                                    <p:anim calcmode="lin" valueType="num">
                                      <p:cBhvr>
                                        <p:cTn id="98" dur="500" fill="hold"/>
                                        <p:tgtEl>
                                          <p:spTgt spid="47150"/>
                                        </p:tgtEl>
                                        <p:attrNameLst>
                                          <p:attrName>ppt_w</p:attrName>
                                        </p:attrNameLst>
                                      </p:cBhvr>
                                      <p:tavLst>
                                        <p:tav tm="0">
                                          <p:val>
                                            <p:fltVal val="0"/>
                                          </p:val>
                                        </p:tav>
                                        <p:tav tm="100000">
                                          <p:val>
                                            <p:strVal val="#ppt_w"/>
                                          </p:val>
                                        </p:tav>
                                      </p:tavLst>
                                    </p:anim>
                                    <p:anim calcmode="lin" valueType="num">
                                      <p:cBhvr>
                                        <p:cTn id="99" dur="500" fill="hold"/>
                                        <p:tgtEl>
                                          <p:spTgt spid="47150"/>
                                        </p:tgtEl>
                                        <p:attrNameLst>
                                          <p:attrName>ppt_h</p:attrName>
                                        </p:attrNameLst>
                                      </p:cBhvr>
                                      <p:tavLst>
                                        <p:tav tm="0">
                                          <p:val>
                                            <p:fltVal val="0"/>
                                          </p:val>
                                        </p:tav>
                                        <p:tav tm="100000">
                                          <p:val>
                                            <p:strVal val="#ppt_h"/>
                                          </p:val>
                                        </p:tav>
                                      </p:tavLst>
                                    </p:anim>
                                    <p:animEffect transition="in" filter="fade">
                                      <p:cBhvr>
                                        <p:cTn id="100" dur="500"/>
                                        <p:tgtEl>
                                          <p:spTgt spid="47150"/>
                                        </p:tgtEl>
                                      </p:cBhvr>
                                    </p:animEffect>
                                  </p:childTnLst>
                                </p:cTn>
                              </p:par>
                              <p:par>
                                <p:cTn id="101" presetID="53" presetClass="entr" presetSubtype="0" fill="hold" nodeType="withEffect">
                                  <p:stCondLst>
                                    <p:cond delay="0"/>
                                  </p:stCondLst>
                                  <p:childTnLst>
                                    <p:set>
                                      <p:cBhvr>
                                        <p:cTn id="102" dur="1" fill="hold">
                                          <p:stCondLst>
                                            <p:cond delay="0"/>
                                          </p:stCondLst>
                                        </p:cTn>
                                        <p:tgtEl>
                                          <p:spTgt spid="47149"/>
                                        </p:tgtEl>
                                        <p:attrNameLst>
                                          <p:attrName>style.visibility</p:attrName>
                                        </p:attrNameLst>
                                      </p:cBhvr>
                                      <p:to>
                                        <p:strVal val="visible"/>
                                      </p:to>
                                    </p:set>
                                    <p:anim calcmode="lin" valueType="num">
                                      <p:cBhvr>
                                        <p:cTn id="103" dur="500" fill="hold"/>
                                        <p:tgtEl>
                                          <p:spTgt spid="47149"/>
                                        </p:tgtEl>
                                        <p:attrNameLst>
                                          <p:attrName>ppt_w</p:attrName>
                                        </p:attrNameLst>
                                      </p:cBhvr>
                                      <p:tavLst>
                                        <p:tav tm="0">
                                          <p:val>
                                            <p:fltVal val="0"/>
                                          </p:val>
                                        </p:tav>
                                        <p:tav tm="100000">
                                          <p:val>
                                            <p:strVal val="#ppt_w"/>
                                          </p:val>
                                        </p:tav>
                                      </p:tavLst>
                                    </p:anim>
                                    <p:anim calcmode="lin" valueType="num">
                                      <p:cBhvr>
                                        <p:cTn id="104" dur="500" fill="hold"/>
                                        <p:tgtEl>
                                          <p:spTgt spid="47149"/>
                                        </p:tgtEl>
                                        <p:attrNameLst>
                                          <p:attrName>ppt_h</p:attrName>
                                        </p:attrNameLst>
                                      </p:cBhvr>
                                      <p:tavLst>
                                        <p:tav tm="0">
                                          <p:val>
                                            <p:fltVal val="0"/>
                                          </p:val>
                                        </p:tav>
                                        <p:tav tm="100000">
                                          <p:val>
                                            <p:strVal val="#ppt_h"/>
                                          </p:val>
                                        </p:tav>
                                      </p:tavLst>
                                    </p:anim>
                                    <p:animEffect transition="in" filter="fade">
                                      <p:cBhvr>
                                        <p:cTn id="105" dur="500"/>
                                        <p:tgtEl>
                                          <p:spTgt spid="47149"/>
                                        </p:tgtEl>
                                      </p:cBhvr>
                                    </p:animEffect>
                                  </p:childTnLst>
                                </p:cTn>
                              </p:par>
                              <p:par>
                                <p:cTn id="106" presetID="53" presetClass="entr" presetSubtype="0" fill="hold" nodeType="withEffect">
                                  <p:stCondLst>
                                    <p:cond delay="0"/>
                                  </p:stCondLst>
                                  <p:childTnLst>
                                    <p:set>
                                      <p:cBhvr>
                                        <p:cTn id="107" dur="1" fill="hold">
                                          <p:stCondLst>
                                            <p:cond delay="0"/>
                                          </p:stCondLst>
                                        </p:cTn>
                                        <p:tgtEl>
                                          <p:spTgt spid="47129"/>
                                        </p:tgtEl>
                                        <p:attrNameLst>
                                          <p:attrName>style.visibility</p:attrName>
                                        </p:attrNameLst>
                                      </p:cBhvr>
                                      <p:to>
                                        <p:strVal val="visible"/>
                                      </p:to>
                                    </p:set>
                                    <p:anim calcmode="lin" valueType="num">
                                      <p:cBhvr>
                                        <p:cTn id="108" dur="500" fill="hold"/>
                                        <p:tgtEl>
                                          <p:spTgt spid="47129"/>
                                        </p:tgtEl>
                                        <p:attrNameLst>
                                          <p:attrName>ppt_w</p:attrName>
                                        </p:attrNameLst>
                                      </p:cBhvr>
                                      <p:tavLst>
                                        <p:tav tm="0">
                                          <p:val>
                                            <p:fltVal val="0"/>
                                          </p:val>
                                        </p:tav>
                                        <p:tav tm="100000">
                                          <p:val>
                                            <p:strVal val="#ppt_w"/>
                                          </p:val>
                                        </p:tav>
                                      </p:tavLst>
                                    </p:anim>
                                    <p:anim calcmode="lin" valueType="num">
                                      <p:cBhvr>
                                        <p:cTn id="109" dur="500" fill="hold"/>
                                        <p:tgtEl>
                                          <p:spTgt spid="47129"/>
                                        </p:tgtEl>
                                        <p:attrNameLst>
                                          <p:attrName>ppt_h</p:attrName>
                                        </p:attrNameLst>
                                      </p:cBhvr>
                                      <p:tavLst>
                                        <p:tav tm="0">
                                          <p:val>
                                            <p:fltVal val="0"/>
                                          </p:val>
                                        </p:tav>
                                        <p:tav tm="100000">
                                          <p:val>
                                            <p:strVal val="#ppt_h"/>
                                          </p:val>
                                        </p:tav>
                                      </p:tavLst>
                                    </p:anim>
                                    <p:animEffect transition="in" filter="fade">
                                      <p:cBhvr>
                                        <p:cTn id="110" dur="500"/>
                                        <p:tgtEl>
                                          <p:spTgt spid="47129"/>
                                        </p:tgtEl>
                                      </p:cBhvr>
                                    </p:animEffect>
                                  </p:childTnLst>
                                </p:cTn>
                              </p:par>
                              <p:par>
                                <p:cTn id="111" presetID="53" presetClass="entr" presetSubtype="0" fill="hold" nodeType="withEffect">
                                  <p:stCondLst>
                                    <p:cond delay="0"/>
                                  </p:stCondLst>
                                  <p:childTnLst>
                                    <p:set>
                                      <p:cBhvr>
                                        <p:cTn id="112" dur="1" fill="hold">
                                          <p:stCondLst>
                                            <p:cond delay="0"/>
                                          </p:stCondLst>
                                        </p:cTn>
                                        <p:tgtEl>
                                          <p:spTgt spid="47134"/>
                                        </p:tgtEl>
                                        <p:attrNameLst>
                                          <p:attrName>style.visibility</p:attrName>
                                        </p:attrNameLst>
                                      </p:cBhvr>
                                      <p:to>
                                        <p:strVal val="visible"/>
                                      </p:to>
                                    </p:set>
                                    <p:anim calcmode="lin" valueType="num">
                                      <p:cBhvr>
                                        <p:cTn id="113" dur="500" fill="hold"/>
                                        <p:tgtEl>
                                          <p:spTgt spid="47134"/>
                                        </p:tgtEl>
                                        <p:attrNameLst>
                                          <p:attrName>ppt_w</p:attrName>
                                        </p:attrNameLst>
                                      </p:cBhvr>
                                      <p:tavLst>
                                        <p:tav tm="0">
                                          <p:val>
                                            <p:fltVal val="0"/>
                                          </p:val>
                                        </p:tav>
                                        <p:tav tm="100000">
                                          <p:val>
                                            <p:strVal val="#ppt_w"/>
                                          </p:val>
                                        </p:tav>
                                      </p:tavLst>
                                    </p:anim>
                                    <p:anim calcmode="lin" valueType="num">
                                      <p:cBhvr>
                                        <p:cTn id="114" dur="500" fill="hold"/>
                                        <p:tgtEl>
                                          <p:spTgt spid="47134"/>
                                        </p:tgtEl>
                                        <p:attrNameLst>
                                          <p:attrName>ppt_h</p:attrName>
                                        </p:attrNameLst>
                                      </p:cBhvr>
                                      <p:tavLst>
                                        <p:tav tm="0">
                                          <p:val>
                                            <p:fltVal val="0"/>
                                          </p:val>
                                        </p:tav>
                                        <p:tav tm="100000">
                                          <p:val>
                                            <p:strVal val="#ppt_h"/>
                                          </p:val>
                                        </p:tav>
                                      </p:tavLst>
                                    </p:anim>
                                    <p:animEffect transition="in" filter="fade">
                                      <p:cBhvr>
                                        <p:cTn id="115" dur="500"/>
                                        <p:tgtEl>
                                          <p:spTgt spid="47134"/>
                                        </p:tgtEl>
                                      </p:cBhvr>
                                    </p:animEffect>
                                  </p:childTnLst>
                                </p:cTn>
                              </p:par>
                              <p:par>
                                <p:cTn id="116" presetID="54" presetClass="entr" presetSubtype="0" accel="100000" fill="hold" nodeType="withEffect">
                                  <p:stCondLst>
                                    <p:cond delay="0"/>
                                  </p:stCondLst>
                                  <p:childTnLst>
                                    <p:set>
                                      <p:cBhvr>
                                        <p:cTn id="117" dur="1" fill="hold">
                                          <p:stCondLst>
                                            <p:cond delay="0"/>
                                          </p:stCondLst>
                                        </p:cTn>
                                        <p:tgtEl>
                                          <p:spTgt spid="47123"/>
                                        </p:tgtEl>
                                        <p:attrNameLst>
                                          <p:attrName>style.visibility</p:attrName>
                                        </p:attrNameLst>
                                      </p:cBhvr>
                                      <p:to>
                                        <p:strVal val="visible"/>
                                      </p:to>
                                    </p:set>
                                    <p:anim calcmode="lin" valueType="num">
                                      <p:cBhvr>
                                        <p:cTn id="118" dur="500" fill="hold"/>
                                        <p:tgtEl>
                                          <p:spTgt spid="47123"/>
                                        </p:tgtEl>
                                        <p:attrNameLst>
                                          <p:attrName>ppt_w</p:attrName>
                                        </p:attrNameLst>
                                      </p:cBhvr>
                                      <p:tavLst>
                                        <p:tav tm="0">
                                          <p:val>
                                            <p:strVal val="#ppt_w*0.05"/>
                                          </p:val>
                                        </p:tav>
                                        <p:tav tm="100000">
                                          <p:val>
                                            <p:strVal val="#ppt_w"/>
                                          </p:val>
                                        </p:tav>
                                      </p:tavLst>
                                    </p:anim>
                                    <p:anim calcmode="lin" valueType="num">
                                      <p:cBhvr>
                                        <p:cTn id="119" dur="500" fill="hold"/>
                                        <p:tgtEl>
                                          <p:spTgt spid="47123"/>
                                        </p:tgtEl>
                                        <p:attrNameLst>
                                          <p:attrName>ppt_h</p:attrName>
                                        </p:attrNameLst>
                                      </p:cBhvr>
                                      <p:tavLst>
                                        <p:tav tm="0">
                                          <p:val>
                                            <p:strVal val="#ppt_h"/>
                                          </p:val>
                                        </p:tav>
                                        <p:tav tm="100000">
                                          <p:val>
                                            <p:strVal val="#ppt_h"/>
                                          </p:val>
                                        </p:tav>
                                      </p:tavLst>
                                    </p:anim>
                                    <p:anim calcmode="lin" valueType="num">
                                      <p:cBhvr>
                                        <p:cTn id="120" dur="500" fill="hold"/>
                                        <p:tgtEl>
                                          <p:spTgt spid="47123"/>
                                        </p:tgtEl>
                                        <p:attrNameLst>
                                          <p:attrName>ppt_x</p:attrName>
                                        </p:attrNameLst>
                                      </p:cBhvr>
                                      <p:tavLst>
                                        <p:tav tm="0">
                                          <p:val>
                                            <p:strVal val="#ppt_x-.2"/>
                                          </p:val>
                                        </p:tav>
                                        <p:tav tm="100000">
                                          <p:val>
                                            <p:strVal val="#ppt_x"/>
                                          </p:val>
                                        </p:tav>
                                      </p:tavLst>
                                    </p:anim>
                                    <p:anim calcmode="lin" valueType="num">
                                      <p:cBhvr>
                                        <p:cTn id="121" dur="500" fill="hold"/>
                                        <p:tgtEl>
                                          <p:spTgt spid="47123"/>
                                        </p:tgtEl>
                                        <p:attrNameLst>
                                          <p:attrName>ppt_y</p:attrName>
                                        </p:attrNameLst>
                                      </p:cBhvr>
                                      <p:tavLst>
                                        <p:tav tm="0">
                                          <p:val>
                                            <p:strVal val="#ppt_y"/>
                                          </p:val>
                                        </p:tav>
                                        <p:tav tm="100000">
                                          <p:val>
                                            <p:strVal val="#ppt_y"/>
                                          </p:val>
                                        </p:tav>
                                      </p:tavLst>
                                    </p:anim>
                                    <p:animEffect transition="in" filter="fade">
                                      <p:cBhvr>
                                        <p:cTn id="122" dur="500"/>
                                        <p:tgtEl>
                                          <p:spTgt spid="47123"/>
                                        </p:tgtEl>
                                      </p:cBhvr>
                                    </p:animEffect>
                                  </p:childTnLst>
                                </p:cTn>
                              </p:par>
                              <p:par>
                                <p:cTn id="123" presetID="53" presetClass="entr" presetSubtype="0" fill="hold" nodeType="withEffect">
                                  <p:stCondLst>
                                    <p:cond delay="0"/>
                                  </p:stCondLst>
                                  <p:childTnLst>
                                    <p:set>
                                      <p:cBhvr>
                                        <p:cTn id="124" dur="1" fill="hold">
                                          <p:stCondLst>
                                            <p:cond delay="0"/>
                                          </p:stCondLst>
                                        </p:cTn>
                                        <p:tgtEl>
                                          <p:spTgt spid="47128"/>
                                        </p:tgtEl>
                                        <p:attrNameLst>
                                          <p:attrName>style.visibility</p:attrName>
                                        </p:attrNameLst>
                                      </p:cBhvr>
                                      <p:to>
                                        <p:strVal val="visible"/>
                                      </p:to>
                                    </p:set>
                                    <p:anim calcmode="lin" valueType="num">
                                      <p:cBhvr>
                                        <p:cTn id="125" dur="500" fill="hold"/>
                                        <p:tgtEl>
                                          <p:spTgt spid="47128"/>
                                        </p:tgtEl>
                                        <p:attrNameLst>
                                          <p:attrName>ppt_w</p:attrName>
                                        </p:attrNameLst>
                                      </p:cBhvr>
                                      <p:tavLst>
                                        <p:tav tm="0">
                                          <p:val>
                                            <p:fltVal val="0"/>
                                          </p:val>
                                        </p:tav>
                                        <p:tav tm="100000">
                                          <p:val>
                                            <p:strVal val="#ppt_w"/>
                                          </p:val>
                                        </p:tav>
                                      </p:tavLst>
                                    </p:anim>
                                    <p:anim calcmode="lin" valueType="num">
                                      <p:cBhvr>
                                        <p:cTn id="126" dur="500" fill="hold"/>
                                        <p:tgtEl>
                                          <p:spTgt spid="47128"/>
                                        </p:tgtEl>
                                        <p:attrNameLst>
                                          <p:attrName>ppt_h</p:attrName>
                                        </p:attrNameLst>
                                      </p:cBhvr>
                                      <p:tavLst>
                                        <p:tav tm="0">
                                          <p:val>
                                            <p:fltVal val="0"/>
                                          </p:val>
                                        </p:tav>
                                        <p:tav tm="100000">
                                          <p:val>
                                            <p:strVal val="#ppt_h"/>
                                          </p:val>
                                        </p:tav>
                                      </p:tavLst>
                                    </p:anim>
                                    <p:animEffect transition="in" filter="fade">
                                      <p:cBhvr>
                                        <p:cTn id="127" dur="500"/>
                                        <p:tgtEl>
                                          <p:spTgt spid="4712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wipe(left)">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wipe(left)">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wipe(left)">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wipe(left)">
                                      <p:cBhvr>
                                        <p:cTn id="147" dur="500"/>
                                        <p:tgtEl>
                                          <p:spTgt spid="6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53" presetClass="entr" presetSubtype="0" fill="hold" nodeType="clickEffect">
                                  <p:stCondLst>
                                    <p:cond delay="0"/>
                                  </p:stCondLst>
                                  <p:childTnLst>
                                    <p:set>
                                      <p:cBhvr>
                                        <p:cTn id="151" dur="1" fill="hold">
                                          <p:stCondLst>
                                            <p:cond delay="0"/>
                                          </p:stCondLst>
                                        </p:cTn>
                                        <p:tgtEl>
                                          <p:spTgt spid="47151"/>
                                        </p:tgtEl>
                                        <p:attrNameLst>
                                          <p:attrName>style.visibility</p:attrName>
                                        </p:attrNameLst>
                                      </p:cBhvr>
                                      <p:to>
                                        <p:strVal val="visible"/>
                                      </p:to>
                                    </p:set>
                                    <p:anim calcmode="lin" valueType="num">
                                      <p:cBhvr>
                                        <p:cTn id="152" dur="500" fill="hold"/>
                                        <p:tgtEl>
                                          <p:spTgt spid="47151"/>
                                        </p:tgtEl>
                                        <p:attrNameLst>
                                          <p:attrName>ppt_w</p:attrName>
                                        </p:attrNameLst>
                                      </p:cBhvr>
                                      <p:tavLst>
                                        <p:tav tm="0">
                                          <p:val>
                                            <p:fltVal val="0"/>
                                          </p:val>
                                        </p:tav>
                                        <p:tav tm="100000">
                                          <p:val>
                                            <p:strVal val="#ppt_w"/>
                                          </p:val>
                                        </p:tav>
                                      </p:tavLst>
                                    </p:anim>
                                    <p:anim calcmode="lin" valueType="num">
                                      <p:cBhvr>
                                        <p:cTn id="153" dur="500" fill="hold"/>
                                        <p:tgtEl>
                                          <p:spTgt spid="47151"/>
                                        </p:tgtEl>
                                        <p:attrNameLst>
                                          <p:attrName>ppt_h</p:attrName>
                                        </p:attrNameLst>
                                      </p:cBhvr>
                                      <p:tavLst>
                                        <p:tav tm="0">
                                          <p:val>
                                            <p:fltVal val="0"/>
                                          </p:val>
                                        </p:tav>
                                        <p:tav tm="100000">
                                          <p:val>
                                            <p:strVal val="#ppt_h"/>
                                          </p:val>
                                        </p:tav>
                                      </p:tavLst>
                                    </p:anim>
                                    <p:animEffect transition="in" filter="fade">
                                      <p:cBhvr>
                                        <p:cTn id="154" dur="500"/>
                                        <p:tgtEl>
                                          <p:spTgt spid="47151"/>
                                        </p:tgtEl>
                                      </p:cBhvr>
                                    </p:animEffect>
                                  </p:childTnLst>
                                </p:cTn>
                              </p:par>
                              <p:par>
                                <p:cTn id="155" presetID="53" presetClass="entr" presetSubtype="0" fill="hold" nodeType="withEffect">
                                  <p:stCondLst>
                                    <p:cond delay="0"/>
                                  </p:stCondLst>
                                  <p:childTnLst>
                                    <p:set>
                                      <p:cBhvr>
                                        <p:cTn id="156" dur="1" fill="hold">
                                          <p:stCondLst>
                                            <p:cond delay="0"/>
                                          </p:stCondLst>
                                        </p:cTn>
                                        <p:tgtEl>
                                          <p:spTgt spid="47136"/>
                                        </p:tgtEl>
                                        <p:attrNameLst>
                                          <p:attrName>style.visibility</p:attrName>
                                        </p:attrNameLst>
                                      </p:cBhvr>
                                      <p:to>
                                        <p:strVal val="visible"/>
                                      </p:to>
                                    </p:set>
                                    <p:anim calcmode="lin" valueType="num">
                                      <p:cBhvr>
                                        <p:cTn id="157" dur="500" fill="hold"/>
                                        <p:tgtEl>
                                          <p:spTgt spid="47136"/>
                                        </p:tgtEl>
                                        <p:attrNameLst>
                                          <p:attrName>ppt_w</p:attrName>
                                        </p:attrNameLst>
                                      </p:cBhvr>
                                      <p:tavLst>
                                        <p:tav tm="0">
                                          <p:val>
                                            <p:fltVal val="0"/>
                                          </p:val>
                                        </p:tav>
                                        <p:tav tm="100000">
                                          <p:val>
                                            <p:strVal val="#ppt_w"/>
                                          </p:val>
                                        </p:tav>
                                      </p:tavLst>
                                    </p:anim>
                                    <p:anim calcmode="lin" valueType="num">
                                      <p:cBhvr>
                                        <p:cTn id="158" dur="500" fill="hold"/>
                                        <p:tgtEl>
                                          <p:spTgt spid="47136"/>
                                        </p:tgtEl>
                                        <p:attrNameLst>
                                          <p:attrName>ppt_h</p:attrName>
                                        </p:attrNameLst>
                                      </p:cBhvr>
                                      <p:tavLst>
                                        <p:tav tm="0">
                                          <p:val>
                                            <p:fltVal val="0"/>
                                          </p:val>
                                        </p:tav>
                                        <p:tav tm="100000">
                                          <p:val>
                                            <p:strVal val="#ppt_h"/>
                                          </p:val>
                                        </p:tav>
                                      </p:tavLst>
                                    </p:anim>
                                    <p:animEffect transition="in" filter="fade">
                                      <p:cBhvr>
                                        <p:cTn id="159" dur="500"/>
                                        <p:tgtEl>
                                          <p:spTgt spid="4713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61"/>
                                        </p:tgtEl>
                                        <p:attrNameLst>
                                          <p:attrName>style.visibility</p:attrName>
                                        </p:attrNameLst>
                                      </p:cBhvr>
                                      <p:to>
                                        <p:strVal val="visible"/>
                                      </p:to>
                                    </p:set>
                                    <p:animEffect transition="in" filter="wipe(left)">
                                      <p:cBhvr>
                                        <p:cTn id="164" dur="500"/>
                                        <p:tgtEl>
                                          <p:spTgt spid="6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8"/>
                                        </p:tgtEl>
                                        <p:attrNameLst>
                                          <p:attrName>style.visibility</p:attrName>
                                        </p:attrNameLst>
                                      </p:cBhvr>
                                      <p:to>
                                        <p:strVal val="visible"/>
                                      </p:to>
                                    </p:set>
                                    <p:animEffect transition="in" filter="wipe(left)">
                                      <p:cBhvr>
                                        <p:cTn id="169" dur="500"/>
                                        <p:tgtEl>
                                          <p:spTgt spid="68"/>
                                        </p:tgtEl>
                                      </p:cBhvr>
                                    </p:animEffect>
                                  </p:childTnLst>
                                </p:cTn>
                              </p:par>
                            </p:childTnLst>
                          </p:cTn>
                        </p:par>
                      </p:childTnLst>
                    </p:cTn>
                  </p:par>
                  <p:par>
                    <p:cTn id="170" fill="hold">
                      <p:stCondLst>
                        <p:cond delay="indefinite"/>
                      </p:stCondLst>
                      <p:childTnLst>
                        <p:par>
                          <p:cTn id="171" fill="hold">
                            <p:stCondLst>
                              <p:cond delay="0"/>
                            </p:stCondLst>
                            <p:childTnLst>
                              <p:par>
                                <p:cTn id="172" presetID="17" presetClass="entr" presetSubtype="10" fill="hold" grpId="0" nodeType="clickEffect">
                                  <p:stCondLst>
                                    <p:cond delay="0"/>
                                  </p:stCondLst>
                                  <p:childTnLst>
                                    <p:set>
                                      <p:cBhvr>
                                        <p:cTn id="173" dur="1" fill="hold">
                                          <p:stCondLst>
                                            <p:cond delay="0"/>
                                          </p:stCondLst>
                                        </p:cTn>
                                        <p:tgtEl>
                                          <p:spTgt spid="47111"/>
                                        </p:tgtEl>
                                        <p:attrNameLst>
                                          <p:attrName>style.visibility</p:attrName>
                                        </p:attrNameLst>
                                      </p:cBhvr>
                                      <p:to>
                                        <p:strVal val="visible"/>
                                      </p:to>
                                    </p:set>
                                    <p:anim calcmode="lin" valueType="num">
                                      <p:cBhvr>
                                        <p:cTn id="174" dur="500" fill="hold"/>
                                        <p:tgtEl>
                                          <p:spTgt spid="47111"/>
                                        </p:tgtEl>
                                        <p:attrNameLst>
                                          <p:attrName>ppt_w</p:attrName>
                                        </p:attrNameLst>
                                      </p:cBhvr>
                                      <p:tavLst>
                                        <p:tav tm="0">
                                          <p:val>
                                            <p:fltVal val="0"/>
                                          </p:val>
                                        </p:tav>
                                        <p:tav tm="100000">
                                          <p:val>
                                            <p:strVal val="#ppt_w"/>
                                          </p:val>
                                        </p:tav>
                                      </p:tavLst>
                                    </p:anim>
                                    <p:anim calcmode="lin" valueType="num">
                                      <p:cBhvr>
                                        <p:cTn id="175" dur="500" fill="hold"/>
                                        <p:tgtEl>
                                          <p:spTgt spid="47111"/>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71"/>
                                        </p:tgtEl>
                                        <p:attrNameLst>
                                          <p:attrName>style.visibility</p:attrName>
                                        </p:attrNameLst>
                                      </p:cBhvr>
                                      <p:to>
                                        <p:strVal val="visible"/>
                                      </p:to>
                                    </p:set>
                                    <p:animEffect transition="in" filter="wipe(left)">
                                      <p:cBhvr>
                                        <p:cTn id="180" dur="500"/>
                                        <p:tgtEl>
                                          <p:spTgt spid="71"/>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0" fill="hold" grpId="0" nodeType="clickEffect">
                                  <p:stCondLst>
                                    <p:cond delay="0"/>
                                  </p:stCondLst>
                                  <p:childTnLst>
                                    <p:set>
                                      <p:cBhvr>
                                        <p:cTn id="184" dur="1" fill="hold">
                                          <p:stCondLst>
                                            <p:cond delay="0"/>
                                          </p:stCondLst>
                                        </p:cTn>
                                        <p:tgtEl>
                                          <p:spTgt spid="47113"/>
                                        </p:tgtEl>
                                        <p:attrNameLst>
                                          <p:attrName>style.visibility</p:attrName>
                                        </p:attrNameLst>
                                      </p:cBhvr>
                                      <p:to>
                                        <p:strVal val="visible"/>
                                      </p:to>
                                    </p:set>
                                    <p:anim calcmode="lin" valueType="num">
                                      <p:cBhvr>
                                        <p:cTn id="185" dur="500" fill="hold"/>
                                        <p:tgtEl>
                                          <p:spTgt spid="47113"/>
                                        </p:tgtEl>
                                        <p:attrNameLst>
                                          <p:attrName>ppt_w</p:attrName>
                                        </p:attrNameLst>
                                      </p:cBhvr>
                                      <p:tavLst>
                                        <p:tav tm="0">
                                          <p:val>
                                            <p:fltVal val="0"/>
                                          </p:val>
                                        </p:tav>
                                        <p:tav tm="100000">
                                          <p:val>
                                            <p:strVal val="#ppt_w"/>
                                          </p:val>
                                        </p:tav>
                                      </p:tavLst>
                                    </p:anim>
                                    <p:anim calcmode="lin" valueType="num">
                                      <p:cBhvr>
                                        <p:cTn id="186" dur="500" fill="hold"/>
                                        <p:tgtEl>
                                          <p:spTgt spid="47113"/>
                                        </p:tgtEl>
                                        <p:attrNameLst>
                                          <p:attrName>ppt_h</p:attrName>
                                        </p:attrNameLst>
                                      </p:cBhvr>
                                      <p:tavLst>
                                        <p:tav tm="0">
                                          <p:val>
                                            <p:fltVal val="0"/>
                                          </p:val>
                                        </p:tav>
                                        <p:tav tm="100000">
                                          <p:val>
                                            <p:strVal val="#ppt_h"/>
                                          </p:val>
                                        </p:tav>
                                      </p:tavLst>
                                    </p:anim>
                                    <p:animEffect transition="in" filter="fade">
                                      <p:cBhvr>
                                        <p:cTn id="187" dur="500"/>
                                        <p:tgtEl>
                                          <p:spTgt spid="47113"/>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2"/>
                                        </p:tgtEl>
                                        <p:attrNameLst>
                                          <p:attrName>style.visibility</p:attrName>
                                        </p:attrNameLst>
                                      </p:cBhvr>
                                      <p:to>
                                        <p:strVal val="visible"/>
                                      </p:to>
                                    </p:set>
                                    <p:animEffect transition="in" filter="wipe(left)">
                                      <p:cBhvr>
                                        <p:cTn id="192" dur="500"/>
                                        <p:tgtEl>
                                          <p:spTgt spid="2"/>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3"/>
                                        </p:tgtEl>
                                        <p:attrNameLst>
                                          <p:attrName>style.visibility</p:attrName>
                                        </p:attrNameLst>
                                      </p:cBhvr>
                                      <p:to>
                                        <p:strVal val="visible"/>
                                      </p:to>
                                    </p:set>
                                    <p:animEffect transition="in" filter="wipe(left)">
                                      <p:cBhvr>
                                        <p:cTn id="197" dur="500"/>
                                        <p:tgtEl>
                                          <p:spTgt spid="73"/>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wipe(left)">
                                      <p:cBhvr>
                                        <p:cTn id="202" dur="500"/>
                                        <p:tgtEl>
                                          <p:spTgt spid="7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75"/>
                                        </p:tgtEl>
                                        <p:attrNameLst>
                                          <p:attrName>style.visibility</p:attrName>
                                        </p:attrNameLst>
                                      </p:cBhvr>
                                      <p:to>
                                        <p:strVal val="visible"/>
                                      </p:to>
                                    </p:set>
                                    <p:animEffect transition="in" filter="wipe(left)">
                                      <p:cBhvr>
                                        <p:cTn id="207" dur="500"/>
                                        <p:tgtEl>
                                          <p:spTgt spid="7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6"/>
                                        </p:tgtEl>
                                        <p:attrNameLst>
                                          <p:attrName>style.visibility</p:attrName>
                                        </p:attrNameLst>
                                      </p:cBhvr>
                                      <p:to>
                                        <p:strVal val="visible"/>
                                      </p:to>
                                    </p:set>
                                    <p:animEffect transition="in" filter="wipe(left)">
                                      <p:cBhvr>
                                        <p:cTn id="212" dur="500"/>
                                        <p:tgtEl>
                                          <p:spTgt spid="76"/>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53" presetClass="entr" presetSubtype="0" fill="hold" nodeType="clickEffect">
                                  <p:stCondLst>
                                    <p:cond delay="0"/>
                                  </p:stCondLst>
                                  <p:childTnLst>
                                    <p:set>
                                      <p:cBhvr>
                                        <p:cTn id="216" dur="1" fill="hold">
                                          <p:stCondLst>
                                            <p:cond delay="0"/>
                                          </p:stCondLst>
                                        </p:cTn>
                                        <p:tgtEl>
                                          <p:spTgt spid="47137"/>
                                        </p:tgtEl>
                                        <p:attrNameLst>
                                          <p:attrName>style.visibility</p:attrName>
                                        </p:attrNameLst>
                                      </p:cBhvr>
                                      <p:to>
                                        <p:strVal val="visible"/>
                                      </p:to>
                                    </p:set>
                                    <p:anim calcmode="lin" valueType="num">
                                      <p:cBhvr>
                                        <p:cTn id="217" dur="500" fill="hold"/>
                                        <p:tgtEl>
                                          <p:spTgt spid="47137"/>
                                        </p:tgtEl>
                                        <p:attrNameLst>
                                          <p:attrName>ppt_w</p:attrName>
                                        </p:attrNameLst>
                                      </p:cBhvr>
                                      <p:tavLst>
                                        <p:tav tm="0">
                                          <p:val>
                                            <p:fltVal val="0"/>
                                          </p:val>
                                        </p:tav>
                                        <p:tav tm="100000">
                                          <p:val>
                                            <p:strVal val="#ppt_w"/>
                                          </p:val>
                                        </p:tav>
                                      </p:tavLst>
                                    </p:anim>
                                    <p:anim calcmode="lin" valueType="num">
                                      <p:cBhvr>
                                        <p:cTn id="218" dur="500" fill="hold"/>
                                        <p:tgtEl>
                                          <p:spTgt spid="47137"/>
                                        </p:tgtEl>
                                        <p:attrNameLst>
                                          <p:attrName>ppt_h</p:attrName>
                                        </p:attrNameLst>
                                      </p:cBhvr>
                                      <p:tavLst>
                                        <p:tav tm="0">
                                          <p:val>
                                            <p:fltVal val="0"/>
                                          </p:val>
                                        </p:tav>
                                        <p:tav tm="100000">
                                          <p:val>
                                            <p:strVal val="#ppt_h"/>
                                          </p:val>
                                        </p:tav>
                                      </p:tavLst>
                                    </p:anim>
                                    <p:animEffect transition="in" filter="fade">
                                      <p:cBhvr>
                                        <p:cTn id="219" dur="500"/>
                                        <p:tgtEl>
                                          <p:spTgt spid="47137"/>
                                        </p:tgtEl>
                                      </p:cBhvr>
                                    </p:animEffect>
                                  </p:childTnLst>
                                </p:cTn>
                              </p:par>
                              <p:par>
                                <p:cTn id="220" presetID="53" presetClass="entr" presetSubtype="0" fill="hold" nodeType="withEffect">
                                  <p:stCondLst>
                                    <p:cond delay="0"/>
                                  </p:stCondLst>
                                  <p:childTnLst>
                                    <p:set>
                                      <p:cBhvr>
                                        <p:cTn id="221" dur="1" fill="hold">
                                          <p:stCondLst>
                                            <p:cond delay="0"/>
                                          </p:stCondLst>
                                        </p:cTn>
                                        <p:tgtEl>
                                          <p:spTgt spid="47124"/>
                                        </p:tgtEl>
                                        <p:attrNameLst>
                                          <p:attrName>style.visibility</p:attrName>
                                        </p:attrNameLst>
                                      </p:cBhvr>
                                      <p:to>
                                        <p:strVal val="visible"/>
                                      </p:to>
                                    </p:set>
                                    <p:anim calcmode="lin" valueType="num">
                                      <p:cBhvr>
                                        <p:cTn id="222" dur="500" fill="hold"/>
                                        <p:tgtEl>
                                          <p:spTgt spid="47124"/>
                                        </p:tgtEl>
                                        <p:attrNameLst>
                                          <p:attrName>ppt_w</p:attrName>
                                        </p:attrNameLst>
                                      </p:cBhvr>
                                      <p:tavLst>
                                        <p:tav tm="0">
                                          <p:val>
                                            <p:fltVal val="0"/>
                                          </p:val>
                                        </p:tav>
                                        <p:tav tm="100000">
                                          <p:val>
                                            <p:strVal val="#ppt_w"/>
                                          </p:val>
                                        </p:tav>
                                      </p:tavLst>
                                    </p:anim>
                                    <p:anim calcmode="lin" valueType="num">
                                      <p:cBhvr>
                                        <p:cTn id="223" dur="500" fill="hold"/>
                                        <p:tgtEl>
                                          <p:spTgt spid="47124"/>
                                        </p:tgtEl>
                                        <p:attrNameLst>
                                          <p:attrName>ppt_h</p:attrName>
                                        </p:attrNameLst>
                                      </p:cBhvr>
                                      <p:tavLst>
                                        <p:tav tm="0">
                                          <p:val>
                                            <p:fltVal val="0"/>
                                          </p:val>
                                        </p:tav>
                                        <p:tav tm="100000">
                                          <p:val>
                                            <p:strVal val="#ppt_h"/>
                                          </p:val>
                                        </p:tav>
                                      </p:tavLst>
                                    </p:anim>
                                    <p:animEffect transition="in" filter="fade">
                                      <p:cBhvr>
                                        <p:cTn id="224" dur="500"/>
                                        <p:tgtEl>
                                          <p:spTgt spid="47124"/>
                                        </p:tgtEl>
                                      </p:cBhvr>
                                    </p:animEffect>
                                  </p:childTnLst>
                                </p:cTn>
                              </p:par>
                              <p:par>
                                <p:cTn id="225" presetID="53" presetClass="entr" presetSubtype="0" fill="hold" nodeType="withEffect">
                                  <p:stCondLst>
                                    <p:cond delay="0"/>
                                  </p:stCondLst>
                                  <p:childTnLst>
                                    <p:set>
                                      <p:cBhvr>
                                        <p:cTn id="226" dur="1" fill="hold">
                                          <p:stCondLst>
                                            <p:cond delay="0"/>
                                          </p:stCondLst>
                                        </p:cTn>
                                        <p:tgtEl>
                                          <p:spTgt spid="47127"/>
                                        </p:tgtEl>
                                        <p:attrNameLst>
                                          <p:attrName>style.visibility</p:attrName>
                                        </p:attrNameLst>
                                      </p:cBhvr>
                                      <p:to>
                                        <p:strVal val="visible"/>
                                      </p:to>
                                    </p:set>
                                    <p:anim calcmode="lin" valueType="num">
                                      <p:cBhvr>
                                        <p:cTn id="227" dur="500" fill="hold"/>
                                        <p:tgtEl>
                                          <p:spTgt spid="47127"/>
                                        </p:tgtEl>
                                        <p:attrNameLst>
                                          <p:attrName>ppt_w</p:attrName>
                                        </p:attrNameLst>
                                      </p:cBhvr>
                                      <p:tavLst>
                                        <p:tav tm="0">
                                          <p:val>
                                            <p:fltVal val="0"/>
                                          </p:val>
                                        </p:tav>
                                        <p:tav tm="100000">
                                          <p:val>
                                            <p:strVal val="#ppt_w"/>
                                          </p:val>
                                        </p:tav>
                                      </p:tavLst>
                                    </p:anim>
                                    <p:anim calcmode="lin" valueType="num">
                                      <p:cBhvr>
                                        <p:cTn id="228" dur="500" fill="hold"/>
                                        <p:tgtEl>
                                          <p:spTgt spid="47127"/>
                                        </p:tgtEl>
                                        <p:attrNameLst>
                                          <p:attrName>ppt_h</p:attrName>
                                        </p:attrNameLst>
                                      </p:cBhvr>
                                      <p:tavLst>
                                        <p:tav tm="0">
                                          <p:val>
                                            <p:fltVal val="0"/>
                                          </p:val>
                                        </p:tav>
                                        <p:tav tm="100000">
                                          <p:val>
                                            <p:strVal val="#ppt_h"/>
                                          </p:val>
                                        </p:tav>
                                      </p:tavLst>
                                    </p:anim>
                                    <p:animEffect transition="in" filter="fade">
                                      <p:cBhvr>
                                        <p:cTn id="229" dur="500"/>
                                        <p:tgtEl>
                                          <p:spTgt spid="47127"/>
                                        </p:tgtEl>
                                      </p:cBhvr>
                                    </p:animEffect>
                                  </p:childTnLst>
                                </p:cTn>
                              </p:par>
                              <p:par>
                                <p:cTn id="230" presetID="53" presetClass="entr" presetSubtype="0" fill="hold" nodeType="withEffect">
                                  <p:stCondLst>
                                    <p:cond delay="0"/>
                                  </p:stCondLst>
                                  <p:childTnLst>
                                    <p:set>
                                      <p:cBhvr>
                                        <p:cTn id="231" dur="1" fill="hold">
                                          <p:stCondLst>
                                            <p:cond delay="0"/>
                                          </p:stCondLst>
                                        </p:cTn>
                                        <p:tgtEl>
                                          <p:spTgt spid="47161"/>
                                        </p:tgtEl>
                                        <p:attrNameLst>
                                          <p:attrName>style.visibility</p:attrName>
                                        </p:attrNameLst>
                                      </p:cBhvr>
                                      <p:to>
                                        <p:strVal val="visible"/>
                                      </p:to>
                                    </p:set>
                                    <p:anim calcmode="lin" valueType="num">
                                      <p:cBhvr>
                                        <p:cTn id="232" dur="500" fill="hold"/>
                                        <p:tgtEl>
                                          <p:spTgt spid="47161"/>
                                        </p:tgtEl>
                                        <p:attrNameLst>
                                          <p:attrName>ppt_w</p:attrName>
                                        </p:attrNameLst>
                                      </p:cBhvr>
                                      <p:tavLst>
                                        <p:tav tm="0">
                                          <p:val>
                                            <p:fltVal val="0"/>
                                          </p:val>
                                        </p:tav>
                                        <p:tav tm="100000">
                                          <p:val>
                                            <p:strVal val="#ppt_w"/>
                                          </p:val>
                                        </p:tav>
                                      </p:tavLst>
                                    </p:anim>
                                    <p:anim calcmode="lin" valueType="num">
                                      <p:cBhvr>
                                        <p:cTn id="233" dur="500" fill="hold"/>
                                        <p:tgtEl>
                                          <p:spTgt spid="47161"/>
                                        </p:tgtEl>
                                        <p:attrNameLst>
                                          <p:attrName>ppt_h</p:attrName>
                                        </p:attrNameLst>
                                      </p:cBhvr>
                                      <p:tavLst>
                                        <p:tav tm="0">
                                          <p:val>
                                            <p:fltVal val="0"/>
                                          </p:val>
                                        </p:tav>
                                        <p:tav tm="100000">
                                          <p:val>
                                            <p:strVal val="#ppt_h"/>
                                          </p:val>
                                        </p:tav>
                                      </p:tavLst>
                                    </p:anim>
                                    <p:animEffect transition="in" filter="fade">
                                      <p:cBhvr>
                                        <p:cTn id="234" dur="500"/>
                                        <p:tgtEl>
                                          <p:spTgt spid="47161"/>
                                        </p:tgtEl>
                                      </p:cBhvr>
                                    </p:animEffect>
                                  </p:childTnLst>
                                </p:cTn>
                              </p:par>
                              <p:par>
                                <p:cTn id="235" presetID="53" presetClass="entr" presetSubtype="0" fill="hold" nodeType="withEffect">
                                  <p:stCondLst>
                                    <p:cond delay="0"/>
                                  </p:stCondLst>
                                  <p:childTnLst>
                                    <p:set>
                                      <p:cBhvr>
                                        <p:cTn id="236" dur="1" fill="hold">
                                          <p:stCondLst>
                                            <p:cond delay="0"/>
                                          </p:stCondLst>
                                        </p:cTn>
                                        <p:tgtEl>
                                          <p:spTgt spid="47125"/>
                                        </p:tgtEl>
                                        <p:attrNameLst>
                                          <p:attrName>style.visibility</p:attrName>
                                        </p:attrNameLst>
                                      </p:cBhvr>
                                      <p:to>
                                        <p:strVal val="visible"/>
                                      </p:to>
                                    </p:set>
                                    <p:anim calcmode="lin" valueType="num">
                                      <p:cBhvr>
                                        <p:cTn id="237" dur="500" fill="hold"/>
                                        <p:tgtEl>
                                          <p:spTgt spid="47125"/>
                                        </p:tgtEl>
                                        <p:attrNameLst>
                                          <p:attrName>ppt_w</p:attrName>
                                        </p:attrNameLst>
                                      </p:cBhvr>
                                      <p:tavLst>
                                        <p:tav tm="0">
                                          <p:val>
                                            <p:fltVal val="0"/>
                                          </p:val>
                                        </p:tav>
                                        <p:tav tm="100000">
                                          <p:val>
                                            <p:strVal val="#ppt_w"/>
                                          </p:val>
                                        </p:tav>
                                      </p:tavLst>
                                    </p:anim>
                                    <p:anim calcmode="lin" valueType="num">
                                      <p:cBhvr>
                                        <p:cTn id="238" dur="500" fill="hold"/>
                                        <p:tgtEl>
                                          <p:spTgt spid="47125"/>
                                        </p:tgtEl>
                                        <p:attrNameLst>
                                          <p:attrName>ppt_h</p:attrName>
                                        </p:attrNameLst>
                                      </p:cBhvr>
                                      <p:tavLst>
                                        <p:tav tm="0">
                                          <p:val>
                                            <p:fltVal val="0"/>
                                          </p:val>
                                        </p:tav>
                                        <p:tav tm="100000">
                                          <p:val>
                                            <p:strVal val="#ppt_h"/>
                                          </p:val>
                                        </p:tav>
                                      </p:tavLst>
                                    </p:anim>
                                    <p:animEffect transition="in" filter="fade">
                                      <p:cBhvr>
                                        <p:cTn id="239" dur="500"/>
                                        <p:tgtEl>
                                          <p:spTgt spid="47125"/>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69"/>
                                        </p:tgtEl>
                                        <p:attrNameLst>
                                          <p:attrName>style.visibility</p:attrName>
                                        </p:attrNameLst>
                                      </p:cBhvr>
                                      <p:to>
                                        <p:strVal val="visible"/>
                                      </p:to>
                                    </p:set>
                                    <p:animEffect transition="in" filter="wipe(left)">
                                      <p:cBhvr>
                                        <p:cTn id="244" dur="500"/>
                                        <p:tgtEl>
                                          <p:spTgt spid="69"/>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70"/>
                                        </p:tgtEl>
                                        <p:attrNameLst>
                                          <p:attrName>style.visibility</p:attrName>
                                        </p:attrNameLst>
                                      </p:cBhvr>
                                      <p:to>
                                        <p:strVal val="visible"/>
                                      </p:to>
                                    </p:set>
                                    <p:animEffect transition="in" filter="wipe(left)">
                                      <p:cBhvr>
                                        <p:cTn id="249" dur="500"/>
                                        <p:tgtEl>
                                          <p:spTgt spid="7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4"/>
                                        </p:tgtEl>
                                        <p:attrNameLst>
                                          <p:attrName>style.visibility</p:attrName>
                                        </p:attrNameLst>
                                      </p:cBhvr>
                                      <p:to>
                                        <p:strVal val="visible"/>
                                      </p:to>
                                    </p:set>
                                    <p:animEffect transition="in" filter="wipe(left)">
                                      <p:cBhvr>
                                        <p:cTn id="254" dur="500"/>
                                        <p:tgtEl>
                                          <p:spTgt spid="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3"/>
                                        </p:tgtEl>
                                        <p:attrNameLst>
                                          <p:attrName>style.visibility</p:attrName>
                                        </p:attrNameLst>
                                      </p:cBhvr>
                                      <p:to>
                                        <p:strVal val="visible"/>
                                      </p:to>
                                    </p:set>
                                    <p:animEffect transition="in" filter="wipe(left)">
                                      <p:cBhvr>
                                        <p:cTn id="259" dur="500"/>
                                        <p:tgtEl>
                                          <p:spTgt spid="3"/>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77"/>
                                        </p:tgtEl>
                                        <p:attrNameLst>
                                          <p:attrName>style.visibility</p:attrName>
                                        </p:attrNameLst>
                                      </p:cBhvr>
                                      <p:to>
                                        <p:strVal val="visible"/>
                                      </p:to>
                                    </p:set>
                                    <p:animEffect transition="in" filter="wipe(left)">
                                      <p:cBhvr>
                                        <p:cTn id="26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utoUpdateAnimBg="0"/>
      <p:bldP spid="47113" grpId="0" autoUpdateAnimBg="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2" grpId="0"/>
      <p:bldP spid="73" grpId="0"/>
      <p:bldP spid="74" grpId="0"/>
      <p:bldP spid="75" grpId="0"/>
      <p:bldP spid="76" grpId="0"/>
      <p:bldP spid="77"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1106970" y="1562515"/>
            <a:ext cx="29423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导线无限长</a:t>
            </a:r>
          </a:p>
        </p:txBody>
      </p:sp>
      <p:sp>
        <p:nvSpPr>
          <p:cNvPr id="48132" name="Text Box 4"/>
          <p:cNvSpPr txBox="1">
            <a:spLocks noChangeArrowheads="1"/>
          </p:cNvSpPr>
          <p:nvPr/>
        </p:nvSpPr>
        <p:spPr bwMode="auto">
          <a:xfrm>
            <a:off x="1121985" y="3666092"/>
            <a:ext cx="483707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导线半无限长，场点与一端的连线垂直于导线 </a:t>
            </a:r>
          </a:p>
        </p:txBody>
      </p:sp>
      <p:pic>
        <p:nvPicPr>
          <p:cNvPr id="48178" name="Picture 50"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9" y="163395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9" name="Picture 51"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9" y="37295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80" name="Group 52"/>
          <p:cNvGrpSpPr>
            <a:grpSpLocks/>
          </p:cNvGrpSpPr>
          <p:nvPr/>
        </p:nvGrpSpPr>
        <p:grpSpPr bwMode="auto">
          <a:xfrm>
            <a:off x="746609" y="5458377"/>
            <a:ext cx="4598988" cy="523875"/>
            <a:chOff x="0" y="0"/>
            <a:chExt cx="2897" cy="330"/>
          </a:xfrm>
        </p:grpSpPr>
        <mc:AlternateContent xmlns:mc="http://schemas.openxmlformats.org/markup-compatibility/2006" xmlns:a14="http://schemas.microsoft.com/office/drawing/2010/main">
          <mc:Choice Requires="a14">
            <p:sp>
              <p:nvSpPr>
                <p:cNvPr id="48181" name="Text Box 53"/>
                <p:cNvSpPr txBox="1">
                  <a:spLocks noChangeArrowheads="1"/>
                </p:cNvSpPr>
                <p:nvPr/>
              </p:nvSpPr>
              <p:spPr bwMode="auto">
                <a:xfrm>
                  <a:off x="272" y="0"/>
                  <a:ext cx="2625"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spcBef>
                      <a:spcPct val="50000"/>
                    </a:spcBef>
                    <a:defRPr/>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cs typeface="楷体_GB2312"/>
                    </a:rPr>
                    <a:t>点位于导线延长线上</a:t>
                  </a:r>
                </a:p>
              </p:txBody>
            </p:sp>
          </mc:Choice>
          <mc:Fallback xmlns="">
            <p:sp>
              <p:nvSpPr>
                <p:cNvPr id="48181" name="Text Box 53"/>
                <p:cNvSpPr txBox="1">
                  <a:spLocks noRot="1" noChangeAspect="1" noMove="1" noResize="1" noEditPoints="1" noAdjustHandles="1" noChangeArrowheads="1" noChangeShapeType="1" noTextEdit="1"/>
                </p:cNvSpPr>
                <p:nvPr/>
              </p:nvSpPr>
              <p:spPr bwMode="auto">
                <a:xfrm>
                  <a:off x="272" y="0"/>
                  <a:ext cx="2625" cy="330"/>
                </a:xfrm>
                <a:prstGeom prst="rect">
                  <a:avLst/>
                </a:prstGeom>
                <a:blipFill>
                  <a:blip r:embed="rId3"/>
                  <a:stretch>
                    <a:fillRect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48496" name="Picture 54"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8494" name="WordArt 56"/>
          <p:cNvSpPr>
            <a:spLocks noChangeArrowheads="1" noChangeShapeType="1"/>
          </p:cNvSpPr>
          <p:nvPr/>
        </p:nvSpPr>
        <p:spPr bwMode="auto">
          <a:xfrm>
            <a:off x="891071" y="562527"/>
            <a:ext cx="1295400" cy="649288"/>
          </a:xfrm>
          <a:prstGeom prst="rect">
            <a:avLst/>
          </a:prstGeom>
        </p:spPr>
        <p:txBody>
          <a:bodyPr wrap="none" fromWordArt="1">
            <a:prstTxWarp prst="textFadeUp">
              <a:avLst>
                <a:gd name="adj" fmla="val 9991"/>
              </a:avLst>
            </a:prstTxWarp>
          </a:bodyPr>
          <a:lstStyle/>
          <a:p>
            <a:pPr algn="just"/>
            <a:r>
              <a:rPr lang="zh-CN" altLang="en-US" sz="2800" kern="10" dirty="0">
                <a:ln w="12700">
                  <a:solidFill>
                    <a:srgbClr val="B2B2B2"/>
                  </a:solidFill>
                  <a:round/>
                  <a:headEnd/>
                  <a:tailEnd/>
                </a:ln>
                <a:solidFill>
                  <a:srgbClr val="0000FF"/>
                </a:solidFill>
                <a:latin typeface="+mn-lt"/>
                <a:ea typeface="微软雅黑" panose="020B0503020204020204" pitchFamily="34" charset="-122"/>
              </a:rPr>
              <a:t>讨论</a:t>
            </a:r>
          </a:p>
        </p:txBody>
      </p:sp>
      <p:grpSp>
        <p:nvGrpSpPr>
          <p:cNvPr id="2" name="组合 1"/>
          <p:cNvGrpSpPr/>
          <p:nvPr/>
        </p:nvGrpSpPr>
        <p:grpSpPr>
          <a:xfrm>
            <a:off x="6350036" y="1427762"/>
            <a:ext cx="4095124" cy="4804940"/>
            <a:chOff x="594903" y="1882016"/>
            <a:chExt cx="4095124" cy="4804940"/>
          </a:xfrm>
        </p:grpSpPr>
        <p:sp>
          <p:nvSpPr>
            <p:cNvPr id="57" name="Rectangle 18"/>
            <p:cNvSpPr>
              <a:spLocks noChangeArrowheads="1"/>
            </p:cNvSpPr>
            <p:nvPr/>
          </p:nvSpPr>
          <p:spPr bwMode="auto">
            <a:xfrm>
              <a:off x="1689652" y="2415416"/>
              <a:ext cx="158750" cy="2895600"/>
            </a:xfrm>
            <a:prstGeom prst="rect">
              <a:avLst/>
            </a:prstGeom>
            <a:gradFill rotWithShape="1">
              <a:gsLst>
                <a:gs pos="0">
                  <a:srgbClr val="185E5E"/>
                </a:gs>
                <a:gs pos="50000">
                  <a:srgbClr val="33CCCC"/>
                </a:gs>
                <a:gs pos="100000">
                  <a:srgbClr val="185E5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58" name="Line 19"/>
            <p:cNvSpPr>
              <a:spLocks noChangeShapeType="1"/>
            </p:cNvSpPr>
            <p:nvPr/>
          </p:nvSpPr>
          <p:spPr bwMode="auto">
            <a:xfrm>
              <a:off x="1848402" y="3558416"/>
              <a:ext cx="1981200" cy="2438400"/>
            </a:xfrm>
            <a:prstGeom prst="line">
              <a:avLst/>
            </a:prstGeom>
            <a:noFill/>
            <a:ln w="28575">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59" name="Line 20"/>
            <p:cNvSpPr>
              <a:spLocks noChangeShapeType="1"/>
            </p:cNvSpPr>
            <p:nvPr/>
          </p:nvSpPr>
          <p:spPr bwMode="auto">
            <a:xfrm flipH="1" flipV="1">
              <a:off x="1776965" y="5257041"/>
              <a:ext cx="2057400" cy="762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0" name="Line 21"/>
            <p:cNvSpPr>
              <a:spLocks noChangeShapeType="1"/>
            </p:cNvSpPr>
            <p:nvPr/>
          </p:nvSpPr>
          <p:spPr bwMode="auto">
            <a:xfrm flipH="1" flipV="1">
              <a:off x="1857927" y="2415416"/>
              <a:ext cx="2006600" cy="356235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1" name="Line 22"/>
            <p:cNvSpPr>
              <a:spLocks noChangeShapeType="1"/>
            </p:cNvSpPr>
            <p:nvPr/>
          </p:nvSpPr>
          <p:spPr bwMode="auto">
            <a:xfrm flipV="1">
              <a:off x="1773790" y="1882016"/>
              <a:ext cx="0" cy="533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2" name="Arc 23"/>
            <p:cNvSpPr>
              <a:spLocks/>
            </p:cNvSpPr>
            <p:nvPr/>
          </p:nvSpPr>
          <p:spPr bwMode="auto">
            <a:xfrm rot="14344893">
              <a:off x="3358115" y="5515804"/>
              <a:ext cx="477838" cy="496887"/>
            </a:xfrm>
            <a:custGeom>
              <a:avLst/>
              <a:gdLst>
                <a:gd name="T0" fmla="*/ 29624 w 21211"/>
                <a:gd name="T1" fmla="*/ 0 h 21560"/>
                <a:gd name="T2" fmla="*/ 477838 w 21211"/>
                <a:gd name="T3" fmla="*/ 402879 h 21560"/>
                <a:gd name="T4" fmla="*/ 0 w 21211"/>
                <a:gd name="T5" fmla="*/ 496887 h 21560"/>
                <a:gd name="T6" fmla="*/ 0 60000 65536"/>
                <a:gd name="T7" fmla="*/ 0 60000 65536"/>
                <a:gd name="T8" fmla="*/ 0 60000 65536"/>
              </a:gdLst>
              <a:ahLst/>
              <a:cxnLst>
                <a:cxn ang="T6">
                  <a:pos x="T0" y="T1"/>
                </a:cxn>
                <a:cxn ang="T7">
                  <a:pos x="T2" y="T3"/>
                </a:cxn>
                <a:cxn ang="T8">
                  <a:pos x="T4" y="T5"/>
                </a:cxn>
              </a:cxnLst>
              <a:rect l="0" t="0" r="r" b="b"/>
              <a:pathLst>
                <a:path w="21211" h="21560" fill="none" extrusionOk="0">
                  <a:moveTo>
                    <a:pt x="1314" y="0"/>
                  </a:moveTo>
                  <a:cubicBezTo>
                    <a:pt x="11160" y="600"/>
                    <a:pt x="19348" y="7794"/>
                    <a:pt x="21211" y="17480"/>
                  </a:cubicBezTo>
                </a:path>
                <a:path w="21211" h="21560" stroke="0" extrusionOk="0">
                  <a:moveTo>
                    <a:pt x="1314" y="0"/>
                  </a:moveTo>
                  <a:cubicBezTo>
                    <a:pt x="11160" y="600"/>
                    <a:pt x="19348" y="7794"/>
                    <a:pt x="21211" y="17480"/>
                  </a:cubicBezTo>
                  <a:lnTo>
                    <a:pt x="0" y="21560"/>
                  </a:lnTo>
                  <a:lnTo>
                    <a:pt x="1314" y="0"/>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63" name="Arc 24"/>
            <p:cNvSpPr>
              <a:spLocks/>
            </p:cNvSpPr>
            <p:nvPr/>
          </p:nvSpPr>
          <p:spPr bwMode="auto">
            <a:xfrm>
              <a:off x="1848403" y="3096453"/>
              <a:ext cx="252413" cy="725488"/>
            </a:xfrm>
            <a:custGeom>
              <a:avLst/>
              <a:gdLst>
                <a:gd name="T0" fmla="*/ 0 w 21600"/>
                <a:gd name="T1" fmla="*/ 0 h 29428"/>
                <a:gd name="T2" fmla="*/ 235247 w 21600"/>
                <a:gd name="T3" fmla="*/ 725488 h 29428"/>
                <a:gd name="T4" fmla="*/ 0 w 21600"/>
                <a:gd name="T5" fmla="*/ 532504 h 29428"/>
                <a:gd name="T6" fmla="*/ 0 60000 65536"/>
                <a:gd name="T7" fmla="*/ 0 60000 65536"/>
                <a:gd name="T8" fmla="*/ 0 60000 65536"/>
              </a:gdLst>
              <a:ahLst/>
              <a:cxnLst>
                <a:cxn ang="T6">
                  <a:pos x="T0" y="T1"/>
                </a:cxn>
                <a:cxn ang="T7">
                  <a:pos x="T2" y="T3"/>
                </a:cxn>
                <a:cxn ang="T8">
                  <a:pos x="T4" y="T5"/>
                </a:cxn>
              </a:cxnLst>
              <a:rect l="0" t="0" r="r" b="b"/>
              <a:pathLst>
                <a:path w="21600" h="29428" fill="none" extrusionOk="0">
                  <a:moveTo>
                    <a:pt x="-1" y="0"/>
                  </a:moveTo>
                  <a:cubicBezTo>
                    <a:pt x="11929" y="0"/>
                    <a:pt x="21600" y="9670"/>
                    <a:pt x="21600" y="21600"/>
                  </a:cubicBezTo>
                  <a:cubicBezTo>
                    <a:pt x="21600" y="24277"/>
                    <a:pt x="21102" y="26932"/>
                    <a:pt x="20131" y="29428"/>
                  </a:cubicBezTo>
                </a:path>
                <a:path w="21600" h="29428" stroke="0" extrusionOk="0">
                  <a:moveTo>
                    <a:pt x="-1" y="0"/>
                  </a:moveTo>
                  <a:cubicBezTo>
                    <a:pt x="11929" y="0"/>
                    <a:pt x="21600" y="9670"/>
                    <a:pt x="21600" y="21600"/>
                  </a:cubicBezTo>
                  <a:cubicBezTo>
                    <a:pt x="21600" y="24277"/>
                    <a:pt x="21102" y="26932"/>
                    <a:pt x="20131" y="29428"/>
                  </a:cubicBezTo>
                  <a:lnTo>
                    <a:pt x="0" y="21600"/>
                  </a:lnTo>
                  <a:lnTo>
                    <a:pt x="-1"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64" name="Line 25"/>
            <p:cNvSpPr>
              <a:spLocks noChangeShapeType="1"/>
            </p:cNvSpPr>
            <p:nvPr/>
          </p:nvSpPr>
          <p:spPr bwMode="auto">
            <a:xfrm flipH="1">
              <a:off x="1391202" y="3634616"/>
              <a:ext cx="298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5" name="Line 26"/>
            <p:cNvSpPr>
              <a:spLocks noChangeShapeType="1"/>
            </p:cNvSpPr>
            <p:nvPr/>
          </p:nvSpPr>
          <p:spPr bwMode="auto">
            <a:xfrm flipH="1">
              <a:off x="1018140" y="2415416"/>
              <a:ext cx="6715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6" name="Line 27"/>
            <p:cNvSpPr>
              <a:spLocks noChangeShapeType="1"/>
            </p:cNvSpPr>
            <p:nvPr/>
          </p:nvSpPr>
          <p:spPr bwMode="auto">
            <a:xfrm flipH="1">
              <a:off x="934002" y="5311016"/>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7" name="Line 28"/>
            <p:cNvSpPr>
              <a:spLocks noChangeShapeType="1"/>
            </p:cNvSpPr>
            <p:nvPr/>
          </p:nvSpPr>
          <p:spPr bwMode="auto">
            <a:xfrm flipH="1">
              <a:off x="911778" y="6049203"/>
              <a:ext cx="3065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68" name="Line 29"/>
            <p:cNvSpPr>
              <a:spLocks noChangeShapeType="1"/>
            </p:cNvSpPr>
            <p:nvPr/>
          </p:nvSpPr>
          <p:spPr bwMode="auto">
            <a:xfrm>
              <a:off x="1776965" y="5257042"/>
              <a:ext cx="0" cy="12969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69" name="Line 30"/>
            <p:cNvSpPr>
              <a:spLocks noChangeShapeType="1"/>
            </p:cNvSpPr>
            <p:nvPr/>
          </p:nvSpPr>
          <p:spPr bwMode="auto">
            <a:xfrm flipV="1">
              <a:off x="1467402" y="3634616"/>
              <a:ext cx="0" cy="2438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70" name="Line 31"/>
            <p:cNvSpPr>
              <a:spLocks noChangeShapeType="1"/>
            </p:cNvSpPr>
            <p:nvPr/>
          </p:nvSpPr>
          <p:spPr bwMode="auto">
            <a:xfrm>
              <a:off x="1086402" y="2415416"/>
              <a:ext cx="0" cy="2895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71" name="Arc 32"/>
            <p:cNvSpPr>
              <a:spLocks/>
            </p:cNvSpPr>
            <p:nvPr/>
          </p:nvSpPr>
          <p:spPr bwMode="auto">
            <a:xfrm rot="14344893">
              <a:off x="3135865" y="5580891"/>
              <a:ext cx="415925" cy="381000"/>
            </a:xfrm>
            <a:custGeom>
              <a:avLst/>
              <a:gdLst>
                <a:gd name="T0" fmla="*/ 0 w 21822"/>
                <a:gd name="T1" fmla="*/ 14 h 26931"/>
                <a:gd name="T2" fmla="*/ 403193 w 21822"/>
                <a:gd name="T3" fmla="*/ 381000 h 26931"/>
                <a:gd name="T4" fmla="*/ 4231 w 21822"/>
                <a:gd name="T5" fmla="*/ 305581 h 26931"/>
                <a:gd name="T6" fmla="*/ 0 60000 65536"/>
                <a:gd name="T7" fmla="*/ 0 60000 65536"/>
                <a:gd name="T8" fmla="*/ 0 60000 65536"/>
              </a:gdLst>
              <a:ahLst/>
              <a:cxnLst>
                <a:cxn ang="T6">
                  <a:pos x="T0" y="T1"/>
                </a:cxn>
                <a:cxn ang="T7">
                  <a:pos x="T2" y="T3"/>
                </a:cxn>
                <a:cxn ang="T8">
                  <a:pos x="T4" y="T5"/>
                </a:cxn>
              </a:cxnLst>
              <a:rect l="0" t="0" r="r" b="b"/>
              <a:pathLst>
                <a:path w="21822" h="26931" fill="none" extrusionOk="0">
                  <a:moveTo>
                    <a:pt x="0" y="1"/>
                  </a:moveTo>
                  <a:cubicBezTo>
                    <a:pt x="73" y="0"/>
                    <a:pt x="147" y="0"/>
                    <a:pt x="222" y="0"/>
                  </a:cubicBezTo>
                  <a:cubicBezTo>
                    <a:pt x="12151" y="0"/>
                    <a:pt x="21822" y="9670"/>
                    <a:pt x="21822" y="21600"/>
                  </a:cubicBezTo>
                  <a:cubicBezTo>
                    <a:pt x="21822" y="23397"/>
                    <a:pt x="21597" y="25188"/>
                    <a:pt x="21153" y="26930"/>
                  </a:cubicBezTo>
                </a:path>
                <a:path w="21822" h="26931" stroke="0" extrusionOk="0">
                  <a:moveTo>
                    <a:pt x="0" y="1"/>
                  </a:moveTo>
                  <a:cubicBezTo>
                    <a:pt x="73" y="0"/>
                    <a:pt x="147" y="0"/>
                    <a:pt x="222" y="0"/>
                  </a:cubicBezTo>
                  <a:cubicBezTo>
                    <a:pt x="12151" y="0"/>
                    <a:pt x="21822" y="9670"/>
                    <a:pt x="21822" y="21600"/>
                  </a:cubicBezTo>
                  <a:cubicBezTo>
                    <a:pt x="21822" y="23397"/>
                    <a:pt x="21597" y="25188"/>
                    <a:pt x="21153" y="26930"/>
                  </a:cubicBezTo>
                  <a:lnTo>
                    <a:pt x="222" y="21600"/>
                  </a:lnTo>
                  <a:lnTo>
                    <a:pt x="0" y="1"/>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72" name="Arc 33"/>
            <p:cNvSpPr>
              <a:spLocks/>
            </p:cNvSpPr>
            <p:nvPr/>
          </p:nvSpPr>
          <p:spPr bwMode="auto">
            <a:xfrm rot="14344893">
              <a:off x="2785028" y="5792029"/>
              <a:ext cx="341313" cy="334963"/>
            </a:xfrm>
            <a:custGeom>
              <a:avLst/>
              <a:gdLst>
                <a:gd name="T0" fmla="*/ 198671 w 21583"/>
                <a:gd name="T1" fmla="*/ 0 h 17571"/>
                <a:gd name="T2" fmla="*/ 341313 w 21583"/>
                <a:gd name="T3" fmla="*/ 318607 h 17571"/>
                <a:gd name="T4" fmla="*/ 0 w 21583"/>
                <a:gd name="T5" fmla="*/ 334963 h 17571"/>
                <a:gd name="T6" fmla="*/ 0 60000 65536"/>
                <a:gd name="T7" fmla="*/ 0 60000 65536"/>
                <a:gd name="T8" fmla="*/ 0 60000 65536"/>
              </a:gdLst>
              <a:ahLst/>
              <a:cxnLst>
                <a:cxn ang="T6">
                  <a:pos x="T0" y="T1"/>
                </a:cxn>
                <a:cxn ang="T7">
                  <a:pos x="T2" y="T3"/>
                </a:cxn>
                <a:cxn ang="T8">
                  <a:pos x="T4" y="T5"/>
                </a:cxn>
              </a:cxnLst>
              <a:rect l="0" t="0" r="r" b="b"/>
              <a:pathLst>
                <a:path w="21583" h="17571" fill="none" extrusionOk="0">
                  <a:moveTo>
                    <a:pt x="12562" y="0"/>
                  </a:moveTo>
                  <a:cubicBezTo>
                    <a:pt x="17988" y="3879"/>
                    <a:pt x="21318" y="10048"/>
                    <a:pt x="21582" y="16713"/>
                  </a:cubicBezTo>
                </a:path>
                <a:path w="21583" h="17571" stroke="0" extrusionOk="0">
                  <a:moveTo>
                    <a:pt x="12562" y="0"/>
                  </a:moveTo>
                  <a:cubicBezTo>
                    <a:pt x="17988" y="3879"/>
                    <a:pt x="21318" y="10048"/>
                    <a:pt x="21582" y="16713"/>
                  </a:cubicBezTo>
                  <a:lnTo>
                    <a:pt x="0" y="17571"/>
                  </a:lnTo>
                  <a:lnTo>
                    <a:pt x="12562"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dirty="0">
                <a:latin typeface="+mn-lt"/>
                <a:ea typeface="+mn-ea"/>
              </a:endParaRPr>
            </a:p>
          </p:txBody>
        </p:sp>
        <p:sp>
          <p:nvSpPr>
            <p:cNvPr id="73" name="AutoShape 44"/>
            <p:cNvSpPr>
              <a:spLocks noChangeArrowheads="1"/>
            </p:cNvSpPr>
            <p:nvPr/>
          </p:nvSpPr>
          <p:spPr bwMode="auto">
            <a:xfrm>
              <a:off x="1632502" y="3240917"/>
              <a:ext cx="287338" cy="358775"/>
            </a:xfrm>
            <a:prstGeom prst="upArrow">
              <a:avLst>
                <a:gd name="adj1" fmla="val 50000"/>
                <a:gd name="adj2" fmla="val 3121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4" name="Line 45"/>
            <p:cNvSpPr>
              <a:spLocks noChangeShapeType="1"/>
            </p:cNvSpPr>
            <p:nvPr/>
          </p:nvSpPr>
          <p:spPr bwMode="auto">
            <a:xfrm>
              <a:off x="1345166" y="3240916"/>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75" name="Line 46"/>
            <p:cNvSpPr>
              <a:spLocks noChangeShapeType="1"/>
            </p:cNvSpPr>
            <p:nvPr/>
          </p:nvSpPr>
          <p:spPr bwMode="auto">
            <a:xfrm>
              <a:off x="1488040" y="28805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nvGrpSpPr>
            <p:cNvPr id="76" name="Group 47"/>
            <p:cNvGrpSpPr>
              <a:grpSpLocks/>
            </p:cNvGrpSpPr>
            <p:nvPr/>
          </p:nvGrpSpPr>
          <p:grpSpPr bwMode="auto">
            <a:xfrm>
              <a:off x="3754990" y="5887279"/>
              <a:ext cx="360362" cy="358775"/>
              <a:chOff x="0" y="0"/>
              <a:chExt cx="227" cy="226"/>
            </a:xfrm>
          </p:grpSpPr>
          <p:sp>
            <p:nvSpPr>
              <p:cNvPr id="77" name="Oval 48"/>
              <p:cNvSpPr>
                <a:spLocks noChangeArrowheads="1"/>
              </p:cNvSpPr>
              <p:nvPr/>
            </p:nvSpPr>
            <p:spPr bwMode="auto">
              <a:xfrm>
                <a:off x="69" y="103"/>
                <a:ext cx="53" cy="48"/>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8" name="Oval 50"/>
              <p:cNvSpPr>
                <a:spLocks noChangeArrowheads="1"/>
              </p:cNvSpPr>
              <p:nvPr/>
            </p:nvSpPr>
            <p:spPr bwMode="auto">
              <a:xfrm>
                <a:off x="0" y="0"/>
                <a:ext cx="227" cy="226"/>
              </a:xfrm>
              <a:prstGeom prst="ellipse">
                <a:avLst/>
              </a:prstGeom>
              <a:solidFill>
                <a:schemeClr val="accent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9" name="Line 51"/>
              <p:cNvSpPr>
                <a:spLocks noChangeShapeType="1"/>
              </p:cNvSpPr>
              <p:nvPr/>
            </p:nvSpPr>
            <p:spPr bwMode="auto">
              <a:xfrm>
                <a:off x="22" y="34"/>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0" name="Line 52"/>
              <p:cNvSpPr>
                <a:spLocks noChangeShapeType="1"/>
              </p:cNvSpPr>
              <p:nvPr/>
            </p:nvSpPr>
            <p:spPr bwMode="auto">
              <a:xfrm flipH="1">
                <a:off x="46" y="46"/>
                <a:ext cx="136"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sp>
          <p:nvSpPr>
            <p:cNvPr id="81" name="Line 53"/>
            <p:cNvSpPr>
              <a:spLocks noChangeShapeType="1"/>
            </p:cNvSpPr>
            <p:nvPr/>
          </p:nvSpPr>
          <p:spPr bwMode="auto">
            <a:xfrm>
              <a:off x="3935965" y="6193666"/>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2" name="Line 54"/>
            <p:cNvSpPr>
              <a:spLocks noChangeShapeType="1"/>
            </p:cNvSpPr>
            <p:nvPr/>
          </p:nvSpPr>
          <p:spPr bwMode="auto">
            <a:xfrm>
              <a:off x="3072365" y="6338128"/>
              <a:ext cx="86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3" name="Line 55"/>
            <p:cNvSpPr>
              <a:spLocks noChangeShapeType="1"/>
            </p:cNvSpPr>
            <p:nvPr/>
          </p:nvSpPr>
          <p:spPr bwMode="auto">
            <a:xfrm flipH="1">
              <a:off x="1776966" y="6338128"/>
              <a:ext cx="935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4" name="Line 56"/>
            <p:cNvSpPr>
              <a:spLocks noChangeShapeType="1"/>
            </p:cNvSpPr>
            <p:nvPr/>
          </p:nvSpPr>
          <p:spPr bwMode="auto">
            <a:xfrm>
              <a:off x="1776965" y="6049203"/>
              <a:ext cx="19431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5" name="Line 57"/>
            <p:cNvSpPr>
              <a:spLocks noChangeShapeType="1"/>
            </p:cNvSpPr>
            <p:nvPr/>
          </p:nvSpPr>
          <p:spPr bwMode="auto">
            <a:xfrm flipV="1">
              <a:off x="3424792" y="5464976"/>
              <a:ext cx="365124" cy="3016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86" name="矩形 85"/>
                <p:cNvSpPr/>
                <p:nvPr/>
              </p:nvSpPr>
              <p:spPr>
                <a:xfrm>
                  <a:off x="992575" y="313979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992575" y="3139799"/>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1396044" y="196363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1396044" y="1963633"/>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2253027" y="440255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253027" y="4402553"/>
                  <a:ext cx="4618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3940912" y="6111477"/>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3940912" y="6111477"/>
                  <a:ext cx="7491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949675" y="3053621"/>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1949675" y="3053621"/>
                  <a:ext cx="50975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4026338" y="55736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91" name="矩形 90"/>
                <p:cNvSpPr>
                  <a:spLocks noRot="1" noChangeAspect="1" noMove="1" noResize="1" noEditPoints="1" noAdjustHandles="1" noChangeArrowheads="1" noChangeShapeType="1" noTextEdit="1"/>
                </p:cNvSpPr>
                <p:nvPr/>
              </p:nvSpPr>
              <p:spPr>
                <a:xfrm>
                  <a:off x="4026338" y="5573651"/>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594903" y="356033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594903" y="3560331"/>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128271" y="451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1128271" y="4511105"/>
                  <a:ext cx="40927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645578" y="607301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645578" y="6073016"/>
                  <a:ext cx="4932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340008" y="59783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340008" y="5978391"/>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2822486" y="5184058"/>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2822486" y="5184058"/>
                  <a:ext cx="51296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2282282" y="550217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2282282" y="5502171"/>
                  <a:ext cx="63818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3687527" y="5157002"/>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3687527" y="5157002"/>
                  <a:ext cx="646459"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0" name="矩形 99"/>
              <p:cNvSpPr/>
              <p:nvPr/>
            </p:nvSpPr>
            <p:spPr>
              <a:xfrm>
                <a:off x="3802520" y="307288"/>
                <a:ext cx="414626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d>
                        <m:dPr>
                          <m:ctrlPr>
                            <a:rPr lang="en-US" altLang="zh-CN" sz="2800" i="1" smtClean="0">
                              <a:solidFill>
                                <a:srgbClr val="0000FF"/>
                              </a:solidFill>
                              <a:latin typeface="Cambria Math"/>
                              <a:ea typeface="Cambria Math" panose="02040503050406030204" pitchFamily="18" charset="0"/>
                            </a:rPr>
                          </m:ctrlPr>
                        </m:dPr>
                        <m:e>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3802520" y="307288"/>
                <a:ext cx="4146263" cy="8989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1318230" y="1982554"/>
                <a:ext cx="165385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1318230" y="1982554"/>
                <a:ext cx="1653851" cy="82445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3720541" y="1972852"/>
                <a:ext cx="1334596"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3720541" y="1972852"/>
                <a:ext cx="1334596" cy="82445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2280382" y="2766915"/>
                <a:ext cx="16176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b="0" i="1" smtClean="0">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2280382" y="2766915"/>
                <a:ext cx="1617686" cy="89896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2280382" y="4496835"/>
                <a:ext cx="16176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2280382" y="4496835"/>
                <a:ext cx="1617686" cy="89896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280382" y="6044830"/>
                <a:ext cx="11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280382" y="6044830"/>
                <a:ext cx="1195327" cy="523220"/>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118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8494"/>
                                        </p:tgtEl>
                                        <p:attrNameLst>
                                          <p:attrName>style.visibility</p:attrName>
                                        </p:attrNameLst>
                                      </p:cBhvr>
                                      <p:to>
                                        <p:strVal val="visible"/>
                                      </p:to>
                                    </p:set>
                                    <p:animEffect transition="in" filter="wipe(left)">
                                      <p:cBhvr>
                                        <p:cTn id="7" dur="500"/>
                                        <p:tgtEl>
                                          <p:spTgt spid="1484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48178"/>
                                        </p:tgtEl>
                                        <p:attrNameLst>
                                          <p:attrName>style.visibility</p:attrName>
                                        </p:attrNameLst>
                                      </p:cBhvr>
                                      <p:to>
                                        <p:strVal val="visible"/>
                                      </p:to>
                                    </p:set>
                                    <p:anim calcmode="lin" valueType="num">
                                      <p:cBhvr>
                                        <p:cTn id="22" dur="500" fill="hold"/>
                                        <p:tgtEl>
                                          <p:spTgt spid="48178"/>
                                        </p:tgtEl>
                                        <p:attrNameLst>
                                          <p:attrName>ppt_w</p:attrName>
                                        </p:attrNameLst>
                                      </p:cBhvr>
                                      <p:tavLst>
                                        <p:tav tm="0">
                                          <p:val>
                                            <p:fltVal val="0"/>
                                          </p:val>
                                        </p:tav>
                                        <p:tav tm="100000">
                                          <p:val>
                                            <p:strVal val="#ppt_w"/>
                                          </p:val>
                                        </p:tav>
                                      </p:tavLst>
                                    </p:anim>
                                    <p:anim calcmode="lin" valueType="num">
                                      <p:cBhvr>
                                        <p:cTn id="23" dur="500" fill="hold"/>
                                        <p:tgtEl>
                                          <p:spTgt spid="48178"/>
                                        </p:tgtEl>
                                        <p:attrNameLst>
                                          <p:attrName>ppt_h</p:attrName>
                                        </p:attrNameLst>
                                      </p:cBhvr>
                                      <p:tavLst>
                                        <p:tav tm="0">
                                          <p:val>
                                            <p:fltVal val="0"/>
                                          </p:val>
                                        </p:tav>
                                        <p:tav tm="100000">
                                          <p:val>
                                            <p:strVal val="#ppt_h"/>
                                          </p:val>
                                        </p:tav>
                                      </p:tavLst>
                                    </p:anim>
                                    <p:animEffect transition="in" filter="fade">
                                      <p:cBhvr>
                                        <p:cTn id="24" dur="500"/>
                                        <p:tgtEl>
                                          <p:spTgt spid="48178"/>
                                        </p:tgtEl>
                                      </p:cBhvr>
                                    </p:animEffect>
                                  </p:childTnLst>
                                </p:cTn>
                              </p:par>
                            </p:childTnLst>
                          </p:cTn>
                        </p:par>
                        <p:par>
                          <p:cTn id="25" fill="hold">
                            <p:stCondLst>
                              <p:cond delay="500"/>
                            </p:stCondLst>
                            <p:childTnLst>
                              <p:par>
                                <p:cTn id="26" presetID="53" presetClass="entr" presetSubtype="0" fill="hold" grpId="0" nodeType="afterEffect">
                                  <p:stCondLst>
                                    <p:cond delay="0"/>
                                  </p:stCondLst>
                                  <p:childTnLst>
                                    <p:set>
                                      <p:cBhvr>
                                        <p:cTn id="27" dur="1" fill="hold">
                                          <p:stCondLst>
                                            <p:cond delay="0"/>
                                          </p:stCondLst>
                                        </p:cTn>
                                        <p:tgtEl>
                                          <p:spTgt spid="48131"/>
                                        </p:tgtEl>
                                        <p:attrNameLst>
                                          <p:attrName>style.visibility</p:attrName>
                                        </p:attrNameLst>
                                      </p:cBhvr>
                                      <p:to>
                                        <p:strVal val="visible"/>
                                      </p:to>
                                    </p:set>
                                    <p:anim calcmode="lin" valueType="num">
                                      <p:cBhvr>
                                        <p:cTn id="28" dur="500" fill="hold"/>
                                        <p:tgtEl>
                                          <p:spTgt spid="48131"/>
                                        </p:tgtEl>
                                        <p:attrNameLst>
                                          <p:attrName>ppt_w</p:attrName>
                                        </p:attrNameLst>
                                      </p:cBhvr>
                                      <p:tavLst>
                                        <p:tav tm="0">
                                          <p:val>
                                            <p:fltVal val="0"/>
                                          </p:val>
                                        </p:tav>
                                        <p:tav tm="100000">
                                          <p:val>
                                            <p:strVal val="#ppt_w"/>
                                          </p:val>
                                        </p:tav>
                                      </p:tavLst>
                                    </p:anim>
                                    <p:anim calcmode="lin" valueType="num">
                                      <p:cBhvr>
                                        <p:cTn id="29" dur="500" fill="hold"/>
                                        <p:tgtEl>
                                          <p:spTgt spid="48131"/>
                                        </p:tgtEl>
                                        <p:attrNameLst>
                                          <p:attrName>ppt_h</p:attrName>
                                        </p:attrNameLst>
                                      </p:cBhvr>
                                      <p:tavLst>
                                        <p:tav tm="0">
                                          <p:val>
                                            <p:fltVal val="0"/>
                                          </p:val>
                                        </p:tav>
                                        <p:tav tm="100000">
                                          <p:val>
                                            <p:strVal val="#ppt_h"/>
                                          </p:val>
                                        </p:tav>
                                      </p:tavLst>
                                    </p:anim>
                                    <p:animEffect transition="in" filter="fade">
                                      <p:cBhvr>
                                        <p:cTn id="30" dur="500"/>
                                        <p:tgtEl>
                                          <p:spTgt spid="481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wipe(left)">
                                      <p:cBhvr>
                                        <p:cTn id="40" dur="500"/>
                                        <p:tgtEl>
                                          <p:spTgt spid="10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left)">
                                      <p:cBhvr>
                                        <p:cTn id="45" dur="500"/>
                                        <p:tgtEl>
                                          <p:spTgt spid="10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nodeType="clickEffect">
                                  <p:stCondLst>
                                    <p:cond delay="0"/>
                                  </p:stCondLst>
                                  <p:childTnLst>
                                    <p:set>
                                      <p:cBhvr>
                                        <p:cTn id="49" dur="1" fill="hold">
                                          <p:stCondLst>
                                            <p:cond delay="0"/>
                                          </p:stCondLst>
                                        </p:cTn>
                                        <p:tgtEl>
                                          <p:spTgt spid="48179"/>
                                        </p:tgtEl>
                                        <p:attrNameLst>
                                          <p:attrName>style.visibility</p:attrName>
                                        </p:attrNameLst>
                                      </p:cBhvr>
                                      <p:to>
                                        <p:strVal val="visible"/>
                                      </p:to>
                                    </p:set>
                                    <p:anim calcmode="lin" valueType="num">
                                      <p:cBhvr>
                                        <p:cTn id="50" dur="500" fill="hold"/>
                                        <p:tgtEl>
                                          <p:spTgt spid="48179"/>
                                        </p:tgtEl>
                                        <p:attrNameLst>
                                          <p:attrName>ppt_w</p:attrName>
                                        </p:attrNameLst>
                                      </p:cBhvr>
                                      <p:tavLst>
                                        <p:tav tm="0">
                                          <p:val>
                                            <p:fltVal val="0"/>
                                          </p:val>
                                        </p:tav>
                                        <p:tav tm="100000">
                                          <p:val>
                                            <p:strVal val="#ppt_w"/>
                                          </p:val>
                                        </p:tav>
                                      </p:tavLst>
                                    </p:anim>
                                    <p:anim calcmode="lin" valueType="num">
                                      <p:cBhvr>
                                        <p:cTn id="51" dur="500" fill="hold"/>
                                        <p:tgtEl>
                                          <p:spTgt spid="48179"/>
                                        </p:tgtEl>
                                        <p:attrNameLst>
                                          <p:attrName>ppt_h</p:attrName>
                                        </p:attrNameLst>
                                      </p:cBhvr>
                                      <p:tavLst>
                                        <p:tav tm="0">
                                          <p:val>
                                            <p:fltVal val="0"/>
                                          </p:val>
                                        </p:tav>
                                        <p:tav tm="100000">
                                          <p:val>
                                            <p:strVal val="#ppt_h"/>
                                          </p:val>
                                        </p:tav>
                                      </p:tavLst>
                                    </p:anim>
                                    <p:animEffect transition="in" filter="fade">
                                      <p:cBhvr>
                                        <p:cTn id="52" dur="500"/>
                                        <p:tgtEl>
                                          <p:spTgt spid="48179"/>
                                        </p:tgtEl>
                                      </p:cBhvr>
                                    </p:animEffect>
                                  </p:childTnLst>
                                </p:cTn>
                              </p:par>
                            </p:childTnLst>
                          </p:cTn>
                        </p:par>
                        <p:par>
                          <p:cTn id="53" fill="hold">
                            <p:stCondLst>
                              <p:cond delay="500"/>
                            </p:stCondLst>
                            <p:childTnLst>
                              <p:par>
                                <p:cTn id="54" presetID="53" presetClass="entr" presetSubtype="0" fill="hold" grpId="0" nodeType="afterEffect">
                                  <p:stCondLst>
                                    <p:cond delay="0"/>
                                  </p:stCondLst>
                                  <p:childTnLst>
                                    <p:set>
                                      <p:cBhvr>
                                        <p:cTn id="55" dur="1" fill="hold">
                                          <p:stCondLst>
                                            <p:cond delay="0"/>
                                          </p:stCondLst>
                                        </p:cTn>
                                        <p:tgtEl>
                                          <p:spTgt spid="48132"/>
                                        </p:tgtEl>
                                        <p:attrNameLst>
                                          <p:attrName>style.visibility</p:attrName>
                                        </p:attrNameLst>
                                      </p:cBhvr>
                                      <p:to>
                                        <p:strVal val="visible"/>
                                      </p:to>
                                    </p:set>
                                    <p:anim calcmode="lin" valueType="num">
                                      <p:cBhvr>
                                        <p:cTn id="56" dur="500" fill="hold"/>
                                        <p:tgtEl>
                                          <p:spTgt spid="48132"/>
                                        </p:tgtEl>
                                        <p:attrNameLst>
                                          <p:attrName>ppt_w</p:attrName>
                                        </p:attrNameLst>
                                      </p:cBhvr>
                                      <p:tavLst>
                                        <p:tav tm="0">
                                          <p:val>
                                            <p:fltVal val="0"/>
                                          </p:val>
                                        </p:tav>
                                        <p:tav tm="100000">
                                          <p:val>
                                            <p:strVal val="#ppt_w"/>
                                          </p:val>
                                        </p:tav>
                                      </p:tavLst>
                                    </p:anim>
                                    <p:anim calcmode="lin" valueType="num">
                                      <p:cBhvr>
                                        <p:cTn id="57" dur="500" fill="hold"/>
                                        <p:tgtEl>
                                          <p:spTgt spid="48132"/>
                                        </p:tgtEl>
                                        <p:attrNameLst>
                                          <p:attrName>ppt_h</p:attrName>
                                        </p:attrNameLst>
                                      </p:cBhvr>
                                      <p:tavLst>
                                        <p:tav tm="0">
                                          <p:val>
                                            <p:fltVal val="0"/>
                                          </p:val>
                                        </p:tav>
                                        <p:tav tm="100000">
                                          <p:val>
                                            <p:strVal val="#ppt_h"/>
                                          </p:val>
                                        </p:tav>
                                      </p:tavLst>
                                    </p:anim>
                                    <p:animEffect transition="in" filter="fade">
                                      <p:cBhvr>
                                        <p:cTn id="58" dur="500"/>
                                        <p:tgtEl>
                                          <p:spTgt spid="4813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left)">
                                      <p:cBhvr>
                                        <p:cTn id="63" dur="500"/>
                                        <p:tgtEl>
                                          <p:spTgt spid="104"/>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0" fill="hold" nodeType="clickEffect">
                                  <p:stCondLst>
                                    <p:cond delay="0"/>
                                  </p:stCondLst>
                                  <p:childTnLst>
                                    <p:set>
                                      <p:cBhvr>
                                        <p:cTn id="67" dur="1" fill="hold">
                                          <p:stCondLst>
                                            <p:cond delay="0"/>
                                          </p:stCondLst>
                                        </p:cTn>
                                        <p:tgtEl>
                                          <p:spTgt spid="48180"/>
                                        </p:tgtEl>
                                        <p:attrNameLst>
                                          <p:attrName>style.visibility</p:attrName>
                                        </p:attrNameLst>
                                      </p:cBhvr>
                                      <p:to>
                                        <p:strVal val="visible"/>
                                      </p:to>
                                    </p:set>
                                    <p:anim calcmode="lin" valueType="num">
                                      <p:cBhvr>
                                        <p:cTn id="68" dur="500" fill="hold"/>
                                        <p:tgtEl>
                                          <p:spTgt spid="48180"/>
                                        </p:tgtEl>
                                        <p:attrNameLst>
                                          <p:attrName>ppt_w</p:attrName>
                                        </p:attrNameLst>
                                      </p:cBhvr>
                                      <p:tavLst>
                                        <p:tav tm="0">
                                          <p:val>
                                            <p:fltVal val="0"/>
                                          </p:val>
                                        </p:tav>
                                        <p:tav tm="100000">
                                          <p:val>
                                            <p:strVal val="#ppt_w"/>
                                          </p:val>
                                        </p:tav>
                                      </p:tavLst>
                                    </p:anim>
                                    <p:anim calcmode="lin" valueType="num">
                                      <p:cBhvr>
                                        <p:cTn id="69" dur="500" fill="hold"/>
                                        <p:tgtEl>
                                          <p:spTgt spid="48180"/>
                                        </p:tgtEl>
                                        <p:attrNameLst>
                                          <p:attrName>ppt_h</p:attrName>
                                        </p:attrNameLst>
                                      </p:cBhvr>
                                      <p:tavLst>
                                        <p:tav tm="0">
                                          <p:val>
                                            <p:fltVal val="0"/>
                                          </p:val>
                                        </p:tav>
                                        <p:tav tm="100000">
                                          <p:val>
                                            <p:strVal val="#ppt_h"/>
                                          </p:val>
                                        </p:tav>
                                      </p:tavLst>
                                    </p:anim>
                                    <p:animEffect transition="in" filter="fade">
                                      <p:cBhvr>
                                        <p:cTn id="70" dur="500"/>
                                        <p:tgtEl>
                                          <p:spTgt spid="4818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p:bldP spid="48132" grpId="0" autoUpdateAnimBg="0"/>
      <p:bldP spid="148494" grpId="0"/>
      <p:bldP spid="100" grpId="0"/>
      <p:bldP spid="101" grpId="0"/>
      <p:bldP spid="102" grpId="0"/>
      <p:bldP spid="103" grpId="0"/>
      <p:bldP spid="104" grpId="0"/>
      <p:bldP spid="10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9513" name="Text Box 9"/>
              <p:cNvSpPr txBox="1">
                <a:spLocks noChangeArrowheads="1"/>
              </p:cNvSpPr>
              <p:nvPr/>
            </p:nvSpPr>
            <p:spPr bwMode="auto">
              <a:xfrm>
                <a:off x="648736" y="1193776"/>
                <a:ext cx="857091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CC0000"/>
                    </a:solidFill>
                    <a:latin typeface="+mn-lt"/>
                    <a:ea typeface="+mn-ea"/>
                  </a:rPr>
                  <a:t>求</a:t>
                </a:r>
                <a:r>
                  <a:rPr lang="zh-CN" altLang="en-US" sz="2800" dirty="0">
                    <a:solidFill>
                      <a:srgbClr val="0000FF"/>
                    </a:solidFill>
                    <a:latin typeface="+mn-lt"/>
                    <a:ea typeface="+mn-ea"/>
                  </a:rPr>
                  <a:t>其</a:t>
                </a:r>
                <a:r>
                  <a:rPr lang="zh-CN" altLang="zh-CN" sz="2800" dirty="0">
                    <a:solidFill>
                      <a:srgbClr val="0000FF"/>
                    </a:solidFill>
                    <a:latin typeface="+mn-lt"/>
                    <a:ea typeface="+mn-ea"/>
                  </a:rPr>
                  <a:t>轴线上一点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zh-CN" sz="2800" dirty="0">
                    <a:solidFill>
                      <a:srgbClr val="0000FF"/>
                    </a:solidFill>
                    <a:latin typeface="+mn-lt"/>
                    <a:ea typeface="+mn-ea"/>
                  </a:rPr>
                  <a:t>的磁感强度的方向和大小</a:t>
                </a:r>
                <a:r>
                  <a:rPr lang="zh-CN" altLang="en-US" sz="2800" dirty="0">
                    <a:solidFill>
                      <a:srgbClr val="0000FF"/>
                    </a:solidFill>
                    <a:latin typeface="+mn-lt"/>
                    <a:ea typeface="+mn-ea"/>
                  </a:rPr>
                  <a:t>。 </a:t>
                </a:r>
              </a:p>
            </p:txBody>
          </p:sp>
        </mc:Choice>
        <mc:Fallback xmlns="">
          <p:sp>
            <p:nvSpPr>
              <p:cNvPr id="149513" name="Text Box 9"/>
              <p:cNvSpPr txBox="1">
                <a:spLocks noRot="1" noChangeAspect="1" noMove="1" noResize="1" noEditPoints="1" noAdjustHandles="1" noChangeArrowheads="1" noChangeShapeType="1" noTextEdit="1"/>
              </p:cNvSpPr>
              <p:nvPr/>
            </p:nvSpPr>
            <p:spPr bwMode="auto">
              <a:xfrm>
                <a:off x="648736" y="1193776"/>
                <a:ext cx="8570912" cy="523220"/>
              </a:xfrm>
              <a:prstGeom prst="rect">
                <a:avLst/>
              </a:prstGeom>
              <a:blipFill>
                <a:blip r:embed="rId4"/>
                <a:stretch>
                  <a:fillRect l="-142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9519" name="Text Box 21"/>
          <p:cNvSpPr txBox="1">
            <a:spLocks noChangeArrowheads="1"/>
          </p:cNvSpPr>
          <p:nvPr/>
        </p:nvSpPr>
        <p:spPr bwMode="auto">
          <a:xfrm>
            <a:off x="648736" y="590551"/>
            <a:ext cx="7715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zh-CN" sz="2800" dirty="0">
                <a:solidFill>
                  <a:srgbClr val="CC0000"/>
                </a:solidFill>
                <a:latin typeface="+mn-lt"/>
                <a:ea typeface="+mn-ea"/>
              </a:rPr>
              <a:t>例</a:t>
            </a:r>
            <a:r>
              <a:rPr lang="en-US" altLang="zh-CN" sz="2800" dirty="0">
                <a:solidFill>
                  <a:srgbClr val="CC0000"/>
                </a:solidFill>
                <a:latin typeface="+mn-lt"/>
                <a:ea typeface="+mn-ea"/>
              </a:rPr>
              <a:t>2</a:t>
            </a:r>
            <a:r>
              <a:rPr lang="zh-CN" altLang="en-US" sz="2800" dirty="0">
                <a:solidFill>
                  <a:srgbClr val="CC0000"/>
                </a:solidFill>
                <a:latin typeface="+mn-lt"/>
                <a:ea typeface="+mn-ea"/>
              </a:rPr>
              <a:t>：</a:t>
            </a:r>
            <a:r>
              <a:rPr lang="zh-CN" altLang="zh-CN" sz="2800" dirty="0">
                <a:solidFill>
                  <a:srgbClr val="0000FF"/>
                </a:solidFill>
                <a:latin typeface="+mn-lt"/>
                <a:ea typeface="+mn-ea"/>
              </a:rPr>
              <a:t>圆形载流导线的磁场</a:t>
            </a:r>
            <a:r>
              <a:rPr lang="zh-CN" altLang="en-US" sz="2800" dirty="0">
                <a:solidFill>
                  <a:srgbClr val="0000FF"/>
                </a:solidFill>
                <a:latin typeface="+mn-lt"/>
                <a:ea typeface="+mn-ea"/>
              </a:rPr>
              <a:t>，即圆电流的磁场。</a:t>
            </a:r>
          </a:p>
        </p:txBody>
      </p:sp>
      <mc:AlternateContent xmlns:mc="http://schemas.openxmlformats.org/markup-compatibility/2006" xmlns:a14="http://schemas.microsoft.com/office/drawing/2010/main">
        <mc:Choice Requires="a14">
          <p:sp>
            <p:nvSpPr>
              <p:cNvPr id="64" name="矩形 63"/>
              <p:cNvSpPr/>
              <p:nvPr/>
            </p:nvSpPr>
            <p:spPr>
              <a:xfrm>
                <a:off x="3804605" y="1941976"/>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3804605" y="1941976"/>
                <a:ext cx="765338" cy="5868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497477" y="488775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497477" y="4887758"/>
                <a:ext cx="4317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45180" y="2767124"/>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545180" y="2767124"/>
                <a:ext cx="4618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278136" y="2676100"/>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278136" y="2676100"/>
                <a:ext cx="749115"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913184" y="339003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6913184" y="3390039"/>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475541" y="347005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8475541" y="3470057"/>
                <a:ext cx="4857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814463" y="3383072"/>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814463" y="3383072"/>
                <a:ext cx="53540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030585" y="345947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030585" y="3459470"/>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853937" y="416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853937" y="4167764"/>
                <a:ext cx="52379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696491" y="4631331"/>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6696491" y="4631331"/>
                <a:ext cx="2154308" cy="9103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934083" y="3407211"/>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934083" y="3407211"/>
                <a:ext cx="529311"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825776" y="3431693"/>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825776" y="3431693"/>
                <a:ext cx="529311" cy="575479"/>
              </a:xfrm>
              <a:prstGeom prst="rect">
                <a:avLst/>
              </a:prstGeom>
              <a:blipFill>
                <a:blip r:embed="rId16"/>
                <a:stretch>
                  <a:fillRect/>
                </a:stretch>
              </a:blipFill>
            </p:spPr>
            <p:txBody>
              <a:bodyPr/>
              <a:lstStyle/>
              <a:p>
                <a:r>
                  <a:rPr lang="zh-CN" altLang="en-US">
                    <a:noFill/>
                  </a:rPr>
                  <a:t> </a:t>
                </a:r>
              </a:p>
            </p:txBody>
          </p:sp>
        </mc:Fallback>
      </mc:AlternateContent>
      <p:sp>
        <p:nvSpPr>
          <p:cNvPr id="77" name="Rectangle 2"/>
          <p:cNvSpPr>
            <a:spLocks noChangeArrowheads="1"/>
          </p:cNvSpPr>
          <p:nvPr/>
        </p:nvSpPr>
        <p:spPr bwMode="auto">
          <a:xfrm>
            <a:off x="648736" y="1966833"/>
            <a:ext cx="8305800" cy="3581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1C1C1C"/>
              </a:solidFill>
              <a:latin typeface="+mn-lt"/>
              <a:ea typeface="+mn-ea"/>
            </a:endParaRPr>
          </a:p>
        </p:txBody>
      </p:sp>
      <p:sp>
        <p:nvSpPr>
          <p:cNvPr id="78" name="Line 3"/>
          <p:cNvSpPr>
            <a:spLocks noChangeShapeType="1"/>
          </p:cNvSpPr>
          <p:nvPr/>
        </p:nvSpPr>
        <p:spPr bwMode="auto">
          <a:xfrm flipH="1">
            <a:off x="648736" y="3948034"/>
            <a:ext cx="8229600" cy="1587"/>
          </a:xfrm>
          <a:prstGeom prst="line">
            <a:avLst/>
          </a:prstGeom>
          <a:noFill/>
          <a:ln w="1905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80" name="AutoShape 4"/>
          <p:cNvSpPr>
            <a:spLocks noChangeArrowheads="1"/>
          </p:cNvSpPr>
          <p:nvPr/>
        </p:nvSpPr>
        <p:spPr bwMode="auto">
          <a:xfrm>
            <a:off x="3849136" y="5157708"/>
            <a:ext cx="762000" cy="228600"/>
          </a:xfrm>
          <a:prstGeom prst="curvedUpArrow">
            <a:avLst>
              <a:gd name="adj1" fmla="val 53657"/>
              <a:gd name="adj2" fmla="val 109213"/>
              <a:gd name="adj3" fmla="val 67361"/>
            </a:avLst>
          </a:prstGeom>
          <a:solidFill>
            <a:srgbClr val="FF3399"/>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83" name="Oval 7"/>
          <p:cNvSpPr>
            <a:spLocks noChangeArrowheads="1"/>
          </p:cNvSpPr>
          <p:nvPr/>
        </p:nvSpPr>
        <p:spPr bwMode="auto">
          <a:xfrm rot="52875">
            <a:off x="3577674" y="2544683"/>
            <a:ext cx="1219200" cy="2590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84" name="Oval 8"/>
          <p:cNvSpPr>
            <a:spLocks noChangeArrowheads="1"/>
          </p:cNvSpPr>
          <p:nvPr/>
        </p:nvSpPr>
        <p:spPr bwMode="auto">
          <a:xfrm rot="52875">
            <a:off x="3658637" y="2625646"/>
            <a:ext cx="1057275" cy="242887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92" name="Arc 19"/>
          <p:cNvSpPr>
            <a:spLocks/>
          </p:cNvSpPr>
          <p:nvPr/>
        </p:nvSpPr>
        <p:spPr bwMode="auto">
          <a:xfrm flipH="1">
            <a:off x="6287542" y="3598783"/>
            <a:ext cx="152400" cy="3302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nvGrpSpPr>
          <p:cNvPr id="94" name="Group 22"/>
          <p:cNvGrpSpPr>
            <a:grpSpLocks/>
          </p:cNvGrpSpPr>
          <p:nvPr/>
        </p:nvGrpSpPr>
        <p:grpSpPr bwMode="auto">
          <a:xfrm>
            <a:off x="4230136" y="3928984"/>
            <a:ext cx="3352800" cy="1152525"/>
            <a:chOff x="2592" y="2634"/>
            <a:chExt cx="2112" cy="726"/>
          </a:xfrm>
        </p:grpSpPr>
        <p:sp>
          <p:nvSpPr>
            <p:cNvPr id="95" name="Line 23"/>
            <p:cNvSpPr>
              <a:spLocks noChangeShapeType="1"/>
            </p:cNvSpPr>
            <p:nvPr/>
          </p:nvSpPr>
          <p:spPr bwMode="auto">
            <a:xfrm>
              <a:off x="4464" y="2634"/>
              <a:ext cx="240" cy="48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6" name="Line 24"/>
            <p:cNvSpPr>
              <a:spLocks noChangeShapeType="1"/>
            </p:cNvSpPr>
            <p:nvPr/>
          </p:nvSpPr>
          <p:spPr bwMode="auto">
            <a:xfrm flipV="1">
              <a:off x="2592" y="2634"/>
              <a:ext cx="1872" cy="726"/>
            </a:xfrm>
            <a:prstGeom prst="line">
              <a:avLst/>
            </a:prstGeom>
            <a:noFill/>
            <a:ln w="28575">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98" name="Line 26"/>
          <p:cNvSpPr>
            <a:spLocks noChangeShapeType="1"/>
          </p:cNvSpPr>
          <p:nvPr/>
        </p:nvSpPr>
        <p:spPr bwMode="auto">
          <a:xfrm>
            <a:off x="877336" y="3928984"/>
            <a:ext cx="381000" cy="76200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27"/>
          <p:cNvSpPr>
            <a:spLocks noChangeShapeType="1"/>
          </p:cNvSpPr>
          <p:nvPr/>
        </p:nvSpPr>
        <p:spPr bwMode="auto">
          <a:xfrm flipH="1">
            <a:off x="877336" y="2566909"/>
            <a:ext cx="3276600" cy="1362075"/>
          </a:xfrm>
          <a:prstGeom prst="line">
            <a:avLst/>
          </a:prstGeom>
          <a:noFill/>
          <a:ln w="19050">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00" name="Group 28"/>
          <p:cNvGrpSpPr>
            <a:grpSpLocks/>
          </p:cNvGrpSpPr>
          <p:nvPr/>
        </p:nvGrpSpPr>
        <p:grpSpPr bwMode="auto">
          <a:xfrm>
            <a:off x="877336" y="3166984"/>
            <a:ext cx="3200400" cy="1914525"/>
            <a:chOff x="480" y="2154"/>
            <a:chExt cx="2016" cy="1206"/>
          </a:xfrm>
        </p:grpSpPr>
        <p:sp>
          <p:nvSpPr>
            <p:cNvPr id="101" name="Line 29"/>
            <p:cNvSpPr>
              <a:spLocks noChangeShapeType="1"/>
            </p:cNvSpPr>
            <p:nvPr/>
          </p:nvSpPr>
          <p:spPr bwMode="auto">
            <a:xfrm flipV="1">
              <a:off x="480" y="2154"/>
              <a:ext cx="240" cy="48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2" name="Line 30"/>
            <p:cNvSpPr>
              <a:spLocks noChangeShapeType="1"/>
            </p:cNvSpPr>
            <p:nvPr/>
          </p:nvSpPr>
          <p:spPr bwMode="auto">
            <a:xfrm flipH="1" flipV="1">
              <a:off x="480" y="2634"/>
              <a:ext cx="2016" cy="726"/>
            </a:xfrm>
            <a:prstGeom prst="line">
              <a:avLst/>
            </a:prstGeom>
            <a:noFill/>
            <a:ln w="19050">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05" name="Line 33"/>
          <p:cNvSpPr>
            <a:spLocks noChangeShapeType="1"/>
          </p:cNvSpPr>
          <p:nvPr/>
        </p:nvSpPr>
        <p:spPr bwMode="auto">
          <a:xfrm flipV="1">
            <a:off x="7201936" y="3166984"/>
            <a:ext cx="457200" cy="76200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35"/>
          <p:cNvSpPr>
            <a:spLocks noChangeShapeType="1"/>
          </p:cNvSpPr>
          <p:nvPr/>
        </p:nvSpPr>
        <p:spPr bwMode="auto">
          <a:xfrm>
            <a:off x="4230136" y="2566909"/>
            <a:ext cx="2971800" cy="1362075"/>
          </a:xfrm>
          <a:prstGeom prst="line">
            <a:avLst/>
          </a:prstGeom>
          <a:noFill/>
          <a:ln w="28575">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1" name="AutoShape 39"/>
          <p:cNvSpPr>
            <a:spLocks noChangeArrowheads="1"/>
          </p:cNvSpPr>
          <p:nvPr/>
        </p:nvSpPr>
        <p:spPr bwMode="auto">
          <a:xfrm>
            <a:off x="4677811" y="3719433"/>
            <a:ext cx="152400" cy="304800"/>
          </a:xfrm>
          <a:prstGeom prst="upArrow">
            <a:avLst>
              <a:gd name="adj1" fmla="val 50000"/>
              <a:gd name="adj2" fmla="val 50000"/>
            </a:avLst>
          </a:prstGeom>
          <a:solidFill>
            <a:schemeClr val="folHlink"/>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118" name="Group 46"/>
          <p:cNvGrpSpPr>
            <a:grpSpLocks/>
          </p:cNvGrpSpPr>
          <p:nvPr/>
        </p:nvGrpSpPr>
        <p:grpSpPr bwMode="auto">
          <a:xfrm>
            <a:off x="871779" y="3942654"/>
            <a:ext cx="7478713" cy="504"/>
            <a:chOff x="528" y="2592"/>
            <a:chExt cx="4711" cy="504"/>
          </a:xfrm>
        </p:grpSpPr>
        <p:sp>
          <p:nvSpPr>
            <p:cNvPr id="119" name="Line 47"/>
            <p:cNvSpPr>
              <a:spLocks noChangeShapeType="1"/>
            </p:cNvSpPr>
            <p:nvPr/>
          </p:nvSpPr>
          <p:spPr bwMode="auto">
            <a:xfrm>
              <a:off x="4464" y="2976"/>
              <a:ext cx="72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20" name="Line 48"/>
            <p:cNvSpPr>
              <a:spLocks noChangeShapeType="1"/>
            </p:cNvSpPr>
            <p:nvPr/>
          </p:nvSpPr>
          <p:spPr bwMode="auto">
            <a:xfrm>
              <a:off x="528" y="2976"/>
              <a:ext cx="72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aphicFrame>
          <p:nvGraphicFramePr>
            <p:cNvPr id="121" name="Object 36"/>
            <p:cNvGraphicFramePr>
              <a:graphicFrameLocks noChangeAspect="1"/>
            </p:cNvGraphicFramePr>
            <p:nvPr/>
          </p:nvGraphicFramePr>
          <p:xfrm>
            <a:off x="4992" y="2592"/>
            <a:ext cx="247" cy="312"/>
          </p:xfrm>
          <a:graphic>
            <a:graphicData uri="http://schemas.openxmlformats.org/presentationml/2006/ole">
              <mc:AlternateContent xmlns:mc="http://schemas.openxmlformats.org/markup-compatibility/2006">
                <mc:Choice xmlns:v="urn:schemas-microsoft-com:vml" Requires="v">
                  <p:oleObj spid="_x0000_s75824" name="公式" r:id="rId17" imgW="152334" imgH="190417" progId="Equation.3">
                    <p:embed/>
                  </p:oleObj>
                </mc:Choice>
                <mc:Fallback>
                  <p:oleObj name="公式" r:id="rId17" imgW="152334" imgH="190417" progId="Equation.3">
                    <p:embed/>
                    <p:pic>
                      <p:nvPicPr>
                        <p:cNvPr id="121"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92" y="2592"/>
                          <a:ext cx="24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37"/>
            <p:cNvGraphicFramePr>
              <a:graphicFrameLocks noChangeAspect="1"/>
            </p:cNvGraphicFramePr>
            <p:nvPr/>
          </p:nvGraphicFramePr>
          <p:xfrm>
            <a:off x="1296" y="2784"/>
            <a:ext cx="247" cy="312"/>
          </p:xfrm>
          <a:graphic>
            <a:graphicData uri="http://schemas.openxmlformats.org/presentationml/2006/ole">
              <mc:AlternateContent xmlns:mc="http://schemas.openxmlformats.org/markup-compatibility/2006">
                <mc:Choice xmlns:v="urn:schemas-microsoft-com:vml" Requires="v">
                  <p:oleObj spid="_x0000_s75825" name="公式" r:id="rId19" imgW="152334" imgH="190417" progId="Equation.3">
                    <p:embed/>
                  </p:oleObj>
                </mc:Choice>
                <mc:Fallback>
                  <p:oleObj name="公式" r:id="rId19" imgW="152334" imgH="190417" progId="Equation.3">
                    <p:embed/>
                    <p:pic>
                      <p:nvPicPr>
                        <p:cNvPr id="122" name="Object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6" y="2784"/>
                          <a:ext cx="24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3" name="AutoShape 51"/>
          <p:cNvSpPr>
            <a:spLocks noChangeArrowheads="1"/>
          </p:cNvSpPr>
          <p:nvPr/>
        </p:nvSpPr>
        <p:spPr bwMode="auto">
          <a:xfrm flipV="1">
            <a:off x="3544336" y="3786108"/>
            <a:ext cx="152400" cy="304800"/>
          </a:xfrm>
          <a:prstGeom prst="upArrow">
            <a:avLst>
              <a:gd name="adj1" fmla="val 50000"/>
              <a:gd name="adj2" fmla="val 50000"/>
            </a:avLst>
          </a:prstGeom>
          <a:solidFill>
            <a:schemeClr val="folHlink"/>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28" name="Oval 56"/>
          <p:cNvSpPr>
            <a:spLocks noChangeArrowheads="1"/>
          </p:cNvSpPr>
          <p:nvPr/>
        </p:nvSpPr>
        <p:spPr bwMode="auto">
          <a:xfrm>
            <a:off x="3696736" y="2643108"/>
            <a:ext cx="990600" cy="2438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30" name="Line 58"/>
          <p:cNvSpPr>
            <a:spLocks noChangeShapeType="1"/>
          </p:cNvSpPr>
          <p:nvPr/>
        </p:nvSpPr>
        <p:spPr bwMode="auto">
          <a:xfrm flipH="1">
            <a:off x="3772937" y="3938508"/>
            <a:ext cx="434854" cy="704850"/>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4" name="AutoShape 62"/>
          <p:cNvSpPr>
            <a:spLocks noChangeArrowheads="1"/>
          </p:cNvSpPr>
          <p:nvPr/>
        </p:nvSpPr>
        <p:spPr bwMode="auto">
          <a:xfrm>
            <a:off x="4077736" y="5005308"/>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35" name="Text Box 63"/>
          <p:cNvSpPr txBox="1">
            <a:spLocks noChangeArrowheads="1"/>
          </p:cNvSpPr>
          <p:nvPr/>
        </p:nvSpPr>
        <p:spPr bwMode="auto">
          <a:xfrm>
            <a:off x="6973337" y="3733721"/>
            <a:ext cx="54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i="1" dirty="0">
                <a:solidFill>
                  <a:srgbClr val="3333CC"/>
                </a:solidFill>
                <a:latin typeface="+mn-lt"/>
                <a:ea typeface="+mn-ea"/>
              </a:rPr>
              <a:t>*</a:t>
            </a:r>
          </a:p>
        </p:txBody>
      </p:sp>
      <p:sp>
        <p:nvSpPr>
          <p:cNvPr id="59" name="AutoShape 54"/>
          <p:cNvSpPr>
            <a:spLocks noChangeArrowheads="1"/>
          </p:cNvSpPr>
          <p:nvPr/>
        </p:nvSpPr>
        <p:spPr bwMode="auto">
          <a:xfrm flipH="1">
            <a:off x="4018999" y="2520030"/>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Tree>
    <p:extLst>
      <p:ext uri="{BB962C8B-B14F-4D97-AF65-F5344CB8AC3E}">
        <p14:creationId xmlns:p14="http://schemas.microsoft.com/office/powerpoint/2010/main" val="3459692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9519"/>
                                        </p:tgtEl>
                                        <p:attrNameLst>
                                          <p:attrName>style.visibility</p:attrName>
                                        </p:attrNameLst>
                                      </p:cBhvr>
                                      <p:to>
                                        <p:strVal val="visible"/>
                                      </p:to>
                                    </p:set>
                                    <p:animEffect transition="in" filter="wipe(left)">
                                      <p:cBhvr>
                                        <p:cTn id="7" dur="500"/>
                                        <p:tgtEl>
                                          <p:spTgt spid="1495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3"/>
                                        </p:tgtEl>
                                        <p:attrNameLst>
                                          <p:attrName>style.visibility</p:attrName>
                                        </p:attrNameLst>
                                      </p:cBhvr>
                                      <p:to>
                                        <p:strVal val="visible"/>
                                      </p:to>
                                    </p:set>
                                    <p:animEffect transition="in" filter="wipe(left)">
                                      <p:cBhvr>
                                        <p:cTn id="12" dur="500"/>
                                        <p:tgtEl>
                                          <p:spTgt spid="1495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500"/>
                                        <p:tgtEl>
                                          <p:spTgt spid="8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left)">
                                      <p:cBhvr>
                                        <p:cTn id="25" dur="500"/>
                                        <p:tgtEl>
                                          <p:spTgt spid="8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lef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0"/>
                                        </p:tgtEl>
                                        <p:attrNameLst>
                                          <p:attrName>style.visibility</p:attrName>
                                        </p:attrNameLst>
                                      </p:cBhvr>
                                      <p:to>
                                        <p:strVal val="visible"/>
                                      </p:to>
                                    </p:set>
                                    <p:animEffect transition="in" filter="wipe(left)">
                                      <p:cBhvr>
                                        <p:cTn id="45" dur="500"/>
                                        <p:tgtEl>
                                          <p:spTgt spid="1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left)">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left)">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left)">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left)">
                                      <p:cBhvr>
                                        <p:cTn id="70" dur="500"/>
                                        <p:tgtEl>
                                          <p:spTgt spid="12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wipe(left)">
                                      <p:cBhvr>
                                        <p:cTn id="75" dur="500"/>
                                        <p:tgtEl>
                                          <p:spTgt spid="1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wipe(left)">
                                      <p:cBhvr>
                                        <p:cTn id="80" dur="500"/>
                                        <p:tgtEl>
                                          <p:spTgt spid="11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wipe(left)">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left)">
                                      <p:cBhvr>
                                        <p:cTn id="90" dur="50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left)">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wipe(left)">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left)">
                                      <p:cBhvr>
                                        <p:cTn id="105" dur="5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left)">
                                      <p:cBhvr>
                                        <p:cTn id="110" dur="500"/>
                                        <p:tgtEl>
                                          <p:spTgt spid="9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wipe(left)">
                                      <p:cBhvr>
                                        <p:cTn id="115" dur="500"/>
                                        <p:tgtEl>
                                          <p:spTgt spid="7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wipe(left)">
                                      <p:cBhvr>
                                        <p:cTn id="120" dur="500"/>
                                        <p:tgtEl>
                                          <p:spTgt spid="10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wipe(left)">
                                      <p:cBhvr>
                                        <p:cTn id="125" dur="500"/>
                                        <p:tgtEl>
                                          <p:spTgt spid="6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94"/>
                                        </p:tgtEl>
                                        <p:attrNameLst>
                                          <p:attrName>style.visibility</p:attrName>
                                        </p:attrNameLst>
                                      </p:cBhvr>
                                      <p:to>
                                        <p:strVal val="visible"/>
                                      </p:to>
                                    </p:set>
                                    <p:animEffect transition="in" filter="wipe(left)">
                                      <p:cBhvr>
                                        <p:cTn id="130" dur="500"/>
                                        <p:tgtEl>
                                          <p:spTgt spid="9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99"/>
                                        </p:tgtEl>
                                        <p:attrNameLst>
                                          <p:attrName>style.visibility</p:attrName>
                                        </p:attrNameLst>
                                      </p:cBhvr>
                                      <p:to>
                                        <p:strVal val="visible"/>
                                      </p:to>
                                    </p:set>
                                    <p:animEffect transition="in" filter="wipe(left)">
                                      <p:cBhvr>
                                        <p:cTn id="135" dur="500"/>
                                        <p:tgtEl>
                                          <p:spTgt spid="9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98"/>
                                        </p:tgtEl>
                                        <p:attrNameLst>
                                          <p:attrName>style.visibility</p:attrName>
                                        </p:attrNameLst>
                                      </p:cBhvr>
                                      <p:to>
                                        <p:strVal val="visible"/>
                                      </p:to>
                                    </p:set>
                                    <p:animEffect transition="in" filter="wipe(left)">
                                      <p:cBhvr>
                                        <p:cTn id="140" dur="500"/>
                                        <p:tgtEl>
                                          <p:spTgt spid="9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00"/>
                                        </p:tgtEl>
                                        <p:attrNameLst>
                                          <p:attrName>style.visibility</p:attrName>
                                        </p:attrNameLst>
                                      </p:cBhvr>
                                      <p:to>
                                        <p:strVal val="visible"/>
                                      </p:to>
                                    </p:set>
                                    <p:animEffect transition="in" filter="wipe(left)">
                                      <p:cBhvr>
                                        <p:cTn id="145" dur="500"/>
                                        <p:tgtEl>
                                          <p:spTgt spid="100"/>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118"/>
                                        </p:tgtEl>
                                        <p:attrNameLst>
                                          <p:attrName>style.visibility</p:attrName>
                                        </p:attrNameLst>
                                      </p:cBhvr>
                                      <p:to>
                                        <p:strVal val="visible"/>
                                      </p:to>
                                    </p:set>
                                    <p:animEffect transition="in" filter="wipe(left)">
                                      <p:cBhvr>
                                        <p:cTn id="150" dur="500"/>
                                        <p:tgtEl>
                                          <p:spTgt spid="11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76"/>
                                        </p:tgtEl>
                                        <p:attrNameLst>
                                          <p:attrName>style.visibility</p:attrName>
                                        </p:attrNameLst>
                                      </p:cBhvr>
                                      <p:to>
                                        <p:strVal val="visible"/>
                                      </p:to>
                                    </p:set>
                                    <p:animEffect transition="in" filter="wipe(left)">
                                      <p:cBhvr>
                                        <p:cTn id="155" dur="500"/>
                                        <p:tgtEl>
                                          <p:spTgt spid="7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75"/>
                                        </p:tgtEl>
                                        <p:attrNameLst>
                                          <p:attrName>style.visibility</p:attrName>
                                        </p:attrNameLst>
                                      </p:cBhvr>
                                      <p:to>
                                        <p:strVal val="visible"/>
                                      </p:to>
                                    </p:set>
                                    <p:animEffect transition="in" filter="wipe(left)">
                                      <p:cBhvr>
                                        <p:cTn id="160" dur="500"/>
                                        <p:tgtEl>
                                          <p:spTgt spid="7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wipe(left)">
                                      <p:cBhvr>
                                        <p:cTn id="16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p:bldP spid="149519" grpId="0"/>
      <p:bldP spid="64" grpId="0"/>
      <p:bldP spid="65" grpId="0"/>
      <p:bldP spid="66" grpId="0"/>
      <p:bldP spid="68" grpId="0"/>
      <p:bldP spid="69" grpId="0"/>
      <p:bldP spid="70" grpId="0"/>
      <p:bldP spid="71" grpId="0"/>
      <p:bldP spid="72" grpId="0"/>
      <p:bldP spid="73" grpId="0"/>
      <p:bldP spid="74" grpId="0"/>
      <p:bldP spid="75" grpId="0"/>
      <p:bldP spid="76" grpId="0"/>
      <p:bldP spid="77" grpId="0" animBg="1"/>
      <p:bldP spid="78" grpId="0" animBg="1"/>
      <p:bldP spid="80" grpId="0" animBg="1"/>
      <p:bldP spid="83" grpId="0" animBg="1"/>
      <p:bldP spid="84" grpId="0" animBg="1"/>
      <p:bldP spid="92" grpId="0" animBg="1"/>
      <p:bldP spid="98" grpId="0" animBg="1"/>
      <p:bldP spid="99" grpId="0" animBg="1"/>
      <p:bldP spid="105" grpId="0" animBg="1"/>
      <p:bldP spid="107" grpId="0" animBg="1"/>
      <p:bldP spid="111" grpId="0" animBg="1"/>
      <p:bldP spid="123" grpId="0" animBg="1"/>
      <p:bldP spid="130" grpId="0" animBg="1"/>
      <p:bldP spid="134" grpId="0" animBg="1"/>
      <p:bldP spid="135" grpId="0"/>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矩形 63"/>
              <p:cNvSpPr/>
              <p:nvPr/>
            </p:nvSpPr>
            <p:spPr>
              <a:xfrm>
                <a:off x="5864554" y="3252008"/>
                <a:ext cx="177991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𝑅</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864554" y="3252008"/>
                <a:ext cx="1779911" cy="8961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062376" y="3483295"/>
                <a:ext cx="23192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8062376" y="3483295"/>
                <a:ext cx="2319225"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889220" y="2087984"/>
                <a:ext cx="3144066"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889220" y="2087984"/>
                <a:ext cx="3144066" cy="1007199"/>
              </a:xfrm>
              <a:prstGeom prst="rect">
                <a:avLst/>
              </a:prstGeom>
              <a:blipFill>
                <a:blip r:embed="rId16"/>
                <a:stretch>
                  <a:fillRect/>
                </a:stretch>
              </a:blipFill>
            </p:spPr>
            <p:txBody>
              <a:bodyPr/>
              <a:lstStyle/>
              <a:p>
                <a:r>
                  <a:rPr lang="zh-CN" altLang="en-US">
                    <a:noFill/>
                  </a:rPr>
                  <a:t> </a:t>
                </a:r>
              </a:p>
            </p:txBody>
          </p:sp>
        </mc:Fallback>
      </mc:AlternateContent>
      <p:sp>
        <p:nvSpPr>
          <p:cNvPr id="67" name="Text Box 15"/>
          <p:cNvSpPr txBox="1">
            <a:spLocks noChangeArrowheads="1"/>
          </p:cNvSpPr>
          <p:nvPr/>
        </p:nvSpPr>
        <p:spPr bwMode="auto">
          <a:xfrm>
            <a:off x="5883488" y="546715"/>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解</a:t>
            </a:r>
            <a:r>
              <a:rPr lang="zh-CN" altLang="en-US" sz="2800" dirty="0">
                <a:solidFill>
                  <a:srgbClr val="3333CC"/>
                </a:solidFill>
                <a:latin typeface="+mn-lt"/>
                <a:ea typeface="+mn-ea"/>
              </a:rPr>
              <a:t>：</a:t>
            </a:r>
            <a:r>
              <a:rPr lang="zh-CN" altLang="en-US" sz="2800" dirty="0">
                <a:solidFill>
                  <a:srgbClr val="0000FF"/>
                </a:solidFill>
                <a:latin typeface="+mn-lt"/>
                <a:ea typeface="+mn-ea"/>
              </a:rPr>
              <a:t>根据对称性分析</a:t>
            </a:r>
          </a:p>
        </p:txBody>
      </p:sp>
      <mc:AlternateContent xmlns:mc="http://schemas.openxmlformats.org/markup-compatibility/2006" xmlns:a14="http://schemas.microsoft.com/office/drawing/2010/main">
        <mc:Choice Requires="a14">
          <p:sp>
            <p:nvSpPr>
              <p:cNvPr id="68" name="矩形 67"/>
              <p:cNvSpPr/>
              <p:nvPr/>
            </p:nvSpPr>
            <p:spPr>
              <a:xfrm>
                <a:off x="5891998" y="1099572"/>
                <a:ext cx="3504934"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5891998" y="1099572"/>
                <a:ext cx="3504934" cy="97347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78591" y="4338004"/>
                <a:ext cx="3144066"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778591" y="4338004"/>
                <a:ext cx="3144066" cy="10071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631694" y="4338004"/>
                <a:ext cx="2249911"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𝑅</m:t>
                              </m:r>
                            </m:num>
                            <m:den>
                              <m:r>
                                <a:rPr lang="en-US" altLang="zh-CN" sz="2800" i="1">
                                  <a:solidFill>
                                    <a:srgbClr val="0000FF"/>
                                  </a:solidFill>
                                  <a:latin typeface="Cambria Math" panose="02040503050406030204" pitchFamily="18" charset="0"/>
                                  <a:ea typeface="Cambria Math" panose="02040503050406030204" pitchFamily="18" charset="0"/>
                                </a:rPr>
                                <m:t>𝑟</m:t>
                              </m:r>
                            </m:den>
                          </m:f>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631694" y="4338004"/>
                <a:ext cx="2249911" cy="10071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809607" y="4347899"/>
                <a:ext cx="2615331" cy="10588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𝐼𝑅</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den>
                      </m:f>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809607" y="4347899"/>
                <a:ext cx="2615331" cy="105881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286475" y="5535056"/>
                <a:ext cx="1915461"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286475" y="5535056"/>
                <a:ext cx="1915461" cy="954107"/>
              </a:xfrm>
              <a:prstGeom prst="rect">
                <a:avLst/>
              </a:prstGeom>
              <a:blipFill>
                <a:blip r:embed="rId22"/>
                <a:stretch>
                  <a:fillRect/>
                </a:stretch>
              </a:blipFill>
            </p:spPr>
            <p:txBody>
              <a:bodyPr/>
              <a:lstStyle/>
              <a:p>
                <a:r>
                  <a:rPr lang="zh-CN" altLang="en-US">
                    <a:noFill/>
                  </a:rPr>
                  <a:t> </a:t>
                </a:r>
              </a:p>
            </p:txBody>
          </p:sp>
        </mc:Fallback>
      </mc:AlternateContent>
      <p:grpSp>
        <p:nvGrpSpPr>
          <p:cNvPr id="3" name="组合 2"/>
          <p:cNvGrpSpPr/>
          <p:nvPr/>
        </p:nvGrpSpPr>
        <p:grpSpPr>
          <a:xfrm>
            <a:off x="646043" y="655983"/>
            <a:ext cx="4864234" cy="3429000"/>
            <a:chOff x="646043" y="655983"/>
            <a:chExt cx="4864234" cy="3429000"/>
          </a:xfrm>
        </p:grpSpPr>
        <p:grpSp>
          <p:nvGrpSpPr>
            <p:cNvPr id="151554" name="Group 2"/>
            <p:cNvGrpSpPr>
              <a:grpSpLocks/>
            </p:cNvGrpSpPr>
            <p:nvPr/>
          </p:nvGrpSpPr>
          <p:grpSpPr bwMode="auto">
            <a:xfrm>
              <a:off x="646043" y="655983"/>
              <a:ext cx="4800600" cy="3429000"/>
              <a:chOff x="240" y="480"/>
              <a:chExt cx="3024" cy="2160"/>
            </a:xfrm>
          </p:grpSpPr>
          <p:sp>
            <p:nvSpPr>
              <p:cNvPr id="151586" name="Rectangle 3"/>
              <p:cNvSpPr>
                <a:spLocks noChangeArrowheads="1"/>
              </p:cNvSpPr>
              <p:nvPr/>
            </p:nvSpPr>
            <p:spPr bwMode="auto">
              <a:xfrm>
                <a:off x="240" y="480"/>
                <a:ext cx="3024" cy="216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i="1" dirty="0">
                  <a:solidFill>
                    <a:srgbClr val="3333CC"/>
                  </a:solidFill>
                  <a:ea typeface="微软雅黑" panose="020B0503020204020204" pitchFamily="34" charset="-122"/>
                </a:endParaRPr>
              </a:p>
            </p:txBody>
          </p:sp>
          <p:sp>
            <p:nvSpPr>
              <p:cNvPr id="151589" name="AutoShape 6"/>
              <p:cNvSpPr>
                <a:spLocks noChangeArrowheads="1"/>
              </p:cNvSpPr>
              <p:nvPr/>
            </p:nvSpPr>
            <p:spPr bwMode="auto">
              <a:xfrm>
                <a:off x="432" y="2448"/>
                <a:ext cx="624" cy="144"/>
              </a:xfrm>
              <a:prstGeom prst="curvedUpArrow">
                <a:avLst>
                  <a:gd name="adj1" fmla="val 59262"/>
                  <a:gd name="adj2" fmla="val 125827"/>
                  <a:gd name="adj3" fmla="val 53648"/>
                </a:avLst>
              </a:prstGeom>
              <a:solidFill>
                <a:srgbClr val="FF3399"/>
              </a:solidFill>
              <a:ln w="9525">
                <a:solidFill>
                  <a:srgbClr val="CC00CC"/>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grpSp>
            <p:nvGrpSpPr>
              <p:cNvPr id="151590" name="Group 7"/>
              <p:cNvGrpSpPr>
                <a:grpSpLocks/>
              </p:cNvGrpSpPr>
              <p:nvPr/>
            </p:nvGrpSpPr>
            <p:grpSpPr bwMode="auto">
              <a:xfrm>
                <a:off x="336" y="864"/>
                <a:ext cx="768" cy="1632"/>
                <a:chOff x="1104" y="720"/>
                <a:chExt cx="768" cy="1632"/>
              </a:xfrm>
            </p:grpSpPr>
            <p:sp>
              <p:nvSpPr>
                <p:cNvPr id="151600" name="Oval 8"/>
                <p:cNvSpPr>
                  <a:spLocks noChangeArrowheads="1"/>
                </p:cNvSpPr>
                <p:nvPr/>
              </p:nvSpPr>
              <p:spPr bwMode="auto">
                <a:xfrm rot="52875">
                  <a:off x="1104" y="720"/>
                  <a:ext cx="768" cy="16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1" name="Oval 9"/>
                <p:cNvSpPr>
                  <a:spLocks noChangeArrowheads="1"/>
                </p:cNvSpPr>
                <p:nvPr/>
              </p:nvSpPr>
              <p:spPr bwMode="auto">
                <a:xfrm rot="52875">
                  <a:off x="1104" y="720"/>
                  <a:ext cx="768" cy="1632"/>
                </a:xfrm>
                <a:prstGeom prst="ellipse">
                  <a:avLst/>
                </a:prstGeom>
                <a:solidFill>
                  <a:schemeClr val="accent1">
                    <a:alpha val="50195"/>
                  </a:scheme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2" name="Oval 10"/>
                <p:cNvSpPr>
                  <a:spLocks noChangeArrowheads="1"/>
                </p:cNvSpPr>
                <p:nvPr/>
              </p:nvSpPr>
              <p:spPr bwMode="auto">
                <a:xfrm rot="52875">
                  <a:off x="1155" y="771"/>
                  <a:ext cx="666" cy="15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3" name="Oval 11"/>
                <p:cNvSpPr>
                  <a:spLocks noChangeArrowheads="1"/>
                </p:cNvSpPr>
                <p:nvPr/>
              </p:nvSpPr>
              <p:spPr bwMode="auto">
                <a:xfrm rot="52875">
                  <a:off x="1155" y="768"/>
                  <a:ext cx="666" cy="153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grpSp>
          <p:sp>
            <p:nvSpPr>
              <p:cNvPr id="151591" name="Line 12"/>
              <p:cNvSpPr>
                <a:spLocks noChangeShapeType="1"/>
              </p:cNvSpPr>
              <p:nvPr/>
            </p:nvSpPr>
            <p:spPr bwMode="auto">
              <a:xfrm flipH="1" flipV="1">
                <a:off x="720" y="864"/>
                <a:ext cx="0" cy="864"/>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93" name="Line 14"/>
              <p:cNvSpPr>
                <a:spLocks noChangeShapeType="1"/>
              </p:cNvSpPr>
              <p:nvPr/>
            </p:nvSpPr>
            <p:spPr bwMode="auto">
              <a:xfrm>
                <a:off x="720" y="1728"/>
                <a:ext cx="2496"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94" name="Line 15"/>
              <p:cNvSpPr>
                <a:spLocks noChangeShapeType="1"/>
              </p:cNvSpPr>
              <p:nvPr/>
            </p:nvSpPr>
            <p:spPr bwMode="auto">
              <a:xfrm>
                <a:off x="1824" y="1824"/>
                <a:ext cx="816" cy="0"/>
              </a:xfrm>
              <a:prstGeom prst="line">
                <a:avLst/>
              </a:prstGeom>
              <a:noFill/>
              <a:ln w="12700">
                <a:solidFill>
                  <a:srgbClr val="33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5" name="Line 16"/>
              <p:cNvSpPr>
                <a:spLocks noChangeShapeType="1"/>
              </p:cNvSpPr>
              <p:nvPr/>
            </p:nvSpPr>
            <p:spPr bwMode="auto">
              <a:xfrm flipH="1">
                <a:off x="720" y="1824"/>
                <a:ext cx="816" cy="0"/>
              </a:xfrm>
              <a:prstGeom prst="line">
                <a:avLst/>
              </a:prstGeom>
              <a:noFill/>
              <a:ln w="12700">
                <a:solidFill>
                  <a:srgbClr val="33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7" name="Text Box 18"/>
              <p:cNvSpPr txBox="1">
                <a:spLocks noChangeArrowheads="1"/>
              </p:cNvSpPr>
              <p:nvPr/>
            </p:nvSpPr>
            <p:spPr bwMode="auto">
              <a:xfrm>
                <a:off x="2511" y="1598"/>
                <a:ext cx="3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3333CC"/>
                    </a:solidFill>
                    <a:ea typeface="微软雅黑" panose="020B0503020204020204" pitchFamily="34" charset="-122"/>
                  </a:rPr>
                  <a:t>*</a:t>
                </a:r>
              </a:p>
            </p:txBody>
          </p:sp>
          <p:sp>
            <p:nvSpPr>
              <p:cNvPr id="151598" name="Line 19"/>
              <p:cNvSpPr>
                <a:spLocks noChangeShapeType="1"/>
              </p:cNvSpPr>
              <p:nvPr/>
            </p:nvSpPr>
            <p:spPr bwMode="auto">
              <a:xfrm>
                <a:off x="2640"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9" name="Line 20"/>
              <p:cNvSpPr>
                <a:spLocks noChangeShapeType="1"/>
              </p:cNvSpPr>
              <p:nvPr/>
            </p:nvSpPr>
            <p:spPr bwMode="auto">
              <a:xfrm>
                <a:off x="720"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grpSp>
        <p:sp>
          <p:nvSpPr>
            <p:cNvPr id="151561" name="Rectangle 27"/>
            <p:cNvSpPr>
              <a:spLocks noChangeArrowheads="1"/>
            </p:cNvSpPr>
            <p:nvPr/>
          </p:nvSpPr>
          <p:spPr bwMode="auto">
            <a:xfrm>
              <a:off x="646043" y="732183"/>
              <a:ext cx="480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584" name="Arc 29"/>
            <p:cNvSpPr>
              <a:spLocks/>
            </p:cNvSpPr>
            <p:nvPr/>
          </p:nvSpPr>
          <p:spPr bwMode="auto">
            <a:xfrm flipH="1">
              <a:off x="3541646" y="2306983"/>
              <a:ext cx="152400" cy="3302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CC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nvGrpSpPr>
            <p:cNvPr id="5" name="Group 31"/>
            <p:cNvGrpSpPr>
              <a:grpSpLocks/>
            </p:cNvGrpSpPr>
            <p:nvPr/>
          </p:nvGrpSpPr>
          <p:grpSpPr bwMode="auto">
            <a:xfrm>
              <a:off x="4456043" y="1570383"/>
              <a:ext cx="287337" cy="1066800"/>
              <a:chOff x="2640" y="1008"/>
              <a:chExt cx="181" cy="672"/>
            </a:xfrm>
          </p:grpSpPr>
          <p:sp>
            <p:nvSpPr>
              <p:cNvPr id="151580" name="Line 32"/>
              <p:cNvSpPr>
                <a:spLocks noChangeShapeType="1"/>
              </p:cNvSpPr>
              <p:nvPr/>
            </p:nvSpPr>
            <p:spPr bwMode="auto">
              <a:xfrm flipV="1">
                <a:off x="2640" y="1008"/>
                <a:ext cx="0" cy="672"/>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82" name="Arc 34"/>
              <p:cNvSpPr>
                <a:spLocks/>
              </p:cNvSpPr>
              <p:nvPr/>
            </p:nvSpPr>
            <p:spPr bwMode="auto">
              <a:xfrm rot="5400000" flipH="1">
                <a:off x="2683" y="1349"/>
                <a:ext cx="96" cy="181"/>
              </a:xfrm>
              <a:custGeom>
                <a:avLst/>
                <a:gdLst>
                  <a:gd name="T0" fmla="*/ 0 w 21600"/>
                  <a:gd name="T1" fmla="*/ 0 h 16294"/>
                  <a:gd name="T2" fmla="*/ 0 w 21600"/>
                  <a:gd name="T3" fmla="*/ 0 h 16294"/>
                  <a:gd name="T4" fmla="*/ 0 w 21600"/>
                  <a:gd name="T5" fmla="*/ 0 h 16294"/>
                  <a:gd name="T6" fmla="*/ 0 60000 65536"/>
                  <a:gd name="T7" fmla="*/ 0 60000 65536"/>
                  <a:gd name="T8" fmla="*/ 0 60000 65536"/>
                  <a:gd name="T9" fmla="*/ 0 w 21600"/>
                  <a:gd name="T10" fmla="*/ 0 h 16294"/>
                  <a:gd name="T11" fmla="*/ 21600 w 21600"/>
                  <a:gd name="T12" fmla="*/ 16294 h 16294"/>
                </a:gdLst>
                <a:ahLst/>
                <a:cxnLst>
                  <a:cxn ang="T6">
                    <a:pos x="T0" y="T1"/>
                  </a:cxn>
                  <a:cxn ang="T7">
                    <a:pos x="T2" y="T3"/>
                  </a:cxn>
                  <a:cxn ang="T8">
                    <a:pos x="T4" y="T5"/>
                  </a:cxn>
                </a:cxnLst>
                <a:rect l="T9" t="T10" r="T11" b="T12"/>
                <a:pathLst>
                  <a:path w="21600" h="16294" fill="none" extrusionOk="0">
                    <a:moveTo>
                      <a:pt x="14179" y="0"/>
                    </a:moveTo>
                    <a:cubicBezTo>
                      <a:pt x="18893" y="4102"/>
                      <a:pt x="21600" y="10045"/>
                      <a:pt x="21600" y="16294"/>
                    </a:cubicBezTo>
                  </a:path>
                  <a:path w="21600" h="16294" stroke="0" extrusionOk="0">
                    <a:moveTo>
                      <a:pt x="14179" y="0"/>
                    </a:moveTo>
                    <a:cubicBezTo>
                      <a:pt x="18893" y="4102"/>
                      <a:pt x="21600" y="10045"/>
                      <a:pt x="21600" y="16294"/>
                    </a:cubicBezTo>
                    <a:lnTo>
                      <a:pt x="0" y="16294"/>
                    </a:lnTo>
                    <a:lnTo>
                      <a:pt x="14179" y="0"/>
                    </a:lnTo>
                    <a:close/>
                  </a:path>
                </a:pathLst>
              </a:custGeom>
              <a:noFill/>
              <a:ln w="28575">
                <a:solidFill>
                  <a:srgbClr val="00CC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sp>
          <p:nvSpPr>
            <p:cNvPr id="151578" name="Arc 37"/>
            <p:cNvSpPr>
              <a:spLocks/>
            </p:cNvSpPr>
            <p:nvPr/>
          </p:nvSpPr>
          <p:spPr bwMode="auto">
            <a:xfrm>
              <a:off x="4608443" y="2408583"/>
              <a:ext cx="152400" cy="2286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nvGrpSpPr>
            <p:cNvPr id="8" name="Group 39"/>
            <p:cNvGrpSpPr>
              <a:grpSpLocks/>
            </p:cNvGrpSpPr>
            <p:nvPr/>
          </p:nvGrpSpPr>
          <p:grpSpPr bwMode="auto">
            <a:xfrm>
              <a:off x="4094093" y="2256183"/>
              <a:ext cx="495300" cy="228600"/>
              <a:chOff x="2412" y="1488"/>
              <a:chExt cx="312" cy="144"/>
            </a:xfrm>
          </p:grpSpPr>
          <p:sp>
            <p:nvSpPr>
              <p:cNvPr id="151576" name="Freeform 40"/>
              <p:cNvSpPr>
                <a:spLocks/>
              </p:cNvSpPr>
              <p:nvPr/>
            </p:nvSpPr>
            <p:spPr bwMode="auto">
              <a:xfrm>
                <a:off x="2412" y="1488"/>
                <a:ext cx="84" cy="144"/>
              </a:xfrm>
              <a:custGeom>
                <a:avLst/>
                <a:gdLst>
                  <a:gd name="T0" fmla="*/ 0 w 84"/>
                  <a:gd name="T1" fmla="*/ 144 h 144"/>
                  <a:gd name="T2" fmla="*/ 84 w 84"/>
                  <a:gd name="T3" fmla="*/ 0 h 144"/>
                  <a:gd name="T4" fmla="*/ 0 60000 65536"/>
                  <a:gd name="T5" fmla="*/ 0 60000 65536"/>
                  <a:gd name="T6" fmla="*/ 0 w 84"/>
                  <a:gd name="T7" fmla="*/ 0 h 144"/>
                  <a:gd name="T8" fmla="*/ 84 w 84"/>
                  <a:gd name="T9" fmla="*/ 144 h 144"/>
                </a:gdLst>
                <a:ahLst/>
                <a:cxnLst>
                  <a:cxn ang="T4">
                    <a:pos x="T0" y="T1"/>
                  </a:cxn>
                  <a:cxn ang="T5">
                    <a:pos x="T2" y="T3"/>
                  </a:cxn>
                </a:cxnLst>
                <a:rect l="T6" t="T7" r="T8" b="T9"/>
                <a:pathLst>
                  <a:path w="84" h="144">
                    <a:moveTo>
                      <a:pt x="0" y="144"/>
                    </a:moveTo>
                    <a:lnTo>
                      <a:pt x="8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dirty="0">
                  <a:ea typeface="微软雅黑" panose="020B0503020204020204" pitchFamily="34" charset="-122"/>
                </a:endParaRPr>
              </a:p>
            </p:txBody>
          </p:sp>
          <p:sp>
            <p:nvSpPr>
              <p:cNvPr id="151577" name="Freeform 41"/>
              <p:cNvSpPr>
                <a:spLocks/>
              </p:cNvSpPr>
              <p:nvPr/>
            </p:nvSpPr>
            <p:spPr bwMode="auto">
              <a:xfrm>
                <a:off x="2496" y="1488"/>
                <a:ext cx="228" cy="112"/>
              </a:xfrm>
              <a:custGeom>
                <a:avLst/>
                <a:gdLst>
                  <a:gd name="T0" fmla="*/ 0 w 228"/>
                  <a:gd name="T1" fmla="*/ 0 h 112"/>
                  <a:gd name="T2" fmla="*/ 228 w 228"/>
                  <a:gd name="T3" fmla="*/ 112 h 112"/>
                  <a:gd name="T4" fmla="*/ 0 60000 65536"/>
                  <a:gd name="T5" fmla="*/ 0 60000 65536"/>
                  <a:gd name="T6" fmla="*/ 0 w 228"/>
                  <a:gd name="T7" fmla="*/ 0 h 112"/>
                  <a:gd name="T8" fmla="*/ 228 w 228"/>
                  <a:gd name="T9" fmla="*/ 112 h 112"/>
                </a:gdLst>
                <a:ahLst/>
                <a:cxnLst>
                  <a:cxn ang="T4">
                    <a:pos x="T0" y="T1"/>
                  </a:cxn>
                  <a:cxn ang="T5">
                    <a:pos x="T2" y="T3"/>
                  </a:cxn>
                </a:cxnLst>
                <a:rect l="T6" t="T7" r="T8" b="T9"/>
                <a:pathLst>
                  <a:path w="228" h="112">
                    <a:moveTo>
                      <a:pt x="0" y="0"/>
                    </a:moveTo>
                    <a:lnTo>
                      <a:pt x="228" y="11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dirty="0">
                  <a:ea typeface="微软雅黑" panose="020B0503020204020204" pitchFamily="34" charset="-122"/>
                </a:endParaRPr>
              </a:p>
            </p:txBody>
          </p:sp>
        </p:grpSp>
        <p:grpSp>
          <p:nvGrpSpPr>
            <p:cNvPr id="151573" name="Group 46"/>
            <p:cNvGrpSpPr>
              <a:grpSpLocks/>
            </p:cNvGrpSpPr>
            <p:nvPr/>
          </p:nvGrpSpPr>
          <p:grpSpPr bwMode="auto">
            <a:xfrm>
              <a:off x="1408043" y="1341783"/>
              <a:ext cx="3581400" cy="1295400"/>
              <a:chOff x="720" y="864"/>
              <a:chExt cx="2256" cy="816"/>
            </a:xfrm>
          </p:grpSpPr>
          <p:sp>
            <p:nvSpPr>
              <p:cNvPr id="151574" name="Line 47"/>
              <p:cNvSpPr>
                <a:spLocks noChangeShapeType="1"/>
              </p:cNvSpPr>
              <p:nvPr/>
            </p:nvSpPr>
            <p:spPr bwMode="auto">
              <a:xfrm flipV="1">
                <a:off x="2640" y="1152"/>
                <a:ext cx="336" cy="528"/>
              </a:xfrm>
              <a:prstGeom prst="line">
                <a:avLst/>
              </a:prstGeom>
              <a:noFill/>
              <a:ln w="3810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75" name="Line 48"/>
              <p:cNvSpPr>
                <a:spLocks noChangeShapeType="1"/>
              </p:cNvSpPr>
              <p:nvPr/>
            </p:nvSpPr>
            <p:spPr bwMode="auto">
              <a:xfrm>
                <a:off x="720" y="864"/>
                <a:ext cx="1920" cy="816"/>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52" name="矩形 51"/>
                <p:cNvSpPr/>
                <p:nvPr/>
              </p:nvSpPr>
              <p:spPr>
                <a:xfrm>
                  <a:off x="1021434" y="670704"/>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1021434" y="670704"/>
                  <a:ext cx="765338" cy="58689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924731" y="1549824"/>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2924731" y="1549824"/>
                  <a:ext cx="461858"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715090" y="1276696"/>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715090" y="1276696"/>
                  <a:ext cx="749115"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378456" y="256463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4378456" y="2564632"/>
                  <a:ext cx="515654"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024567" y="252288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5024567" y="2522883"/>
                  <a:ext cx="485710"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4390166" y="1626131"/>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4390166" y="1626131"/>
                  <a:ext cx="535403"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60303" y="237287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60303" y="2372874"/>
                  <a:ext cx="534890"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80291" y="179851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80291" y="1798517"/>
                  <a:ext cx="523798"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096291" y="2103783"/>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3096291" y="2103783"/>
                  <a:ext cx="535403"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650352" y="2155562"/>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4650352" y="2155562"/>
                  <a:ext cx="509755"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2674141" y="252288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2674141" y="2522883"/>
                  <a:ext cx="485710"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286475" y="3170957"/>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3286475" y="3170957"/>
                  <a:ext cx="2154308" cy="910377"/>
                </a:xfrm>
                <a:prstGeom prst="rect">
                  <a:avLst/>
                </a:prstGeom>
                <a:blipFill>
                  <a:blip r:embed="rId34"/>
                  <a:stretch>
                    <a:fillRect/>
                  </a:stretch>
                </a:blipFill>
              </p:spPr>
              <p:txBody>
                <a:bodyPr/>
                <a:lstStyle/>
                <a:p>
                  <a:r>
                    <a:rPr lang="zh-CN" altLang="en-US">
                      <a:noFill/>
                    </a:rPr>
                    <a:t> </a:t>
                  </a:r>
                </a:p>
              </p:txBody>
            </p:sp>
          </mc:Fallback>
        </mc:AlternateContent>
        <p:sp>
          <p:nvSpPr>
            <p:cNvPr id="51" name="AutoShape 54"/>
            <p:cNvSpPr>
              <a:spLocks noChangeArrowheads="1"/>
            </p:cNvSpPr>
            <p:nvPr/>
          </p:nvSpPr>
          <p:spPr bwMode="auto">
            <a:xfrm flipH="1">
              <a:off x="1227748" y="1242611"/>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63" name="矩形 62"/>
              <p:cNvSpPr/>
              <p:nvPr/>
            </p:nvSpPr>
            <p:spPr>
              <a:xfrm>
                <a:off x="5024567" y="5535056"/>
                <a:ext cx="280775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5024567" y="5535056"/>
                <a:ext cx="2807756" cy="1023293"/>
              </a:xfrm>
              <a:prstGeom prst="rect">
                <a:avLst/>
              </a:prstGeom>
              <a:blipFill>
                <a:blip r:embed="rId3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39969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2" grpId="0"/>
      <p:bldP spid="66" grpId="0"/>
      <p:bldP spid="67" grpId="0"/>
      <p:bldP spid="68" grpId="0"/>
      <p:bldP spid="70" grpId="0"/>
      <p:bldP spid="71" grpId="0"/>
      <p:bldP spid="72" grpId="0"/>
      <p:bldP spid="73" grpId="0"/>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1" name="Text Box 6"/>
          <p:cNvSpPr txBox="1">
            <a:spLocks noChangeArrowheads="1"/>
          </p:cNvSpPr>
          <p:nvPr/>
        </p:nvSpPr>
        <p:spPr bwMode="auto">
          <a:xfrm>
            <a:off x="1610689" y="4639188"/>
            <a:ext cx="1032176" cy="51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 3）</a:t>
            </a:r>
            <a:endParaRPr lang="en-US" altLang="zh-CN" sz="2800" dirty="0">
              <a:solidFill>
                <a:srgbClr val="0000FF"/>
              </a:solidFill>
              <a:ea typeface="微软雅黑" panose="020B0503020204020204" pitchFamily="34" charset="-122"/>
            </a:endParaRPr>
          </a:p>
        </p:txBody>
      </p:sp>
      <p:sp>
        <p:nvSpPr>
          <p:cNvPr id="153637" name="Text Box 10"/>
          <p:cNvSpPr txBox="1">
            <a:spLocks noChangeArrowheads="1"/>
          </p:cNvSpPr>
          <p:nvPr/>
        </p:nvSpPr>
        <p:spPr bwMode="auto">
          <a:xfrm>
            <a:off x="1694033" y="5672024"/>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4）</a:t>
            </a:r>
            <a:endParaRPr lang="en-US" altLang="zh-CN" sz="2800" dirty="0">
              <a:solidFill>
                <a:srgbClr val="0000FF"/>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3632" name="Text Box 13"/>
              <p:cNvSpPr txBox="1">
                <a:spLocks noChangeArrowheads="1"/>
              </p:cNvSpPr>
              <p:nvPr/>
            </p:nvSpPr>
            <p:spPr bwMode="auto">
              <a:xfrm>
                <a:off x="1707496" y="3728063"/>
                <a:ext cx="76708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zh-CN" sz="2800" dirty="0">
                    <a:solidFill>
                      <a:srgbClr val="0000FF"/>
                    </a:solidFill>
                    <a:ea typeface="微软雅黑" panose="020B0503020204020204" pitchFamily="34" charset="-122"/>
                  </a:rPr>
                  <a:t>2）</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&lt;0</m:t>
                    </m:r>
                  </m:oMath>
                </a14:m>
                <a:r>
                  <a:rPr lang="zh-CN" altLang="en-US" sz="2800" dirty="0">
                    <a:solidFill>
                      <a:srgbClr val="0000FF"/>
                    </a:solidFill>
                    <a:ea typeface="微软雅黑" panose="020B0503020204020204" pitchFamily="34" charset="-122"/>
                  </a:rPr>
                  <a:t>时，</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zh-CN" sz="2800" dirty="0">
                    <a:solidFill>
                      <a:srgbClr val="0000FF"/>
                    </a:solidFill>
                    <a:ea typeface="微软雅黑" panose="020B0503020204020204" pitchFamily="34" charset="-122"/>
                  </a:rPr>
                  <a:t>的方向不变(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zh-CN" sz="2800" dirty="0">
                    <a:solidFill>
                      <a:srgbClr val="0000FF"/>
                    </a:solidFill>
                    <a:ea typeface="微软雅黑" panose="020B0503020204020204" pitchFamily="34" charset="-122"/>
                  </a:rPr>
                  <a:t>和</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zh-CN" sz="2800" dirty="0">
                    <a:solidFill>
                      <a:srgbClr val="0000FF"/>
                    </a:solidFill>
                    <a:ea typeface="微软雅黑" panose="020B0503020204020204" pitchFamily="34" charset="-122"/>
                  </a:rPr>
                  <a:t>成右螺旋关系）</a:t>
                </a:r>
              </a:p>
            </p:txBody>
          </p:sp>
        </mc:Choice>
        <mc:Fallback xmlns="">
          <p:sp>
            <p:nvSpPr>
              <p:cNvPr id="153632" name="Text Box 13"/>
              <p:cNvSpPr txBox="1">
                <a:spLocks noRot="1" noChangeAspect="1" noMove="1" noResize="1" noEditPoints="1" noAdjustHandles="1" noChangeArrowheads="1" noChangeShapeType="1" noTextEdit="1"/>
              </p:cNvSpPr>
              <p:nvPr/>
            </p:nvSpPr>
            <p:spPr bwMode="auto">
              <a:xfrm>
                <a:off x="1707496" y="3728063"/>
                <a:ext cx="7670800" cy="576263"/>
              </a:xfrm>
              <a:prstGeom prst="rect">
                <a:avLst/>
              </a:prstGeom>
              <a:blipFill>
                <a:blip r:embed="rId3"/>
                <a:stretch>
                  <a:fillRect l="-1590" t="-2128" r="-1192"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630" name="Text Box 19"/>
              <p:cNvSpPr txBox="1">
                <a:spLocks noChangeArrowheads="1"/>
              </p:cNvSpPr>
              <p:nvPr/>
            </p:nvSpPr>
            <p:spPr bwMode="auto">
              <a:xfrm>
                <a:off x="1695620" y="2904708"/>
                <a:ext cx="3124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ea typeface="微软雅黑" panose="020B0503020204020204" pitchFamily="34" charset="-122"/>
                  </a:rPr>
                  <a:t>1）若线圈有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rPr>
                  <a:t>匝</a:t>
                </a:r>
              </a:p>
            </p:txBody>
          </p:sp>
        </mc:Choice>
        <mc:Fallback xmlns="">
          <p:sp>
            <p:nvSpPr>
              <p:cNvPr id="153630" name="Text Box 19"/>
              <p:cNvSpPr txBox="1">
                <a:spLocks noRot="1" noChangeAspect="1" noMove="1" noResize="1" noEditPoints="1" noAdjustHandles="1" noChangeArrowheads="1" noChangeShapeType="1" noTextEdit="1"/>
              </p:cNvSpPr>
              <p:nvPr/>
            </p:nvSpPr>
            <p:spPr bwMode="auto">
              <a:xfrm>
                <a:off x="1695620" y="2904708"/>
                <a:ext cx="3124200" cy="523220"/>
              </a:xfrm>
              <a:prstGeom prst="rect">
                <a:avLst/>
              </a:prstGeom>
              <a:blipFill>
                <a:blip r:embed="rId4"/>
                <a:stretch>
                  <a:fillRect l="-389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Group 43"/>
          <p:cNvGrpSpPr>
            <a:grpSpLocks/>
          </p:cNvGrpSpPr>
          <p:nvPr/>
        </p:nvGrpSpPr>
        <p:grpSpPr bwMode="auto">
          <a:xfrm>
            <a:off x="810587" y="2609368"/>
            <a:ext cx="800100" cy="1371600"/>
            <a:chOff x="288" y="1628"/>
            <a:chExt cx="504" cy="864"/>
          </a:xfrm>
        </p:grpSpPr>
        <p:sp>
          <p:nvSpPr>
            <p:cNvPr id="90" name="AutoShape 25"/>
            <p:cNvSpPr>
              <a:spLocks noChangeArrowheads="1"/>
            </p:cNvSpPr>
            <p:nvPr/>
          </p:nvSpPr>
          <p:spPr bwMode="auto">
            <a:xfrm>
              <a:off x="288" y="1628"/>
              <a:ext cx="430" cy="864"/>
            </a:xfrm>
            <a:prstGeom prst="horizontalScroll">
              <a:avLst>
                <a:gd name="adj" fmla="val 12500"/>
              </a:avLst>
            </a:prstGeom>
            <a:gradFill rotWithShape="0">
              <a:gsLst>
                <a:gs pos="0">
                  <a:schemeClr val="accent1"/>
                </a:gs>
                <a:gs pos="50000">
                  <a:schemeClr val="bg1"/>
                </a:gs>
                <a:gs pos="100000">
                  <a:schemeClr val="accent1"/>
                </a:gs>
              </a:gsLst>
              <a:lin ang="0" scaled="1"/>
            </a:gradFill>
            <a:ln w="9525">
              <a:solidFill>
                <a:schemeClr val="tx1"/>
              </a:solidFill>
              <a:round/>
              <a:headEnd/>
              <a:tailEnd/>
            </a:ln>
            <a:effectLst>
              <a:outerShdw dist="107763" dir="13500000" algn="ctr" rotWithShape="0">
                <a:srgbClr val="009900"/>
              </a:outerShdw>
            </a:effectLst>
          </p:spPr>
          <p:txBody>
            <a:bodyPr wrap="none" anchor="ctr"/>
            <a:lstStyle/>
            <a:p>
              <a:pPr eaLnBrk="1" hangingPunct="1">
                <a:defRPr/>
              </a:pPr>
              <a:endParaRPr kumimoji="1" lang="zh-CN" altLang="en-US" sz="2800" dirty="0">
                <a:solidFill>
                  <a:srgbClr val="0000FF"/>
                </a:solidFill>
                <a:latin typeface="Times New Roman" pitchFamily="18" charset="0"/>
                <a:ea typeface="微软雅黑" panose="020B0503020204020204" pitchFamily="34" charset="-122"/>
              </a:endParaRPr>
            </a:p>
          </p:txBody>
        </p:sp>
        <p:sp>
          <p:nvSpPr>
            <p:cNvPr id="153627" name="Text Box 26"/>
            <p:cNvSpPr txBox="1">
              <a:spLocks noChangeArrowheads="1"/>
            </p:cNvSpPr>
            <p:nvPr/>
          </p:nvSpPr>
          <p:spPr bwMode="auto">
            <a:xfrm>
              <a:off x="335" y="1755"/>
              <a:ext cx="45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rPr>
                <a:t>讨论</a:t>
              </a:r>
            </a:p>
          </p:txBody>
        </p:sp>
      </p:grpSp>
      <p:grpSp>
        <p:nvGrpSpPr>
          <p:cNvPr id="2" name="组合 1"/>
          <p:cNvGrpSpPr/>
          <p:nvPr/>
        </p:nvGrpSpPr>
        <p:grpSpPr>
          <a:xfrm>
            <a:off x="781220" y="669442"/>
            <a:ext cx="4038600" cy="1676400"/>
            <a:chOff x="740879" y="669442"/>
            <a:chExt cx="4038600" cy="1676400"/>
          </a:xfrm>
        </p:grpSpPr>
        <p:grpSp>
          <p:nvGrpSpPr>
            <p:cNvPr id="153610" name="Group 27"/>
            <p:cNvGrpSpPr>
              <a:grpSpLocks/>
            </p:cNvGrpSpPr>
            <p:nvPr/>
          </p:nvGrpSpPr>
          <p:grpSpPr bwMode="auto">
            <a:xfrm>
              <a:off x="740879" y="669442"/>
              <a:ext cx="4038600" cy="1676400"/>
              <a:chOff x="480" y="480"/>
              <a:chExt cx="2544" cy="1056"/>
            </a:xfrm>
          </p:grpSpPr>
          <p:sp>
            <p:nvSpPr>
              <p:cNvPr id="153611" name="Rectangle 28"/>
              <p:cNvSpPr>
                <a:spLocks noChangeArrowheads="1"/>
              </p:cNvSpPr>
              <p:nvPr/>
            </p:nvSpPr>
            <p:spPr bwMode="auto">
              <a:xfrm>
                <a:off x="480" y="480"/>
                <a:ext cx="2544" cy="105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53612" name="Oval 29"/>
              <p:cNvSpPr>
                <a:spLocks noChangeArrowheads="1"/>
              </p:cNvSpPr>
              <p:nvPr/>
            </p:nvSpPr>
            <p:spPr bwMode="auto">
              <a:xfrm>
                <a:off x="960" y="528"/>
                <a:ext cx="528" cy="96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53613" name="Line 30"/>
              <p:cNvSpPr>
                <a:spLocks noChangeShapeType="1"/>
              </p:cNvSpPr>
              <p:nvPr/>
            </p:nvSpPr>
            <p:spPr bwMode="auto">
              <a:xfrm>
                <a:off x="1248" y="1008"/>
                <a:ext cx="1536"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4" name="Line 31"/>
              <p:cNvSpPr>
                <a:spLocks noChangeShapeType="1"/>
              </p:cNvSpPr>
              <p:nvPr/>
            </p:nvSpPr>
            <p:spPr bwMode="auto">
              <a:xfrm>
                <a:off x="2064" y="1008"/>
                <a:ext cx="432"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5" name="Line 32"/>
              <p:cNvSpPr>
                <a:spLocks noChangeShapeType="1"/>
              </p:cNvSpPr>
              <p:nvPr/>
            </p:nvSpPr>
            <p:spPr bwMode="auto">
              <a:xfrm flipH="1" flipV="1">
                <a:off x="1056" y="624"/>
                <a:ext cx="192" cy="384"/>
              </a:xfrm>
              <a:prstGeom prst="line">
                <a:avLst/>
              </a:prstGeom>
              <a:noFill/>
              <a:ln w="28575">
                <a:solidFill>
                  <a:srgbClr val="FF66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6" name="Text Box 33"/>
              <p:cNvSpPr txBox="1">
                <a:spLocks noChangeArrowheads="1"/>
              </p:cNvSpPr>
              <p:nvPr/>
            </p:nvSpPr>
            <p:spPr bwMode="auto">
              <a:xfrm>
                <a:off x="2160" y="72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sz="2800" dirty="0">
                  <a:solidFill>
                    <a:srgbClr val="0000FF"/>
                  </a:solidFill>
                  <a:ea typeface="微软雅黑" panose="020B0503020204020204" pitchFamily="34" charset="-122"/>
                </a:endParaRPr>
              </a:p>
            </p:txBody>
          </p:sp>
          <p:sp>
            <p:nvSpPr>
              <p:cNvPr id="153617" name="Line 34"/>
              <p:cNvSpPr>
                <a:spLocks noChangeShapeType="1"/>
              </p:cNvSpPr>
              <p:nvPr/>
            </p:nvSpPr>
            <p:spPr bwMode="auto">
              <a:xfrm flipH="1">
                <a:off x="624" y="1008"/>
                <a:ext cx="336" cy="0"/>
              </a:xfrm>
              <a:prstGeom prst="line">
                <a:avLst/>
              </a:prstGeom>
              <a:noFill/>
              <a:ln w="19050">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9" name="Text Box 36"/>
              <p:cNvSpPr txBox="1">
                <a:spLocks noChangeArrowheads="1"/>
              </p:cNvSpPr>
              <p:nvPr/>
            </p:nvSpPr>
            <p:spPr bwMode="auto">
              <a:xfrm>
                <a:off x="1920"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a:t>
                </a:r>
              </a:p>
            </p:txBody>
          </p:sp>
          <p:sp>
            <p:nvSpPr>
              <p:cNvPr id="153625" name="Line 42"/>
              <p:cNvSpPr>
                <a:spLocks noChangeShapeType="1"/>
              </p:cNvSpPr>
              <p:nvPr/>
            </p:nvSpPr>
            <p:spPr bwMode="auto">
              <a:xfrm>
                <a:off x="960" y="960"/>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43" name="矩形 42"/>
                <p:cNvSpPr/>
                <p:nvPr/>
              </p:nvSpPr>
              <p:spPr>
                <a:xfrm>
                  <a:off x="1190223" y="98316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190223" y="983162"/>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548492" y="953665"/>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548492" y="953665"/>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930325" y="98852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2930325" y="988529"/>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407748" y="1357302"/>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407748" y="1357302"/>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667155" y="142787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1667155" y="1427870"/>
                  <a:ext cx="53489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706662" y="82514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1706662" y="825146"/>
                  <a:ext cx="52379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572645" y="1384624"/>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572645" y="1384624"/>
                  <a:ext cx="48571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矩形 49"/>
              <p:cNvSpPr/>
              <p:nvPr/>
            </p:nvSpPr>
            <p:spPr>
              <a:xfrm>
                <a:off x="5283370" y="736203"/>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5283370" y="736203"/>
                <a:ext cx="3152786" cy="102329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627616" y="2649749"/>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𝑁</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627616" y="2649749"/>
                <a:ext cx="3152786" cy="102329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2242386" y="4601238"/>
                <a:ext cx="2488630" cy="523220"/>
              </a:xfrm>
              <a:prstGeom prst="rect">
                <a:avLst/>
              </a:prstGeom>
            </p:spPr>
            <p:txBody>
              <a:bodyPr wrap="none">
                <a:spAutoFit/>
              </a:bodyPr>
              <a:lstStyle/>
              <a:p>
                <a:r>
                  <a:rPr lang="zh-CN" altLang="en-US" sz="2800" b="0" dirty="0">
                    <a:solidFill>
                      <a:srgbClr val="0000FF"/>
                    </a:solidFill>
                    <a:latin typeface="+mn-ea"/>
                    <a:ea typeface="+mn-ea"/>
                  </a:rPr>
                  <a:t>在圆心处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=0</m:t>
                    </m:r>
                  </m:oMath>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2242386" y="4601238"/>
                <a:ext cx="2488630" cy="523220"/>
              </a:xfrm>
              <a:prstGeom prst="rect">
                <a:avLst/>
              </a:prstGeom>
              <a:blipFill>
                <a:blip r:embed="rId14"/>
                <a:stretch>
                  <a:fillRect l="-5147"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230808" y="5669970"/>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230808" y="5669970"/>
                <a:ext cx="124559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927754" y="4392065"/>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4927754" y="4392065"/>
                <a:ext cx="1508555" cy="8961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669886" y="5428365"/>
                <a:ext cx="1915460"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3669886" y="5428365"/>
                <a:ext cx="1915460" cy="9541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148518" y="5480687"/>
                <a:ext cx="1793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𝑆</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148518" y="5480687"/>
                <a:ext cx="1793824" cy="901785"/>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8071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30"/>
                                        </p:tgtEl>
                                        <p:attrNameLst>
                                          <p:attrName>style.visibility</p:attrName>
                                        </p:attrNameLst>
                                      </p:cBhvr>
                                      <p:to>
                                        <p:strVal val="visible"/>
                                      </p:to>
                                    </p:set>
                                    <p:animEffect transition="in" filter="wipe(left)">
                                      <p:cBhvr>
                                        <p:cTn id="22" dur="500"/>
                                        <p:tgtEl>
                                          <p:spTgt spid="1536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632"/>
                                        </p:tgtEl>
                                        <p:attrNameLst>
                                          <p:attrName>style.visibility</p:attrName>
                                        </p:attrNameLst>
                                      </p:cBhvr>
                                      <p:to>
                                        <p:strVal val="visible"/>
                                      </p:to>
                                    </p:set>
                                    <p:animEffect transition="in" filter="wipe(left)">
                                      <p:cBhvr>
                                        <p:cTn id="32" dur="500"/>
                                        <p:tgtEl>
                                          <p:spTgt spid="1536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41"/>
                                        </p:tgtEl>
                                        <p:attrNameLst>
                                          <p:attrName>style.visibility</p:attrName>
                                        </p:attrNameLst>
                                      </p:cBhvr>
                                      <p:to>
                                        <p:strVal val="visible"/>
                                      </p:to>
                                    </p:set>
                                    <p:animEffect transition="in" filter="wipe(left)">
                                      <p:cBhvr>
                                        <p:cTn id="37" dur="500"/>
                                        <p:tgtEl>
                                          <p:spTgt spid="1536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3637"/>
                                        </p:tgtEl>
                                        <p:attrNameLst>
                                          <p:attrName>style.visibility</p:attrName>
                                        </p:attrNameLst>
                                      </p:cBhvr>
                                      <p:to>
                                        <p:strVal val="visible"/>
                                      </p:to>
                                    </p:set>
                                    <p:animEffect transition="in" filter="wipe(left)">
                                      <p:cBhvr>
                                        <p:cTn id="52" dur="500"/>
                                        <p:tgtEl>
                                          <p:spTgt spid="1536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1" grpId="0"/>
      <p:bldP spid="153637" grpId="0"/>
      <p:bldP spid="153632" grpId="0"/>
      <p:bldP spid="153630" grpId="0"/>
      <p:bldP spid="50" grpId="0"/>
      <p:bldP spid="51" grpId="0"/>
      <p:bldP spid="54" grpId="0"/>
      <p:bldP spid="55" grpId="0"/>
      <p:bldP spid="56" grpId="0"/>
      <p:bldP spid="57" grpId="0"/>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Text Box 9"/>
          <p:cNvSpPr txBox="1">
            <a:spLocks noChangeArrowheads="1"/>
          </p:cNvSpPr>
          <p:nvPr/>
        </p:nvSpPr>
        <p:spPr bwMode="auto">
          <a:xfrm>
            <a:off x="560249" y="622025"/>
            <a:ext cx="461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磁矩（</a:t>
            </a:r>
            <a:r>
              <a:rPr lang="en-US" altLang="zh-CN" sz="2800" dirty="0">
                <a:solidFill>
                  <a:srgbClr val="CC0000"/>
                </a:solidFill>
                <a:latin typeface="+mn-lt"/>
                <a:ea typeface="+mn-ea"/>
              </a:rPr>
              <a:t>magnetic moment</a:t>
            </a:r>
            <a:r>
              <a:rPr lang="zh-CN" altLang="en-US" sz="2800" dirty="0">
                <a:solidFill>
                  <a:srgbClr val="CC0000"/>
                </a:solidFill>
                <a:latin typeface="+mn-lt"/>
                <a:ea typeface="+mn-ea"/>
              </a:rPr>
              <a:t>）</a:t>
            </a:r>
          </a:p>
        </p:txBody>
      </p:sp>
      <mc:AlternateContent xmlns:mc="http://schemas.openxmlformats.org/markup-compatibility/2006" xmlns:a14="http://schemas.microsoft.com/office/drawing/2010/main">
        <mc:Choice Requires="a14">
          <p:sp>
            <p:nvSpPr>
              <p:cNvPr id="35" name="Text Box 35"/>
              <p:cNvSpPr txBox="1">
                <a:spLocks noChangeArrowheads="1"/>
              </p:cNvSpPr>
              <p:nvPr/>
            </p:nvSpPr>
            <p:spPr bwMode="auto">
              <a:xfrm>
                <a:off x="560249" y="5270224"/>
                <a:ext cx="8686802" cy="1040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0"/>
                  </a:spcBef>
                  <a:buClrTx/>
                  <a:buSzTx/>
                  <a:buNone/>
                </a:pPr>
                <a:r>
                  <a:rPr lang="zh-CN" altLang="en-US" sz="2800" dirty="0">
                    <a:solidFill>
                      <a:srgbClr val="CC0000"/>
                    </a:solidFill>
                    <a:latin typeface="+mn-lt"/>
                    <a:ea typeface="+mn-ea"/>
                  </a:rPr>
                  <a:t>说明</a:t>
                </a:r>
                <a:r>
                  <a:rPr lang="zh-CN" altLang="en-US" sz="2800" dirty="0">
                    <a:solidFill>
                      <a:srgbClr val="0000FF"/>
                    </a:solidFill>
                    <a:latin typeface="+mn-lt"/>
                    <a:ea typeface="+mn-ea"/>
                  </a:rPr>
                  <a:t>：当圆形电流的面积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lt"/>
                    <a:ea typeface="+mn-ea"/>
                  </a:rPr>
                  <a:t>很小，或场点距圆电流很远时，把圆电流叫做</a:t>
                </a:r>
                <a:r>
                  <a:rPr lang="zh-CN" altLang="en-US" sz="2800" dirty="0">
                    <a:solidFill>
                      <a:srgbClr val="CC0000"/>
                    </a:solidFill>
                    <a:latin typeface="+mn-lt"/>
                    <a:ea typeface="+mn-ea"/>
                  </a:rPr>
                  <a:t>磁偶极子</a:t>
                </a:r>
                <a:r>
                  <a:rPr lang="zh-CN" altLang="en-US" sz="2800" dirty="0">
                    <a:solidFill>
                      <a:srgbClr val="0000FF"/>
                    </a:solidFill>
                    <a:latin typeface="+mn-lt"/>
                    <a:ea typeface="+mn-ea"/>
                  </a:rPr>
                  <a:t>。</a:t>
                </a:r>
              </a:p>
            </p:txBody>
          </p:sp>
        </mc:Choice>
        <mc:Fallback xmlns="">
          <p:sp>
            <p:nvSpPr>
              <p:cNvPr id="35" name="Text Box 35"/>
              <p:cNvSpPr txBox="1">
                <a:spLocks noRot="1" noChangeAspect="1" noMove="1" noResize="1" noEditPoints="1" noAdjustHandles="1" noChangeArrowheads="1" noChangeShapeType="1" noTextEdit="1"/>
              </p:cNvSpPr>
              <p:nvPr/>
            </p:nvSpPr>
            <p:spPr bwMode="auto">
              <a:xfrm>
                <a:off x="560249" y="5270224"/>
                <a:ext cx="8686802" cy="1040285"/>
              </a:xfrm>
              <a:prstGeom prst="rect">
                <a:avLst/>
              </a:prstGeom>
              <a:blipFill>
                <a:blip r:embed="rId3"/>
                <a:stretch>
                  <a:fillRect l="-1474" t="-5294" r="-1404" b="-1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Text Box 36"/>
          <p:cNvSpPr txBox="1">
            <a:spLocks noChangeArrowheads="1"/>
          </p:cNvSpPr>
          <p:nvPr/>
        </p:nvSpPr>
        <p:spPr bwMode="auto">
          <a:xfrm>
            <a:off x="560249" y="2269849"/>
            <a:ext cx="515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圆电流磁感强度公式也可写成</a:t>
            </a:r>
          </a:p>
        </p:txBody>
      </p:sp>
      <mc:AlternateContent xmlns:mc="http://schemas.openxmlformats.org/markup-compatibility/2006" xmlns:a14="http://schemas.microsoft.com/office/drawing/2010/main">
        <mc:Choice Requires="a14">
          <p:sp>
            <p:nvSpPr>
              <p:cNvPr id="37" name="矩形 36"/>
              <p:cNvSpPr/>
              <p:nvPr/>
            </p:nvSpPr>
            <p:spPr>
              <a:xfrm>
                <a:off x="792143" y="3012953"/>
                <a:ext cx="1793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𝑆</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792143" y="3012953"/>
                <a:ext cx="1793824"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535770" y="1343544"/>
                <a:ext cx="18592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𝐼𝑆</m:t>
                      </m:r>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𝑒</m:t>
                              </m:r>
                            </m:e>
                          </m:acc>
                        </m:e>
                        <m:sub>
                          <m:r>
                            <a:rPr lang="en-US" altLang="zh-CN" sz="2800" b="0" i="1" smtClean="0">
                              <a:solidFill>
                                <a:srgbClr val="FF0000"/>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FF000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535770" y="1343544"/>
                <a:ext cx="1859292" cy="575479"/>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6351451" y="622025"/>
            <a:ext cx="2895600" cy="4191000"/>
            <a:chOff x="6351451" y="622025"/>
            <a:chExt cx="2895600" cy="4191000"/>
          </a:xfrm>
        </p:grpSpPr>
        <p:grpSp>
          <p:nvGrpSpPr>
            <p:cNvPr id="155650" name="Group 2"/>
            <p:cNvGrpSpPr>
              <a:grpSpLocks/>
            </p:cNvGrpSpPr>
            <p:nvPr/>
          </p:nvGrpSpPr>
          <p:grpSpPr bwMode="auto">
            <a:xfrm>
              <a:off x="6351451" y="622025"/>
              <a:ext cx="2895600" cy="4191000"/>
              <a:chOff x="3408" y="576"/>
              <a:chExt cx="1824" cy="2640"/>
            </a:xfrm>
          </p:grpSpPr>
          <p:sp>
            <p:nvSpPr>
              <p:cNvPr id="155679" name="Rectangle 3"/>
              <p:cNvSpPr>
                <a:spLocks noChangeArrowheads="1"/>
              </p:cNvSpPr>
              <p:nvPr/>
            </p:nvSpPr>
            <p:spPr bwMode="auto">
              <a:xfrm>
                <a:off x="3408" y="576"/>
                <a:ext cx="1824" cy="264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155680" name="Group 4"/>
              <p:cNvGrpSpPr>
                <a:grpSpLocks/>
              </p:cNvGrpSpPr>
              <p:nvPr/>
            </p:nvGrpSpPr>
            <p:grpSpPr bwMode="auto">
              <a:xfrm>
                <a:off x="4049" y="794"/>
                <a:ext cx="398" cy="860"/>
                <a:chOff x="4049" y="794"/>
                <a:chExt cx="398" cy="860"/>
              </a:xfrm>
            </p:grpSpPr>
            <p:sp>
              <p:nvSpPr>
                <p:cNvPr id="155681" name="Oval 5"/>
                <p:cNvSpPr>
                  <a:spLocks noChangeArrowheads="1"/>
                </p:cNvSpPr>
                <p:nvPr/>
              </p:nvSpPr>
              <p:spPr bwMode="auto">
                <a:xfrm>
                  <a:off x="4049" y="794"/>
                  <a:ext cx="398" cy="860"/>
                </a:xfrm>
                <a:prstGeom prst="ellipse">
                  <a:avLst/>
                </a:pr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82" name="Line 6"/>
                <p:cNvSpPr>
                  <a:spLocks noChangeShapeType="1"/>
                </p:cNvSpPr>
                <p:nvPr/>
              </p:nvSpPr>
              <p:spPr bwMode="auto">
                <a:xfrm>
                  <a:off x="4049" y="1155"/>
                  <a:ext cx="0" cy="1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55653" name="Rectangle 11"/>
            <p:cNvSpPr>
              <a:spLocks noChangeArrowheads="1"/>
            </p:cNvSpPr>
            <p:nvPr/>
          </p:nvSpPr>
          <p:spPr bwMode="auto">
            <a:xfrm>
              <a:off x="6961051" y="682350"/>
              <a:ext cx="2057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7" name="Line 13"/>
            <p:cNvSpPr>
              <a:spLocks noChangeShapeType="1"/>
            </p:cNvSpPr>
            <p:nvPr/>
          </p:nvSpPr>
          <p:spPr bwMode="auto">
            <a:xfrm>
              <a:off x="7736190" y="1623418"/>
              <a:ext cx="98425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5675" name="Line 16"/>
            <p:cNvSpPr>
              <a:spLocks noChangeShapeType="1"/>
            </p:cNvSpPr>
            <p:nvPr/>
          </p:nvSpPr>
          <p:spPr bwMode="auto">
            <a:xfrm>
              <a:off x="7785402" y="1730885"/>
              <a:ext cx="627062" cy="0"/>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6" name="Group 19"/>
            <p:cNvGrpSpPr>
              <a:grpSpLocks/>
            </p:cNvGrpSpPr>
            <p:nvPr/>
          </p:nvGrpSpPr>
          <p:grpSpPr bwMode="auto">
            <a:xfrm>
              <a:off x="6656251" y="3092175"/>
              <a:ext cx="2057400" cy="1720850"/>
              <a:chOff x="3600" y="2132"/>
              <a:chExt cx="1296" cy="1084"/>
            </a:xfrm>
          </p:grpSpPr>
          <p:sp>
            <p:nvSpPr>
              <p:cNvPr id="155662" name="Rectangle 20"/>
              <p:cNvSpPr>
                <a:spLocks noChangeArrowheads="1"/>
              </p:cNvSpPr>
              <p:nvPr/>
            </p:nvSpPr>
            <p:spPr bwMode="auto">
              <a:xfrm>
                <a:off x="3600" y="2132"/>
                <a:ext cx="1296"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3" name="Line 22"/>
              <p:cNvSpPr>
                <a:spLocks noChangeShapeType="1"/>
              </p:cNvSpPr>
              <p:nvPr/>
            </p:nvSpPr>
            <p:spPr bwMode="auto">
              <a:xfrm flipH="1">
                <a:off x="3762" y="2674"/>
                <a:ext cx="59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55664" name="Group 24"/>
              <p:cNvGrpSpPr>
                <a:grpSpLocks/>
              </p:cNvGrpSpPr>
              <p:nvPr/>
            </p:nvGrpSpPr>
            <p:grpSpPr bwMode="auto">
              <a:xfrm>
                <a:off x="4248" y="2200"/>
                <a:ext cx="360" cy="968"/>
                <a:chOff x="4248" y="2248"/>
                <a:chExt cx="360" cy="968"/>
              </a:xfrm>
            </p:grpSpPr>
            <p:sp>
              <p:nvSpPr>
                <p:cNvPr id="155669" name="Oval 26"/>
                <p:cNvSpPr>
                  <a:spLocks noChangeArrowheads="1"/>
                </p:cNvSpPr>
                <p:nvPr/>
              </p:nvSpPr>
              <p:spPr bwMode="auto">
                <a:xfrm>
                  <a:off x="4248" y="2248"/>
                  <a:ext cx="360" cy="968"/>
                </a:xfrm>
                <a:prstGeom prst="ellipse">
                  <a:avLst/>
                </a:pr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0" name="Line 27"/>
                <p:cNvSpPr>
                  <a:spLocks noChangeShapeType="1"/>
                </p:cNvSpPr>
                <p:nvPr/>
              </p:nvSpPr>
              <p:spPr bwMode="auto">
                <a:xfrm>
                  <a:off x="4248" y="2722"/>
                  <a:ext cx="162" cy="0"/>
                </a:xfrm>
                <a:prstGeom prst="line">
                  <a:avLst/>
                </a:prstGeom>
                <a:noFill/>
                <a:ln w="28575">
                  <a:solidFill>
                    <a:srgbClr val="6600FF"/>
                  </a:solidFill>
                  <a:prstDash val="sys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5671" name="Line 28"/>
                <p:cNvSpPr>
                  <a:spLocks noChangeShapeType="1"/>
                </p:cNvSpPr>
                <p:nvPr/>
              </p:nvSpPr>
              <p:spPr bwMode="auto">
                <a:xfrm>
                  <a:off x="4608" y="2644"/>
                  <a:ext cx="0" cy="15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55666" name="Line 31"/>
              <p:cNvSpPr>
                <a:spLocks noChangeShapeType="1"/>
              </p:cNvSpPr>
              <p:nvPr/>
            </p:nvSpPr>
            <p:spPr bwMode="auto">
              <a:xfrm flipH="1">
                <a:off x="4032" y="2728"/>
                <a:ext cx="324" cy="0"/>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9" name="矩形 38"/>
                <p:cNvSpPr/>
                <p:nvPr/>
              </p:nvSpPr>
              <p:spPr>
                <a:xfrm>
                  <a:off x="7460093" y="171982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7460093" y="1719822"/>
                  <a:ext cx="48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991858" y="1369673"/>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6991858" y="1369673"/>
                  <a:ext cx="43172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230637" y="162695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230637" y="1626955"/>
                  <a:ext cx="6407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278325" y="1049708"/>
                  <a:ext cx="70134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278325" y="1049708"/>
                  <a:ext cx="701346"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715734" y="410758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715734" y="4107585"/>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228315" y="3677816"/>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228315" y="3677816"/>
                  <a:ext cx="4317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021148" y="3914828"/>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021148" y="3914828"/>
                  <a:ext cx="64075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758747" y="3339259"/>
                  <a:ext cx="70134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6758747" y="3339259"/>
                  <a:ext cx="701346" cy="575479"/>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矩形 46"/>
              <p:cNvSpPr/>
              <p:nvPr/>
            </p:nvSpPr>
            <p:spPr>
              <a:xfrm>
                <a:off x="3129331" y="2957096"/>
                <a:ext cx="1793824"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3129331" y="2957096"/>
                <a:ext cx="1793824" cy="101046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2033174" y="4067372"/>
                <a:ext cx="221034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𝑃</m:t>
                              </m:r>
                            </m:e>
                            <m:sub>
                              <m:r>
                                <a:rPr lang="en-US" altLang="zh-CN" sz="2800" i="1">
                                  <a:solidFill>
                                    <a:srgbClr val="FF0000"/>
                                  </a:solidFill>
                                  <a:latin typeface="Cambria Math" panose="02040503050406030204" pitchFamily="18" charset="0"/>
                                  <a:ea typeface="Cambria Math" panose="02040503050406030204" pitchFamily="18" charset="0"/>
                                </a:rPr>
                                <m:t>𝑚</m:t>
                              </m:r>
                            </m:sub>
                          </m:sSub>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𝑥</m:t>
                              </m:r>
                            </m:e>
                            <m:sup>
                              <m:r>
                                <a:rPr lang="en-US" altLang="zh-CN" sz="2800" b="0" i="1" smtClean="0">
                                  <a:solidFill>
                                    <a:srgbClr val="FF0000"/>
                                  </a:solidFill>
                                  <a:latin typeface="Cambria Math" panose="02040503050406030204" pitchFamily="18" charset="0"/>
                                </a:rPr>
                                <m:t>3</m:t>
                              </m:r>
                            </m:sup>
                          </m:sSup>
                        </m:den>
                      </m:f>
                      <m:sSub>
                        <m:sSubPr>
                          <m:ctrlPr>
                            <a:rPr lang="en-US" altLang="zh-CN" sz="2800" i="1">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𝑒</m:t>
                              </m:r>
                            </m:e>
                          </m:acc>
                        </m:e>
                        <m:sub>
                          <m:r>
                            <a:rPr lang="en-US" altLang="zh-CN" sz="2800" i="1">
                              <a:solidFill>
                                <a:srgbClr val="FF0000"/>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FF0000"/>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033174" y="4067372"/>
                <a:ext cx="2210349" cy="89896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7682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651"/>
                                        </p:tgtEl>
                                        <p:attrNameLst>
                                          <p:attrName>style.visibility</p:attrName>
                                        </p:attrNameLst>
                                      </p:cBhvr>
                                      <p:to>
                                        <p:strVal val="visible"/>
                                      </p:to>
                                    </p:set>
                                    <p:animEffect transition="in" filter="wipe(left)">
                                      <p:cBhvr>
                                        <p:cTn id="7" dur="500"/>
                                        <p:tgtEl>
                                          <p:spTgt spid="155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p:bldP spid="35" grpId="0"/>
      <p:bldP spid="36" grpId="0"/>
      <p:bldP spid="37" grpId="0"/>
      <p:bldP spid="38" grpId="0"/>
      <p:bldP spid="47"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698" name="Group 55"/>
          <p:cNvGrpSpPr>
            <a:grpSpLocks/>
          </p:cNvGrpSpPr>
          <p:nvPr/>
        </p:nvGrpSpPr>
        <p:grpSpPr bwMode="auto">
          <a:xfrm>
            <a:off x="1295262" y="2663412"/>
            <a:ext cx="6553200" cy="2663825"/>
            <a:chOff x="672" y="1872"/>
            <a:chExt cx="4128" cy="1296"/>
          </a:xfrm>
        </p:grpSpPr>
        <p:sp>
          <p:nvSpPr>
            <p:cNvPr id="157713" name="Rectangle 56"/>
            <p:cNvSpPr>
              <a:spLocks noChangeArrowheads="1"/>
            </p:cNvSpPr>
            <p:nvPr/>
          </p:nvSpPr>
          <p:spPr bwMode="auto">
            <a:xfrm>
              <a:off x="672" y="1872"/>
              <a:ext cx="41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4" name="Oval 57"/>
            <p:cNvSpPr>
              <a:spLocks noChangeArrowheads="1"/>
            </p:cNvSpPr>
            <p:nvPr/>
          </p:nvSpPr>
          <p:spPr bwMode="auto">
            <a:xfrm>
              <a:off x="1362"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5" name="Oval 58"/>
            <p:cNvSpPr>
              <a:spLocks noChangeArrowheads="1"/>
            </p:cNvSpPr>
            <p:nvPr/>
          </p:nvSpPr>
          <p:spPr bwMode="auto">
            <a:xfrm>
              <a:off x="1424"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6" name="Oval 59"/>
            <p:cNvSpPr>
              <a:spLocks noChangeArrowheads="1"/>
            </p:cNvSpPr>
            <p:nvPr/>
          </p:nvSpPr>
          <p:spPr bwMode="auto">
            <a:xfrm>
              <a:off x="154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7" name="Oval 60"/>
            <p:cNvSpPr>
              <a:spLocks noChangeArrowheads="1"/>
            </p:cNvSpPr>
            <p:nvPr/>
          </p:nvSpPr>
          <p:spPr bwMode="auto">
            <a:xfrm>
              <a:off x="1609"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8" name="Oval 61"/>
            <p:cNvSpPr>
              <a:spLocks noChangeArrowheads="1"/>
            </p:cNvSpPr>
            <p:nvPr/>
          </p:nvSpPr>
          <p:spPr bwMode="auto">
            <a:xfrm>
              <a:off x="191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9" name="Oval 62"/>
            <p:cNvSpPr>
              <a:spLocks noChangeArrowheads="1"/>
            </p:cNvSpPr>
            <p:nvPr/>
          </p:nvSpPr>
          <p:spPr bwMode="auto">
            <a:xfrm>
              <a:off x="1981"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0" name="Oval 63"/>
            <p:cNvSpPr>
              <a:spLocks noChangeArrowheads="1"/>
            </p:cNvSpPr>
            <p:nvPr/>
          </p:nvSpPr>
          <p:spPr bwMode="auto">
            <a:xfrm>
              <a:off x="17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1" name="Oval 64"/>
            <p:cNvSpPr>
              <a:spLocks noChangeArrowheads="1"/>
            </p:cNvSpPr>
            <p:nvPr/>
          </p:nvSpPr>
          <p:spPr bwMode="auto">
            <a:xfrm>
              <a:off x="179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2" name="Oval 65"/>
            <p:cNvSpPr>
              <a:spLocks noChangeArrowheads="1"/>
            </p:cNvSpPr>
            <p:nvPr/>
          </p:nvSpPr>
          <p:spPr bwMode="auto">
            <a:xfrm>
              <a:off x="2104"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3" name="Oval 66"/>
            <p:cNvSpPr>
              <a:spLocks noChangeArrowheads="1"/>
            </p:cNvSpPr>
            <p:nvPr/>
          </p:nvSpPr>
          <p:spPr bwMode="auto">
            <a:xfrm>
              <a:off x="2166"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4" name="Oval 67"/>
            <p:cNvSpPr>
              <a:spLocks noChangeArrowheads="1"/>
            </p:cNvSpPr>
            <p:nvPr/>
          </p:nvSpPr>
          <p:spPr bwMode="auto">
            <a:xfrm>
              <a:off x="2291" y="2016"/>
              <a:ext cx="186"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5" name="Oval 68"/>
            <p:cNvSpPr>
              <a:spLocks noChangeArrowheads="1"/>
            </p:cNvSpPr>
            <p:nvPr/>
          </p:nvSpPr>
          <p:spPr bwMode="auto">
            <a:xfrm>
              <a:off x="2353"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6" name="Oval 69"/>
            <p:cNvSpPr>
              <a:spLocks noChangeArrowheads="1"/>
            </p:cNvSpPr>
            <p:nvPr/>
          </p:nvSpPr>
          <p:spPr bwMode="auto">
            <a:xfrm>
              <a:off x="2477"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7" name="Oval 70"/>
            <p:cNvSpPr>
              <a:spLocks noChangeArrowheads="1"/>
            </p:cNvSpPr>
            <p:nvPr/>
          </p:nvSpPr>
          <p:spPr bwMode="auto">
            <a:xfrm>
              <a:off x="2538"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8" name="Oval 71"/>
            <p:cNvSpPr>
              <a:spLocks noChangeArrowheads="1"/>
            </p:cNvSpPr>
            <p:nvPr/>
          </p:nvSpPr>
          <p:spPr bwMode="auto">
            <a:xfrm>
              <a:off x="2662"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9" name="Oval 72"/>
            <p:cNvSpPr>
              <a:spLocks noChangeArrowheads="1"/>
            </p:cNvSpPr>
            <p:nvPr/>
          </p:nvSpPr>
          <p:spPr bwMode="auto">
            <a:xfrm>
              <a:off x="2723"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0" name="Oval 73"/>
            <p:cNvSpPr>
              <a:spLocks noChangeArrowheads="1"/>
            </p:cNvSpPr>
            <p:nvPr/>
          </p:nvSpPr>
          <p:spPr bwMode="auto">
            <a:xfrm>
              <a:off x="284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1" name="Oval 74"/>
            <p:cNvSpPr>
              <a:spLocks noChangeArrowheads="1"/>
            </p:cNvSpPr>
            <p:nvPr/>
          </p:nvSpPr>
          <p:spPr bwMode="auto">
            <a:xfrm>
              <a:off x="2910"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2" name="Oval 75"/>
            <p:cNvSpPr>
              <a:spLocks noChangeArrowheads="1"/>
            </p:cNvSpPr>
            <p:nvPr/>
          </p:nvSpPr>
          <p:spPr bwMode="auto">
            <a:xfrm>
              <a:off x="30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3" name="Oval 76"/>
            <p:cNvSpPr>
              <a:spLocks noChangeArrowheads="1"/>
            </p:cNvSpPr>
            <p:nvPr/>
          </p:nvSpPr>
          <p:spPr bwMode="auto">
            <a:xfrm>
              <a:off x="3095"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4" name="Oval 77"/>
            <p:cNvSpPr>
              <a:spLocks noChangeArrowheads="1"/>
            </p:cNvSpPr>
            <p:nvPr/>
          </p:nvSpPr>
          <p:spPr bwMode="auto">
            <a:xfrm>
              <a:off x="3219"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5" name="Oval 78"/>
            <p:cNvSpPr>
              <a:spLocks noChangeArrowheads="1"/>
            </p:cNvSpPr>
            <p:nvPr/>
          </p:nvSpPr>
          <p:spPr bwMode="auto">
            <a:xfrm>
              <a:off x="32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6" name="Oval 79"/>
            <p:cNvSpPr>
              <a:spLocks noChangeArrowheads="1"/>
            </p:cNvSpPr>
            <p:nvPr/>
          </p:nvSpPr>
          <p:spPr bwMode="auto">
            <a:xfrm>
              <a:off x="3406"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7" name="Oval 80"/>
            <p:cNvSpPr>
              <a:spLocks noChangeArrowheads="1"/>
            </p:cNvSpPr>
            <p:nvPr/>
          </p:nvSpPr>
          <p:spPr bwMode="auto">
            <a:xfrm>
              <a:off x="3467"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8" name="Oval 81"/>
            <p:cNvSpPr>
              <a:spLocks noChangeArrowheads="1"/>
            </p:cNvSpPr>
            <p:nvPr/>
          </p:nvSpPr>
          <p:spPr bwMode="auto">
            <a:xfrm>
              <a:off x="14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9" name="Text Box 82"/>
            <p:cNvSpPr txBox="1">
              <a:spLocks noChangeArrowheads="1"/>
            </p:cNvSpPr>
            <p:nvPr/>
          </p:nvSpPr>
          <p:spPr bwMode="auto">
            <a:xfrm>
              <a:off x="1396"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0" name="Oval 83"/>
            <p:cNvSpPr>
              <a:spLocks noChangeArrowheads="1"/>
            </p:cNvSpPr>
            <p:nvPr/>
          </p:nvSpPr>
          <p:spPr bwMode="auto">
            <a:xfrm>
              <a:off x="159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1" name="Text Box 84"/>
            <p:cNvSpPr txBox="1">
              <a:spLocks noChangeArrowheads="1"/>
            </p:cNvSpPr>
            <p:nvPr/>
          </p:nvSpPr>
          <p:spPr bwMode="auto">
            <a:xfrm>
              <a:off x="1581"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2" name="Oval 85"/>
            <p:cNvSpPr>
              <a:spLocks noChangeArrowheads="1"/>
            </p:cNvSpPr>
            <p:nvPr/>
          </p:nvSpPr>
          <p:spPr bwMode="auto">
            <a:xfrm>
              <a:off x="1782"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3" name="Text Box 86"/>
            <p:cNvSpPr txBox="1">
              <a:spLocks noChangeArrowheads="1"/>
            </p:cNvSpPr>
            <p:nvPr/>
          </p:nvSpPr>
          <p:spPr bwMode="auto">
            <a:xfrm>
              <a:off x="1768"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4" name="Oval 87"/>
            <p:cNvSpPr>
              <a:spLocks noChangeArrowheads="1"/>
            </p:cNvSpPr>
            <p:nvPr/>
          </p:nvSpPr>
          <p:spPr bwMode="auto">
            <a:xfrm>
              <a:off x="233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5" name="Text Box 88"/>
            <p:cNvSpPr txBox="1">
              <a:spLocks noChangeArrowheads="1"/>
            </p:cNvSpPr>
            <p:nvPr/>
          </p:nvSpPr>
          <p:spPr bwMode="auto">
            <a:xfrm>
              <a:off x="2323"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6" name="Oval 89"/>
            <p:cNvSpPr>
              <a:spLocks noChangeArrowheads="1"/>
            </p:cNvSpPr>
            <p:nvPr/>
          </p:nvSpPr>
          <p:spPr bwMode="auto">
            <a:xfrm>
              <a:off x="2154"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7" name="Text Box 90"/>
            <p:cNvSpPr txBox="1">
              <a:spLocks noChangeArrowheads="1"/>
            </p:cNvSpPr>
            <p:nvPr/>
          </p:nvSpPr>
          <p:spPr bwMode="auto">
            <a:xfrm>
              <a:off x="2138"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8" name="Oval 91"/>
            <p:cNvSpPr>
              <a:spLocks noChangeArrowheads="1"/>
            </p:cNvSpPr>
            <p:nvPr/>
          </p:nvSpPr>
          <p:spPr bwMode="auto">
            <a:xfrm>
              <a:off x="196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9" name="Text Box 92"/>
            <p:cNvSpPr txBox="1">
              <a:spLocks noChangeArrowheads="1"/>
            </p:cNvSpPr>
            <p:nvPr/>
          </p:nvSpPr>
          <p:spPr bwMode="auto">
            <a:xfrm>
              <a:off x="1953"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0" name="Oval 93"/>
            <p:cNvSpPr>
              <a:spLocks noChangeArrowheads="1"/>
            </p:cNvSpPr>
            <p:nvPr/>
          </p:nvSpPr>
          <p:spPr bwMode="auto">
            <a:xfrm>
              <a:off x="2526"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1" name="Text Box 94"/>
            <p:cNvSpPr txBox="1">
              <a:spLocks noChangeArrowheads="1"/>
            </p:cNvSpPr>
            <p:nvPr/>
          </p:nvSpPr>
          <p:spPr bwMode="auto">
            <a:xfrm>
              <a:off x="2510"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2" name="Oval 95"/>
            <p:cNvSpPr>
              <a:spLocks noChangeArrowheads="1"/>
            </p:cNvSpPr>
            <p:nvPr/>
          </p:nvSpPr>
          <p:spPr bwMode="auto">
            <a:xfrm>
              <a:off x="27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3" name="Text Box 96"/>
            <p:cNvSpPr txBox="1">
              <a:spLocks noChangeArrowheads="1"/>
            </p:cNvSpPr>
            <p:nvPr/>
          </p:nvSpPr>
          <p:spPr bwMode="auto">
            <a:xfrm>
              <a:off x="2695"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4" name="Oval 97"/>
            <p:cNvSpPr>
              <a:spLocks noChangeArrowheads="1"/>
            </p:cNvSpPr>
            <p:nvPr/>
          </p:nvSpPr>
          <p:spPr bwMode="auto">
            <a:xfrm>
              <a:off x="2898"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5" name="Text Box 98"/>
            <p:cNvSpPr txBox="1">
              <a:spLocks noChangeArrowheads="1"/>
            </p:cNvSpPr>
            <p:nvPr/>
          </p:nvSpPr>
          <p:spPr bwMode="auto">
            <a:xfrm>
              <a:off x="2882"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6" name="Oval 99"/>
            <p:cNvSpPr>
              <a:spLocks noChangeArrowheads="1"/>
            </p:cNvSpPr>
            <p:nvPr/>
          </p:nvSpPr>
          <p:spPr bwMode="auto">
            <a:xfrm>
              <a:off x="308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7" name="Text Box 100"/>
            <p:cNvSpPr txBox="1">
              <a:spLocks noChangeArrowheads="1"/>
            </p:cNvSpPr>
            <p:nvPr/>
          </p:nvSpPr>
          <p:spPr bwMode="auto">
            <a:xfrm>
              <a:off x="3067"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8" name="Oval 101"/>
            <p:cNvSpPr>
              <a:spLocks noChangeArrowheads="1"/>
            </p:cNvSpPr>
            <p:nvPr/>
          </p:nvSpPr>
          <p:spPr bwMode="auto">
            <a:xfrm>
              <a:off x="3268"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9" name="Text Box 102"/>
            <p:cNvSpPr txBox="1">
              <a:spLocks noChangeArrowheads="1"/>
            </p:cNvSpPr>
            <p:nvPr/>
          </p:nvSpPr>
          <p:spPr bwMode="auto">
            <a:xfrm>
              <a:off x="3252"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60" name="Oval 103"/>
            <p:cNvSpPr>
              <a:spLocks noChangeArrowheads="1"/>
            </p:cNvSpPr>
            <p:nvPr/>
          </p:nvSpPr>
          <p:spPr bwMode="auto">
            <a:xfrm>
              <a:off x="3455"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61" name="Text Box 104"/>
            <p:cNvSpPr txBox="1">
              <a:spLocks noChangeArrowheads="1"/>
            </p:cNvSpPr>
            <p:nvPr/>
          </p:nvSpPr>
          <p:spPr bwMode="auto">
            <a:xfrm>
              <a:off x="3439"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62" name="Line 105"/>
            <p:cNvSpPr>
              <a:spLocks noChangeShapeType="1"/>
            </p:cNvSpPr>
            <p:nvPr/>
          </p:nvSpPr>
          <p:spPr bwMode="auto">
            <a:xfrm>
              <a:off x="912" y="2496"/>
              <a:ext cx="3439"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3" name="Line 106"/>
            <p:cNvSpPr>
              <a:spLocks noChangeShapeType="1"/>
            </p:cNvSpPr>
            <p:nvPr/>
          </p:nvSpPr>
          <p:spPr bwMode="auto">
            <a:xfrm flipH="1">
              <a:off x="993" y="2112"/>
              <a:ext cx="32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6" name="Line 109"/>
            <p:cNvSpPr>
              <a:spLocks noChangeShapeType="1"/>
            </p:cNvSpPr>
            <p:nvPr/>
          </p:nvSpPr>
          <p:spPr bwMode="auto">
            <a:xfrm flipV="1">
              <a:off x="1121" y="2112"/>
              <a:ext cx="0" cy="96"/>
            </a:xfrm>
            <a:prstGeom prst="line">
              <a:avLst/>
            </a:prstGeom>
            <a:noFill/>
            <a:ln w="158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7" name="Line 110"/>
            <p:cNvSpPr>
              <a:spLocks noChangeShapeType="1"/>
            </p:cNvSpPr>
            <p:nvPr/>
          </p:nvSpPr>
          <p:spPr bwMode="auto">
            <a:xfrm>
              <a:off x="1121" y="2358"/>
              <a:ext cx="0" cy="144"/>
            </a:xfrm>
            <a:prstGeom prst="line">
              <a:avLst/>
            </a:prstGeom>
            <a:noFill/>
            <a:ln w="158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8" name="Oval 111"/>
            <p:cNvSpPr>
              <a:spLocks noChangeArrowheads="1"/>
            </p:cNvSpPr>
            <p:nvPr/>
          </p:nvSpPr>
          <p:spPr bwMode="auto">
            <a:xfrm>
              <a:off x="3605"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69" name="Oval 112"/>
            <p:cNvSpPr>
              <a:spLocks noChangeArrowheads="1"/>
            </p:cNvSpPr>
            <p:nvPr/>
          </p:nvSpPr>
          <p:spPr bwMode="auto">
            <a:xfrm>
              <a:off x="36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0" name="Oval 113"/>
            <p:cNvSpPr>
              <a:spLocks noChangeArrowheads="1"/>
            </p:cNvSpPr>
            <p:nvPr/>
          </p:nvSpPr>
          <p:spPr bwMode="auto">
            <a:xfrm>
              <a:off x="382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1" name="Oval 114"/>
            <p:cNvSpPr>
              <a:spLocks noChangeArrowheads="1"/>
            </p:cNvSpPr>
            <p:nvPr/>
          </p:nvSpPr>
          <p:spPr bwMode="auto">
            <a:xfrm>
              <a:off x="362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2" name="Text Box 115"/>
            <p:cNvSpPr txBox="1">
              <a:spLocks noChangeArrowheads="1"/>
            </p:cNvSpPr>
            <p:nvPr/>
          </p:nvSpPr>
          <p:spPr bwMode="auto">
            <a:xfrm>
              <a:off x="3611"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73" name="Oval 116"/>
            <p:cNvSpPr>
              <a:spLocks noChangeArrowheads="1"/>
            </p:cNvSpPr>
            <p:nvPr/>
          </p:nvSpPr>
          <p:spPr bwMode="auto">
            <a:xfrm>
              <a:off x="379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4" name="Oval 117"/>
            <p:cNvSpPr>
              <a:spLocks noChangeArrowheads="1"/>
            </p:cNvSpPr>
            <p:nvPr/>
          </p:nvSpPr>
          <p:spPr bwMode="auto">
            <a:xfrm>
              <a:off x="3872"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5" name="Oval 118"/>
            <p:cNvSpPr>
              <a:spLocks noChangeArrowheads="1"/>
            </p:cNvSpPr>
            <p:nvPr/>
          </p:nvSpPr>
          <p:spPr bwMode="auto">
            <a:xfrm>
              <a:off x="382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6" name="Text Box 119"/>
            <p:cNvSpPr txBox="1">
              <a:spLocks noChangeArrowheads="1"/>
            </p:cNvSpPr>
            <p:nvPr/>
          </p:nvSpPr>
          <p:spPr bwMode="auto">
            <a:xfrm>
              <a:off x="3807"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77" name="Text Box 120"/>
            <p:cNvSpPr txBox="1">
              <a:spLocks noChangeArrowheads="1"/>
            </p:cNvSpPr>
            <p:nvPr/>
          </p:nvSpPr>
          <p:spPr bwMode="auto">
            <a:xfrm>
              <a:off x="1840" y="2382"/>
              <a:ext cx="2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i="1" dirty="0">
                  <a:solidFill>
                    <a:srgbClr val="0000FF"/>
                  </a:solidFill>
                  <a:latin typeface="+mn-lt"/>
                  <a:ea typeface="+mn-ea"/>
                </a:rPr>
                <a:t>*</a:t>
              </a:r>
            </a:p>
          </p:txBody>
        </p:sp>
      </p:grpSp>
      <p:sp>
        <p:nvSpPr>
          <p:cNvPr id="157699" name="Text Box 121"/>
          <p:cNvSpPr txBox="1">
            <a:spLocks noChangeArrowheads="1"/>
          </p:cNvSpPr>
          <p:nvPr/>
        </p:nvSpPr>
        <p:spPr bwMode="auto">
          <a:xfrm>
            <a:off x="609462" y="644112"/>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：载流直螺线管的磁场。</a:t>
            </a:r>
          </a:p>
        </p:txBody>
      </p:sp>
      <mc:AlternateContent xmlns:mc="http://schemas.openxmlformats.org/markup-compatibility/2006" xmlns:a14="http://schemas.microsoft.com/office/drawing/2010/main">
        <mc:Choice Requires="a14">
          <p:sp>
            <p:nvSpPr>
              <p:cNvPr id="157700" name="Text Box 122"/>
              <p:cNvSpPr txBox="1">
                <a:spLocks noChangeArrowheads="1"/>
              </p:cNvSpPr>
              <p:nvPr/>
            </p:nvSpPr>
            <p:spPr bwMode="auto">
              <a:xfrm>
                <a:off x="609461" y="1266842"/>
                <a:ext cx="8627303"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zh-CN" altLang="en-US" sz="2800" dirty="0">
                    <a:solidFill>
                      <a:srgbClr val="0000FF"/>
                    </a:solidFill>
                    <a:latin typeface="+mn-lt"/>
                    <a:ea typeface="+mn-ea"/>
                  </a:rPr>
                  <a:t>如图所示，有一长为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kumimoji="0" lang="en-US" altLang="zh-CN" sz="2800" i="1" dirty="0">
                    <a:solidFill>
                      <a:srgbClr val="0000FF"/>
                    </a:solidFill>
                    <a:latin typeface="+mn-lt"/>
                    <a:ea typeface="+mn-ea"/>
                  </a:rPr>
                  <a:t> , </a:t>
                </a:r>
                <a:r>
                  <a:rPr kumimoji="0" lang="zh-CN" altLang="en-US" sz="2800" dirty="0">
                    <a:solidFill>
                      <a:srgbClr val="0000FF"/>
                    </a:solidFill>
                    <a:latin typeface="+mn-lt"/>
                    <a:ea typeface="+mn-ea"/>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mn-ea"/>
                  </a:rPr>
                  <a:t>的载流密绕直螺线管，螺线管的总匝数为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通有电流</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。设把螺线管放在真空中，求管内轴线上一点处的磁感强度.</a:t>
                </a:r>
              </a:p>
            </p:txBody>
          </p:sp>
        </mc:Choice>
        <mc:Fallback xmlns="">
          <p:sp>
            <p:nvSpPr>
              <p:cNvPr id="157700" name="Text Box 122"/>
              <p:cNvSpPr txBox="1">
                <a:spLocks noRot="1" noChangeAspect="1" noMove="1" noResize="1" noEditPoints="1" noAdjustHandles="1" noChangeArrowheads="1" noChangeShapeType="1" noTextEdit="1"/>
              </p:cNvSpPr>
              <p:nvPr/>
            </p:nvSpPr>
            <p:spPr bwMode="auto">
              <a:xfrm>
                <a:off x="609461" y="1266842"/>
                <a:ext cx="8627303" cy="1384995"/>
              </a:xfrm>
              <a:prstGeom prst="rect">
                <a:avLst/>
              </a:prstGeom>
              <a:blipFill>
                <a:blip r:embed="rId3"/>
                <a:stretch>
                  <a:fillRect l="-1484" t="-4846" r="-5583"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7712" name="Text Box 125"/>
          <p:cNvSpPr txBox="1">
            <a:spLocks noChangeArrowheads="1"/>
          </p:cNvSpPr>
          <p:nvPr/>
        </p:nvSpPr>
        <p:spPr bwMode="auto">
          <a:xfrm>
            <a:off x="609462" y="537803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解：由圆形电流磁场公式</a:t>
            </a:r>
          </a:p>
        </p:txBody>
      </p:sp>
      <p:grpSp>
        <p:nvGrpSpPr>
          <p:cNvPr id="4" name="Group 126"/>
          <p:cNvGrpSpPr>
            <a:grpSpLocks/>
          </p:cNvGrpSpPr>
          <p:nvPr/>
        </p:nvGrpSpPr>
        <p:grpSpPr bwMode="auto">
          <a:xfrm>
            <a:off x="3352663" y="2955511"/>
            <a:ext cx="2441575" cy="1997075"/>
            <a:chOff x="1968" y="1936"/>
            <a:chExt cx="1538" cy="1258"/>
          </a:xfrm>
        </p:grpSpPr>
        <p:sp>
          <p:nvSpPr>
            <p:cNvPr id="157703" name="Line 127"/>
            <p:cNvSpPr>
              <a:spLocks noChangeShapeType="1"/>
            </p:cNvSpPr>
            <p:nvPr/>
          </p:nvSpPr>
          <p:spPr bwMode="auto">
            <a:xfrm>
              <a:off x="1968" y="2560"/>
              <a:ext cx="0" cy="22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04" name="Line 128"/>
            <p:cNvSpPr>
              <a:spLocks noChangeShapeType="1"/>
            </p:cNvSpPr>
            <p:nvPr/>
          </p:nvSpPr>
          <p:spPr bwMode="auto">
            <a:xfrm flipH="1">
              <a:off x="3249" y="2646"/>
              <a:ext cx="257"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06" name="Rectangle 130"/>
            <p:cNvSpPr>
              <a:spLocks noChangeArrowheads="1"/>
            </p:cNvSpPr>
            <p:nvPr/>
          </p:nvSpPr>
          <p:spPr bwMode="auto">
            <a:xfrm>
              <a:off x="3120" y="1936"/>
              <a:ext cx="127" cy="1258"/>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07" name="Line 131"/>
            <p:cNvSpPr>
              <a:spLocks noChangeShapeType="1"/>
            </p:cNvSpPr>
            <p:nvPr/>
          </p:nvSpPr>
          <p:spPr bwMode="auto">
            <a:xfrm flipH="1">
              <a:off x="1968" y="2646"/>
              <a:ext cx="1159" cy="0"/>
            </a:xfrm>
            <a:prstGeom prst="line">
              <a:avLst/>
            </a:prstGeom>
            <a:noFill/>
            <a:ln w="1905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82" name="矩形 81"/>
              <p:cNvSpPr/>
              <p:nvPr/>
            </p:nvSpPr>
            <p:spPr>
              <a:xfrm>
                <a:off x="4602025" y="5111571"/>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4602025" y="5111571"/>
                <a:ext cx="3152786" cy="10232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898598" y="389666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2898598" y="3896664"/>
                <a:ext cx="5156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272640" y="348260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272640" y="3482604"/>
                <a:ext cx="53489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726022" y="3844119"/>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6726022" y="3844119"/>
                <a:ext cx="48571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4018437" y="392852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4018437" y="3928527"/>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309731" y="3974139"/>
                <a:ext cx="6941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5309731" y="3974139"/>
                <a:ext cx="6941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746669" y="3255898"/>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1746669" y="3255898"/>
                <a:ext cx="523797"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33958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wipe(left)">
                                      <p:cBhvr>
                                        <p:cTn id="7" dur="500"/>
                                        <p:tgtEl>
                                          <p:spTgt spid="157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wipe(left)">
                                      <p:cBhvr>
                                        <p:cTn id="12" dur="500"/>
                                        <p:tgtEl>
                                          <p:spTgt spid="1577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7698"/>
                                        </p:tgtEl>
                                        <p:attrNameLst>
                                          <p:attrName>style.visibility</p:attrName>
                                        </p:attrNameLst>
                                      </p:cBhvr>
                                      <p:to>
                                        <p:strVal val="visible"/>
                                      </p:to>
                                    </p:set>
                                    <p:animEffect transition="in" filter="wipe(left)">
                                      <p:cBhvr>
                                        <p:cTn id="17" dur="500"/>
                                        <p:tgtEl>
                                          <p:spTgt spid="1576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ipe(left)">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left)">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lef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left)">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7712"/>
                                        </p:tgtEl>
                                        <p:attrNameLst>
                                          <p:attrName>style.visibility</p:attrName>
                                        </p:attrNameLst>
                                      </p:cBhvr>
                                      <p:to>
                                        <p:strVal val="visible"/>
                                      </p:to>
                                    </p:set>
                                    <p:animEffect transition="in" filter="wipe(left)">
                                      <p:cBhvr>
                                        <p:cTn id="57" dur="500"/>
                                        <p:tgtEl>
                                          <p:spTgt spid="1577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p:bldP spid="157700" grpId="0"/>
      <p:bldP spid="157712" grpId="0"/>
      <p:bldP spid="82" grpId="0"/>
      <p:bldP spid="85" grpId="0"/>
      <p:bldP spid="86" grpId="0"/>
      <p:bldP spid="87" grpId="0"/>
      <p:bldP spid="88" grpId="0"/>
      <p:bldP spid="89"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386187" y="1601807"/>
            <a:ext cx="838200" cy="457200"/>
          </a:xfrm>
          <a:prstGeom prst="rect">
            <a:avLst/>
          </a:prstGeom>
          <a:solidFill>
            <a:srgbClr val="FFE1FF"/>
          </a:solidFill>
          <a:ln w="9525">
            <a:solidFill>
              <a:srgbClr val="FF33CC"/>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4" name="组合 3"/>
          <p:cNvGrpSpPr/>
          <p:nvPr/>
        </p:nvGrpSpPr>
        <p:grpSpPr>
          <a:xfrm>
            <a:off x="981958" y="514612"/>
            <a:ext cx="4474206" cy="2097156"/>
            <a:chOff x="6319477" y="418208"/>
            <a:chExt cx="4474206" cy="2097156"/>
          </a:xfrm>
        </p:grpSpPr>
        <p:sp>
          <p:nvSpPr>
            <p:cNvPr id="159771" name="Line 7"/>
            <p:cNvSpPr>
              <a:spLocks noChangeShapeType="1"/>
            </p:cNvSpPr>
            <p:nvPr/>
          </p:nvSpPr>
          <p:spPr bwMode="auto">
            <a:xfrm>
              <a:off x="9017526" y="1435312"/>
              <a:ext cx="1426" cy="106680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72" name="Line 8"/>
            <p:cNvSpPr>
              <a:spLocks noChangeShapeType="1"/>
            </p:cNvSpPr>
            <p:nvPr/>
          </p:nvSpPr>
          <p:spPr bwMode="auto">
            <a:xfrm flipH="1">
              <a:off x="7374464" y="1448564"/>
              <a:ext cx="0" cy="106680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73" name="Line 9"/>
            <p:cNvSpPr>
              <a:spLocks noChangeShapeType="1"/>
            </p:cNvSpPr>
            <p:nvPr/>
          </p:nvSpPr>
          <p:spPr bwMode="auto">
            <a:xfrm>
              <a:off x="6346123" y="709204"/>
              <a:ext cx="1426" cy="6635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nvGrpSpPr>
            <p:cNvPr id="159775" name="Group 11"/>
            <p:cNvGrpSpPr>
              <a:grpSpLocks/>
            </p:cNvGrpSpPr>
            <p:nvPr/>
          </p:nvGrpSpPr>
          <p:grpSpPr bwMode="auto">
            <a:xfrm>
              <a:off x="7375891" y="2411498"/>
              <a:ext cx="1643062" cy="0"/>
              <a:chOff x="2065" y="2689100"/>
              <a:chExt cx="1152" cy="0"/>
            </a:xfrm>
          </p:grpSpPr>
          <p:sp>
            <p:nvSpPr>
              <p:cNvPr id="159857" name="Line 13"/>
              <p:cNvSpPr>
                <a:spLocks noChangeShapeType="1"/>
              </p:cNvSpPr>
              <p:nvPr/>
            </p:nvSpPr>
            <p:spPr bwMode="auto">
              <a:xfrm>
                <a:off x="2802" y="2689100"/>
                <a:ext cx="415"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858" name="Line 14"/>
              <p:cNvSpPr>
                <a:spLocks noChangeShapeType="1"/>
              </p:cNvSpPr>
              <p:nvPr/>
            </p:nvSpPr>
            <p:spPr bwMode="auto">
              <a:xfrm flipH="1">
                <a:off x="2065" y="2689100"/>
                <a:ext cx="415"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sp>
          <p:nvSpPr>
            <p:cNvPr id="159776" name="Line 15"/>
            <p:cNvSpPr>
              <a:spLocks noChangeShapeType="1"/>
            </p:cNvSpPr>
            <p:nvPr/>
          </p:nvSpPr>
          <p:spPr bwMode="auto">
            <a:xfrm>
              <a:off x="10713596" y="709204"/>
              <a:ext cx="1426" cy="6635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nvGrpSpPr>
            <p:cNvPr id="159778" name="Group 17"/>
            <p:cNvGrpSpPr>
              <a:grpSpLocks/>
            </p:cNvGrpSpPr>
            <p:nvPr/>
          </p:nvGrpSpPr>
          <p:grpSpPr bwMode="auto">
            <a:xfrm>
              <a:off x="6346123" y="428148"/>
              <a:ext cx="4385778" cy="260350"/>
              <a:chOff x="1343" y="528"/>
              <a:chExt cx="3075" cy="164"/>
            </a:xfrm>
          </p:grpSpPr>
          <p:grpSp>
            <p:nvGrpSpPr>
              <p:cNvPr id="159811" name="Group 18"/>
              <p:cNvGrpSpPr>
                <a:grpSpLocks/>
              </p:cNvGrpSpPr>
              <p:nvPr/>
            </p:nvGrpSpPr>
            <p:grpSpPr bwMode="auto">
              <a:xfrm>
                <a:off x="1556" y="528"/>
                <a:ext cx="200" cy="164"/>
                <a:chOff x="1200" y="2304"/>
                <a:chExt cx="144" cy="144"/>
              </a:xfrm>
            </p:grpSpPr>
            <p:sp>
              <p:nvSpPr>
                <p:cNvPr id="159854" name="Oval 1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5" name="Oval 2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2" name="Group 21"/>
              <p:cNvGrpSpPr>
                <a:grpSpLocks/>
              </p:cNvGrpSpPr>
              <p:nvPr/>
            </p:nvGrpSpPr>
            <p:grpSpPr bwMode="auto">
              <a:xfrm>
                <a:off x="1743" y="528"/>
                <a:ext cx="201" cy="164"/>
                <a:chOff x="1200" y="2304"/>
                <a:chExt cx="144" cy="144"/>
              </a:xfrm>
            </p:grpSpPr>
            <p:sp>
              <p:nvSpPr>
                <p:cNvPr id="159852" name="Oval 2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3" name="Oval 2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3" name="Group 24"/>
              <p:cNvGrpSpPr>
                <a:grpSpLocks/>
              </p:cNvGrpSpPr>
              <p:nvPr/>
            </p:nvGrpSpPr>
            <p:grpSpPr bwMode="auto">
              <a:xfrm>
                <a:off x="2156" y="528"/>
                <a:ext cx="198" cy="164"/>
                <a:chOff x="1200" y="2304"/>
                <a:chExt cx="144" cy="144"/>
              </a:xfrm>
            </p:grpSpPr>
            <p:sp>
              <p:nvSpPr>
                <p:cNvPr id="159850" name="Oval 2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1" name="Oval 2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4" name="Group 27"/>
              <p:cNvGrpSpPr>
                <a:grpSpLocks/>
              </p:cNvGrpSpPr>
              <p:nvPr/>
            </p:nvGrpSpPr>
            <p:grpSpPr bwMode="auto">
              <a:xfrm>
                <a:off x="1951" y="528"/>
                <a:ext cx="198" cy="164"/>
                <a:chOff x="1200" y="2304"/>
                <a:chExt cx="144" cy="144"/>
              </a:xfrm>
            </p:grpSpPr>
            <p:sp>
              <p:nvSpPr>
                <p:cNvPr id="159848" name="Oval 2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9" name="Oval 2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5" name="Group 30"/>
              <p:cNvGrpSpPr>
                <a:grpSpLocks/>
              </p:cNvGrpSpPr>
              <p:nvPr/>
            </p:nvGrpSpPr>
            <p:grpSpPr bwMode="auto">
              <a:xfrm>
                <a:off x="2361" y="528"/>
                <a:ext cx="201" cy="164"/>
                <a:chOff x="1200" y="2304"/>
                <a:chExt cx="144" cy="144"/>
              </a:xfrm>
            </p:grpSpPr>
            <p:sp>
              <p:nvSpPr>
                <p:cNvPr id="159846" name="Oval 3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7" name="Oval 3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6" name="Group 33"/>
              <p:cNvGrpSpPr>
                <a:grpSpLocks/>
              </p:cNvGrpSpPr>
              <p:nvPr/>
            </p:nvGrpSpPr>
            <p:grpSpPr bwMode="auto">
              <a:xfrm>
                <a:off x="2569" y="528"/>
                <a:ext cx="198" cy="164"/>
                <a:chOff x="1200" y="2304"/>
                <a:chExt cx="144" cy="144"/>
              </a:xfrm>
            </p:grpSpPr>
            <p:sp>
              <p:nvSpPr>
                <p:cNvPr id="159844" name="Oval 34"/>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5" name="Oval 35"/>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7" name="Group 36"/>
              <p:cNvGrpSpPr>
                <a:grpSpLocks/>
              </p:cNvGrpSpPr>
              <p:nvPr/>
            </p:nvGrpSpPr>
            <p:grpSpPr bwMode="auto">
              <a:xfrm>
                <a:off x="2774" y="528"/>
                <a:ext cx="199" cy="164"/>
                <a:chOff x="1200" y="2304"/>
                <a:chExt cx="144" cy="144"/>
              </a:xfrm>
            </p:grpSpPr>
            <p:sp>
              <p:nvSpPr>
                <p:cNvPr id="159842" name="Oval 37"/>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3" name="Oval 38"/>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8" name="Group 39"/>
              <p:cNvGrpSpPr>
                <a:grpSpLocks/>
              </p:cNvGrpSpPr>
              <p:nvPr/>
            </p:nvGrpSpPr>
            <p:grpSpPr bwMode="auto">
              <a:xfrm>
                <a:off x="2980" y="528"/>
                <a:ext cx="200" cy="164"/>
                <a:chOff x="1200" y="2304"/>
                <a:chExt cx="144" cy="144"/>
              </a:xfrm>
            </p:grpSpPr>
            <p:sp>
              <p:nvSpPr>
                <p:cNvPr id="159840" name="Oval 40"/>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1" name="Oval 41"/>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9" name="Group 42"/>
              <p:cNvGrpSpPr>
                <a:grpSpLocks/>
              </p:cNvGrpSpPr>
              <p:nvPr/>
            </p:nvGrpSpPr>
            <p:grpSpPr bwMode="auto">
              <a:xfrm>
                <a:off x="3187" y="528"/>
                <a:ext cx="198" cy="164"/>
                <a:chOff x="1200" y="2304"/>
                <a:chExt cx="144" cy="144"/>
              </a:xfrm>
            </p:grpSpPr>
            <p:sp>
              <p:nvSpPr>
                <p:cNvPr id="159838" name="Oval 43"/>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9" name="Oval 44"/>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0" name="Group 45"/>
              <p:cNvGrpSpPr>
                <a:grpSpLocks/>
              </p:cNvGrpSpPr>
              <p:nvPr/>
            </p:nvGrpSpPr>
            <p:grpSpPr bwMode="auto">
              <a:xfrm>
                <a:off x="3392" y="528"/>
                <a:ext cx="199" cy="164"/>
                <a:chOff x="1200" y="2304"/>
                <a:chExt cx="144" cy="144"/>
              </a:xfrm>
            </p:grpSpPr>
            <p:sp>
              <p:nvSpPr>
                <p:cNvPr id="159836" name="Oval 46"/>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7" name="Oval 47"/>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1" name="Group 48"/>
              <p:cNvGrpSpPr>
                <a:grpSpLocks/>
              </p:cNvGrpSpPr>
              <p:nvPr/>
            </p:nvGrpSpPr>
            <p:grpSpPr bwMode="auto">
              <a:xfrm>
                <a:off x="3598" y="528"/>
                <a:ext cx="200" cy="164"/>
                <a:chOff x="1200" y="2304"/>
                <a:chExt cx="144" cy="144"/>
              </a:xfrm>
            </p:grpSpPr>
            <p:sp>
              <p:nvSpPr>
                <p:cNvPr id="159834" name="Oval 4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5" name="Oval 5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2" name="Group 51"/>
              <p:cNvGrpSpPr>
                <a:grpSpLocks/>
              </p:cNvGrpSpPr>
              <p:nvPr/>
            </p:nvGrpSpPr>
            <p:grpSpPr bwMode="auto">
              <a:xfrm>
                <a:off x="3805" y="528"/>
                <a:ext cx="199" cy="164"/>
                <a:chOff x="1200" y="2304"/>
                <a:chExt cx="144" cy="144"/>
              </a:xfrm>
            </p:grpSpPr>
            <p:sp>
              <p:nvSpPr>
                <p:cNvPr id="159832" name="Oval 5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3" name="Oval 5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3" name="Group 54"/>
              <p:cNvGrpSpPr>
                <a:grpSpLocks/>
              </p:cNvGrpSpPr>
              <p:nvPr/>
            </p:nvGrpSpPr>
            <p:grpSpPr bwMode="auto">
              <a:xfrm>
                <a:off x="1343" y="528"/>
                <a:ext cx="198" cy="164"/>
                <a:chOff x="1200" y="2304"/>
                <a:chExt cx="144" cy="144"/>
              </a:xfrm>
            </p:grpSpPr>
            <p:sp>
              <p:nvSpPr>
                <p:cNvPr id="159830" name="Oval 5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1" name="Oval 5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4" name="Group 57"/>
              <p:cNvGrpSpPr>
                <a:grpSpLocks/>
              </p:cNvGrpSpPr>
              <p:nvPr/>
            </p:nvGrpSpPr>
            <p:grpSpPr bwMode="auto">
              <a:xfrm>
                <a:off x="4017" y="528"/>
                <a:ext cx="199" cy="164"/>
                <a:chOff x="1200" y="2304"/>
                <a:chExt cx="144" cy="144"/>
              </a:xfrm>
            </p:grpSpPr>
            <p:sp>
              <p:nvSpPr>
                <p:cNvPr id="159828" name="Oval 5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29" name="Oval 5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5" name="Group 60"/>
              <p:cNvGrpSpPr>
                <a:grpSpLocks/>
              </p:cNvGrpSpPr>
              <p:nvPr/>
            </p:nvGrpSpPr>
            <p:grpSpPr bwMode="auto">
              <a:xfrm>
                <a:off x="4219" y="528"/>
                <a:ext cx="199" cy="164"/>
                <a:chOff x="1200" y="2304"/>
                <a:chExt cx="144" cy="144"/>
              </a:xfrm>
            </p:grpSpPr>
            <p:sp>
              <p:nvSpPr>
                <p:cNvPr id="159826" name="Oval 6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27" name="Oval 6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grpSp>
          <p:nvGrpSpPr>
            <p:cNvPr id="159779" name="Group 63"/>
            <p:cNvGrpSpPr>
              <a:grpSpLocks/>
            </p:cNvGrpSpPr>
            <p:nvPr/>
          </p:nvGrpSpPr>
          <p:grpSpPr bwMode="auto">
            <a:xfrm>
              <a:off x="6319477" y="1855414"/>
              <a:ext cx="4474206" cy="523875"/>
              <a:chOff x="1364" y="1328"/>
              <a:chExt cx="3137" cy="330"/>
            </a:xfrm>
          </p:grpSpPr>
          <p:sp>
            <p:nvSpPr>
              <p:cNvPr id="159781" name="Oval 64"/>
              <p:cNvSpPr>
                <a:spLocks noChangeArrowheads="1"/>
              </p:cNvSpPr>
              <p:nvPr/>
            </p:nvSpPr>
            <p:spPr bwMode="auto">
              <a:xfrm>
                <a:off x="1392" y="1396"/>
                <a:ext cx="199" cy="165"/>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2" name="Oval 65"/>
              <p:cNvSpPr>
                <a:spLocks noChangeArrowheads="1"/>
              </p:cNvSpPr>
              <p:nvPr/>
            </p:nvSpPr>
            <p:spPr bwMode="auto">
              <a:xfrm>
                <a:off x="1575"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3" name="Text Box 66"/>
              <p:cNvSpPr txBox="1">
                <a:spLocks noChangeArrowheads="1"/>
              </p:cNvSpPr>
              <p:nvPr/>
            </p:nvSpPr>
            <p:spPr bwMode="auto">
              <a:xfrm>
                <a:off x="154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4" name="Oval 67"/>
              <p:cNvSpPr>
                <a:spLocks noChangeArrowheads="1"/>
              </p:cNvSpPr>
              <p:nvPr/>
            </p:nvSpPr>
            <p:spPr bwMode="auto">
              <a:xfrm>
                <a:off x="1782"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5" name="Text Box 68"/>
              <p:cNvSpPr txBox="1">
                <a:spLocks noChangeArrowheads="1"/>
              </p:cNvSpPr>
              <p:nvPr/>
            </p:nvSpPr>
            <p:spPr bwMode="auto">
              <a:xfrm>
                <a:off x="1752"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6" name="Oval 69"/>
              <p:cNvSpPr>
                <a:spLocks noChangeArrowheads="1"/>
              </p:cNvSpPr>
              <p:nvPr/>
            </p:nvSpPr>
            <p:spPr bwMode="auto">
              <a:xfrm>
                <a:off x="1987"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7" name="Text Box 70"/>
              <p:cNvSpPr txBox="1">
                <a:spLocks noChangeArrowheads="1"/>
              </p:cNvSpPr>
              <p:nvPr/>
            </p:nvSpPr>
            <p:spPr bwMode="auto">
              <a:xfrm>
                <a:off x="195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8" name="Oval 71"/>
              <p:cNvSpPr>
                <a:spLocks noChangeArrowheads="1"/>
              </p:cNvSpPr>
              <p:nvPr/>
            </p:nvSpPr>
            <p:spPr bwMode="auto">
              <a:xfrm>
                <a:off x="2605"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9" name="Text Box 72"/>
              <p:cNvSpPr txBox="1">
                <a:spLocks noChangeArrowheads="1"/>
              </p:cNvSpPr>
              <p:nvPr/>
            </p:nvSpPr>
            <p:spPr bwMode="auto">
              <a:xfrm>
                <a:off x="256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0" name="Oval 73"/>
              <p:cNvSpPr>
                <a:spLocks noChangeArrowheads="1"/>
              </p:cNvSpPr>
              <p:nvPr/>
            </p:nvSpPr>
            <p:spPr bwMode="auto">
              <a:xfrm>
                <a:off x="2400"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1" name="Text Box 74"/>
              <p:cNvSpPr txBox="1">
                <a:spLocks noChangeArrowheads="1"/>
              </p:cNvSpPr>
              <p:nvPr/>
            </p:nvSpPr>
            <p:spPr bwMode="auto">
              <a:xfrm>
                <a:off x="2370"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2" name="Oval 75"/>
              <p:cNvSpPr>
                <a:spLocks noChangeArrowheads="1"/>
              </p:cNvSpPr>
              <p:nvPr/>
            </p:nvSpPr>
            <p:spPr bwMode="auto">
              <a:xfrm>
                <a:off x="2195"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3" name="Text Box 76"/>
              <p:cNvSpPr txBox="1">
                <a:spLocks noChangeArrowheads="1"/>
              </p:cNvSpPr>
              <p:nvPr/>
            </p:nvSpPr>
            <p:spPr bwMode="auto">
              <a:xfrm>
                <a:off x="2165"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4" name="Oval 77"/>
              <p:cNvSpPr>
                <a:spLocks noChangeArrowheads="1"/>
              </p:cNvSpPr>
              <p:nvPr/>
            </p:nvSpPr>
            <p:spPr bwMode="auto">
              <a:xfrm>
                <a:off x="2813"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5" name="Text Box 78"/>
              <p:cNvSpPr txBox="1">
                <a:spLocks noChangeArrowheads="1"/>
              </p:cNvSpPr>
              <p:nvPr/>
            </p:nvSpPr>
            <p:spPr bwMode="auto">
              <a:xfrm>
                <a:off x="2783"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6" name="Oval 79"/>
              <p:cNvSpPr>
                <a:spLocks noChangeArrowheads="1"/>
              </p:cNvSpPr>
              <p:nvPr/>
            </p:nvSpPr>
            <p:spPr bwMode="auto">
              <a:xfrm>
                <a:off x="3018"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7" name="Text Box 80"/>
              <p:cNvSpPr txBox="1">
                <a:spLocks noChangeArrowheads="1"/>
              </p:cNvSpPr>
              <p:nvPr/>
            </p:nvSpPr>
            <p:spPr bwMode="auto">
              <a:xfrm>
                <a:off x="2989"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8" name="Oval 81"/>
              <p:cNvSpPr>
                <a:spLocks noChangeArrowheads="1"/>
              </p:cNvSpPr>
              <p:nvPr/>
            </p:nvSpPr>
            <p:spPr bwMode="auto">
              <a:xfrm>
                <a:off x="3226" y="1398"/>
                <a:ext cx="198"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9" name="Text Box 82"/>
              <p:cNvSpPr txBox="1">
                <a:spLocks noChangeArrowheads="1"/>
              </p:cNvSpPr>
              <p:nvPr/>
            </p:nvSpPr>
            <p:spPr bwMode="auto">
              <a:xfrm>
                <a:off x="319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0" name="Oval 83"/>
              <p:cNvSpPr>
                <a:spLocks noChangeArrowheads="1"/>
              </p:cNvSpPr>
              <p:nvPr/>
            </p:nvSpPr>
            <p:spPr bwMode="auto">
              <a:xfrm>
                <a:off x="3431"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1" name="Text Box 84"/>
              <p:cNvSpPr txBox="1">
                <a:spLocks noChangeArrowheads="1"/>
              </p:cNvSpPr>
              <p:nvPr/>
            </p:nvSpPr>
            <p:spPr bwMode="auto">
              <a:xfrm>
                <a:off x="339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2" name="Oval 85"/>
              <p:cNvSpPr>
                <a:spLocks noChangeArrowheads="1"/>
              </p:cNvSpPr>
              <p:nvPr/>
            </p:nvSpPr>
            <p:spPr bwMode="auto">
              <a:xfrm>
                <a:off x="3637" y="1398"/>
                <a:ext cx="200"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3" name="Text Box 86"/>
              <p:cNvSpPr txBox="1">
                <a:spLocks noChangeArrowheads="1"/>
              </p:cNvSpPr>
              <p:nvPr/>
            </p:nvSpPr>
            <p:spPr bwMode="auto">
              <a:xfrm>
                <a:off x="360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4" name="Oval 87"/>
              <p:cNvSpPr>
                <a:spLocks noChangeArrowheads="1"/>
              </p:cNvSpPr>
              <p:nvPr/>
            </p:nvSpPr>
            <p:spPr bwMode="auto">
              <a:xfrm>
                <a:off x="3844"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5" name="Text Box 88"/>
              <p:cNvSpPr txBox="1">
                <a:spLocks noChangeArrowheads="1"/>
              </p:cNvSpPr>
              <p:nvPr/>
            </p:nvSpPr>
            <p:spPr bwMode="auto">
              <a:xfrm>
                <a:off x="381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6" name="Text Box 89"/>
              <p:cNvSpPr txBox="1">
                <a:spLocks noChangeArrowheads="1"/>
              </p:cNvSpPr>
              <p:nvPr/>
            </p:nvSpPr>
            <p:spPr bwMode="auto">
              <a:xfrm>
                <a:off x="136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7" name="Oval 90"/>
              <p:cNvSpPr>
                <a:spLocks noChangeArrowheads="1"/>
              </p:cNvSpPr>
              <p:nvPr/>
            </p:nvSpPr>
            <p:spPr bwMode="auto">
              <a:xfrm>
                <a:off x="4056"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8" name="Text Box 91"/>
              <p:cNvSpPr txBox="1">
                <a:spLocks noChangeArrowheads="1"/>
              </p:cNvSpPr>
              <p:nvPr/>
            </p:nvSpPr>
            <p:spPr bwMode="auto">
              <a:xfrm>
                <a:off x="402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9" name="Oval 92"/>
              <p:cNvSpPr>
                <a:spLocks noChangeArrowheads="1"/>
              </p:cNvSpPr>
              <p:nvPr/>
            </p:nvSpPr>
            <p:spPr bwMode="auto">
              <a:xfrm>
                <a:off x="4258"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10" name="Text Box 93"/>
              <p:cNvSpPr txBox="1">
                <a:spLocks noChangeArrowheads="1"/>
              </p:cNvSpPr>
              <p:nvPr/>
            </p:nvSpPr>
            <p:spPr bwMode="auto">
              <a:xfrm>
                <a:off x="4228"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grpSp>
        <p:sp>
          <p:nvSpPr>
            <p:cNvPr id="159780" name="Rectangle 94"/>
            <p:cNvSpPr>
              <a:spLocks noChangeArrowheads="1"/>
            </p:cNvSpPr>
            <p:nvPr/>
          </p:nvSpPr>
          <p:spPr bwMode="auto">
            <a:xfrm>
              <a:off x="9017526" y="418208"/>
              <a:ext cx="205383" cy="1828800"/>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22" name="Group 102"/>
          <p:cNvGrpSpPr>
            <a:grpSpLocks/>
          </p:cNvGrpSpPr>
          <p:nvPr/>
        </p:nvGrpSpPr>
        <p:grpSpPr bwMode="auto">
          <a:xfrm>
            <a:off x="2040286" y="758515"/>
            <a:ext cx="1633538" cy="715963"/>
            <a:chOff x="2064" y="651"/>
            <a:chExt cx="1029" cy="451"/>
          </a:xfrm>
        </p:grpSpPr>
        <p:sp>
          <p:nvSpPr>
            <p:cNvPr id="159765" name="Arc 103"/>
            <p:cNvSpPr>
              <a:spLocks/>
            </p:cNvSpPr>
            <p:nvPr/>
          </p:nvSpPr>
          <p:spPr bwMode="auto">
            <a:xfrm>
              <a:off x="2749" y="818"/>
              <a:ext cx="68"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893" y="0"/>
                    <a:pt x="21548" y="9614"/>
                    <a:pt x="21599" y="21507"/>
                  </a:cubicBezTo>
                </a:path>
                <a:path w="21600" h="21600" stroke="0" extrusionOk="0">
                  <a:moveTo>
                    <a:pt x="-1" y="0"/>
                  </a:moveTo>
                  <a:cubicBezTo>
                    <a:pt x="11893" y="0"/>
                    <a:pt x="21548" y="9614"/>
                    <a:pt x="21599" y="21507"/>
                  </a:cubicBezTo>
                  <a:lnTo>
                    <a:pt x="0" y="21600"/>
                  </a:lnTo>
                  <a:lnTo>
                    <a:pt x="-1" y="0"/>
                  </a:lnTo>
                  <a:close/>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9767" name="Line 105"/>
            <p:cNvSpPr>
              <a:spLocks noChangeShapeType="1"/>
            </p:cNvSpPr>
            <p:nvPr/>
          </p:nvSpPr>
          <p:spPr bwMode="auto">
            <a:xfrm flipV="1">
              <a:off x="2064" y="651"/>
              <a:ext cx="1029" cy="447"/>
            </a:xfrm>
            <a:prstGeom prst="line">
              <a:avLst/>
            </a:prstGeom>
            <a:noFill/>
            <a:ln w="28575">
              <a:solidFill>
                <a:srgbClr val="6666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grpSp>
        <p:nvGrpSpPr>
          <p:cNvPr id="24" name="Group 107"/>
          <p:cNvGrpSpPr>
            <a:grpSpLocks/>
          </p:cNvGrpSpPr>
          <p:nvPr/>
        </p:nvGrpSpPr>
        <p:grpSpPr bwMode="auto">
          <a:xfrm>
            <a:off x="2029172" y="745816"/>
            <a:ext cx="3327399" cy="773113"/>
            <a:chOff x="2057" y="643"/>
            <a:chExt cx="2096" cy="487"/>
          </a:xfrm>
        </p:grpSpPr>
        <p:sp>
          <p:nvSpPr>
            <p:cNvPr id="159762" name="Line 108"/>
            <p:cNvSpPr>
              <a:spLocks noChangeShapeType="1"/>
            </p:cNvSpPr>
            <p:nvPr/>
          </p:nvSpPr>
          <p:spPr bwMode="auto">
            <a:xfrm flipV="1">
              <a:off x="2057" y="643"/>
              <a:ext cx="2096" cy="45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63" name="Arc 109"/>
            <p:cNvSpPr>
              <a:spLocks/>
            </p:cNvSpPr>
            <p:nvPr/>
          </p:nvSpPr>
          <p:spPr bwMode="auto">
            <a:xfrm>
              <a:off x="2542" y="1013"/>
              <a:ext cx="50" cy="117"/>
            </a:xfrm>
            <a:custGeom>
              <a:avLst/>
              <a:gdLst>
                <a:gd name="T0" fmla="*/ 0 w 20593"/>
                <a:gd name="T1" fmla="*/ 0 h 21600"/>
                <a:gd name="T2" fmla="*/ 0 w 20593"/>
                <a:gd name="T3" fmla="*/ 0 h 21600"/>
                <a:gd name="T4" fmla="*/ 0 w 20593"/>
                <a:gd name="T5" fmla="*/ 0 h 21600"/>
                <a:gd name="T6" fmla="*/ 0 60000 65536"/>
                <a:gd name="T7" fmla="*/ 0 60000 65536"/>
                <a:gd name="T8" fmla="*/ 0 60000 65536"/>
                <a:gd name="T9" fmla="*/ 0 w 20593"/>
                <a:gd name="T10" fmla="*/ 0 h 21600"/>
                <a:gd name="T11" fmla="*/ 20593 w 20593"/>
                <a:gd name="T12" fmla="*/ 21600 h 21600"/>
              </a:gdLst>
              <a:ahLst/>
              <a:cxnLst>
                <a:cxn ang="T6">
                  <a:pos x="T0" y="T1"/>
                </a:cxn>
                <a:cxn ang="T7">
                  <a:pos x="T2" y="T3"/>
                </a:cxn>
                <a:cxn ang="T8">
                  <a:pos x="T4" y="T5"/>
                </a:cxn>
              </a:cxnLst>
              <a:rect l="T9" t="T10" r="T11" b="T12"/>
              <a:pathLst>
                <a:path w="20593" h="21600" fill="none" extrusionOk="0">
                  <a:moveTo>
                    <a:pt x="-1" y="0"/>
                  </a:moveTo>
                  <a:cubicBezTo>
                    <a:pt x="9418" y="0"/>
                    <a:pt x="17751" y="6103"/>
                    <a:pt x="20593" y="15082"/>
                  </a:cubicBezTo>
                </a:path>
                <a:path w="20593" h="21600" stroke="0" extrusionOk="0">
                  <a:moveTo>
                    <a:pt x="-1" y="0"/>
                  </a:moveTo>
                  <a:cubicBezTo>
                    <a:pt x="9418" y="0"/>
                    <a:pt x="17751" y="6103"/>
                    <a:pt x="20593" y="15082"/>
                  </a:cubicBezTo>
                  <a:lnTo>
                    <a:pt x="0" y="21600"/>
                  </a:lnTo>
                  <a:lnTo>
                    <a:pt x="-1" y="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25" name="Group 111"/>
          <p:cNvGrpSpPr>
            <a:grpSpLocks/>
          </p:cNvGrpSpPr>
          <p:nvPr/>
        </p:nvGrpSpPr>
        <p:grpSpPr bwMode="auto">
          <a:xfrm>
            <a:off x="1009997" y="731526"/>
            <a:ext cx="1533525" cy="741363"/>
            <a:chOff x="1415" y="634"/>
            <a:chExt cx="966" cy="467"/>
          </a:xfrm>
        </p:grpSpPr>
        <p:sp>
          <p:nvSpPr>
            <p:cNvPr id="159759" name="Line 112"/>
            <p:cNvSpPr>
              <a:spLocks noChangeShapeType="1"/>
            </p:cNvSpPr>
            <p:nvPr/>
          </p:nvSpPr>
          <p:spPr bwMode="auto">
            <a:xfrm flipH="1" flipV="1">
              <a:off x="1415" y="634"/>
              <a:ext cx="666" cy="464"/>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60" name="Arc 113"/>
            <p:cNvSpPr>
              <a:spLocks/>
            </p:cNvSpPr>
            <p:nvPr/>
          </p:nvSpPr>
          <p:spPr bwMode="auto">
            <a:xfrm>
              <a:off x="1924" y="996"/>
              <a:ext cx="457" cy="105"/>
            </a:xfrm>
            <a:custGeom>
              <a:avLst/>
              <a:gdLst>
                <a:gd name="T0" fmla="*/ 0 w 23764"/>
                <a:gd name="T1" fmla="*/ 0 h 21600"/>
                <a:gd name="T2" fmla="*/ 0 w 23764"/>
                <a:gd name="T3" fmla="*/ 0 h 21600"/>
                <a:gd name="T4" fmla="*/ 0 w 23764"/>
                <a:gd name="T5" fmla="*/ 0 h 21600"/>
                <a:gd name="T6" fmla="*/ 0 60000 65536"/>
                <a:gd name="T7" fmla="*/ 0 60000 65536"/>
                <a:gd name="T8" fmla="*/ 0 60000 65536"/>
                <a:gd name="T9" fmla="*/ 0 w 23764"/>
                <a:gd name="T10" fmla="*/ 0 h 21600"/>
                <a:gd name="T11" fmla="*/ 23764 w 23764"/>
                <a:gd name="T12" fmla="*/ 21600 h 21600"/>
              </a:gdLst>
              <a:ahLst/>
              <a:cxnLst>
                <a:cxn ang="T6">
                  <a:pos x="T0" y="T1"/>
                </a:cxn>
                <a:cxn ang="T7">
                  <a:pos x="T2" y="T3"/>
                </a:cxn>
                <a:cxn ang="T8">
                  <a:pos x="T4" y="T5"/>
                </a:cxn>
              </a:cxnLst>
              <a:rect l="T9" t="T10" r="T11" b="T12"/>
              <a:pathLst>
                <a:path w="23764" h="21600" fill="none" extrusionOk="0">
                  <a:moveTo>
                    <a:pt x="-1" y="108"/>
                  </a:moveTo>
                  <a:cubicBezTo>
                    <a:pt x="719" y="36"/>
                    <a:pt x="1441" y="-1"/>
                    <a:pt x="2164" y="0"/>
                  </a:cubicBezTo>
                  <a:cubicBezTo>
                    <a:pt x="14093" y="0"/>
                    <a:pt x="23764" y="9670"/>
                    <a:pt x="23764" y="21600"/>
                  </a:cubicBezTo>
                </a:path>
                <a:path w="23764" h="21600" stroke="0" extrusionOk="0">
                  <a:moveTo>
                    <a:pt x="-1" y="108"/>
                  </a:moveTo>
                  <a:cubicBezTo>
                    <a:pt x="719" y="36"/>
                    <a:pt x="1441" y="-1"/>
                    <a:pt x="2164" y="0"/>
                  </a:cubicBezTo>
                  <a:cubicBezTo>
                    <a:pt x="14093" y="0"/>
                    <a:pt x="23764" y="9670"/>
                    <a:pt x="23764" y="21600"/>
                  </a:cubicBezTo>
                  <a:lnTo>
                    <a:pt x="2164" y="21600"/>
                  </a:lnTo>
                  <a:lnTo>
                    <a:pt x="-1" y="108"/>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59758" name="Line 115"/>
          <p:cNvSpPr>
            <a:spLocks noChangeShapeType="1"/>
          </p:cNvSpPr>
          <p:nvPr/>
        </p:nvSpPr>
        <p:spPr bwMode="auto">
          <a:xfrm>
            <a:off x="774829" y="1477651"/>
            <a:ext cx="5161514"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5" name="矩形 114"/>
              <p:cNvSpPr/>
              <p:nvPr/>
            </p:nvSpPr>
            <p:spPr>
              <a:xfrm>
                <a:off x="6328494" y="408316"/>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6328494" y="408316"/>
                <a:ext cx="3152786" cy="10232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1949584" y="140737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1949584" y="1407374"/>
                <a:ext cx="51565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1591057" y="137303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7" name="矩形 116"/>
              <p:cNvSpPr>
                <a:spLocks noRot="1" noChangeAspect="1" noMove="1" noResize="1" noEditPoints="1" noAdjustHandles="1" noChangeArrowheads="1" noChangeShapeType="1" noTextEdit="1"/>
              </p:cNvSpPr>
              <p:nvPr/>
            </p:nvSpPr>
            <p:spPr>
              <a:xfrm>
                <a:off x="1591057" y="1373036"/>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2634227" y="219847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18" name="矩形 117"/>
              <p:cNvSpPr>
                <a:spLocks noRot="1" noChangeAspect="1" noMove="1" noResize="1" noEditPoints="1" noAdjustHandles="1" noChangeArrowheads="1" noChangeShapeType="1" noTextEdit="1"/>
              </p:cNvSpPr>
              <p:nvPr/>
            </p:nvSpPr>
            <p:spPr>
              <a:xfrm>
                <a:off x="2634227" y="2198471"/>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6274392" y="1570362"/>
                <a:ext cx="3361177"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𝑛𝐼</m:t>
                          </m:r>
                          <m:r>
                            <a:rPr lang="en-US" altLang="zh-CN" sz="2800" b="0" i="1" smtClean="0">
                              <a:solidFill>
                                <a:srgbClr val="0000FF"/>
                              </a:solidFill>
                              <a:latin typeface="Cambria Math" panose="02040503050406030204" pitchFamily="18" charset="0"/>
                              <a:ea typeface="Cambria Math" panose="02040503050406030204" pitchFamily="18" charset="0"/>
                            </a:rPr>
                            <m:t>𝑑𝑥</m:t>
                          </m:r>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6274392" y="1570362"/>
                <a:ext cx="3361177" cy="10232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774829" y="1360913"/>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774829" y="1360913"/>
                <a:ext cx="63017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5122473" y="1333191"/>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21" name="矩形 120"/>
              <p:cNvSpPr>
                <a:spLocks noRot="1" noChangeAspect="1" noMove="1" noResize="1" noEditPoints="1" noAdjustHandles="1" noChangeArrowheads="1" noChangeShapeType="1" noTextEdit="1"/>
              </p:cNvSpPr>
              <p:nvPr/>
            </p:nvSpPr>
            <p:spPr>
              <a:xfrm>
                <a:off x="5122473" y="1333191"/>
                <a:ext cx="63844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3147466" y="842309"/>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3147466" y="842309"/>
                <a:ext cx="51296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1865046" y="80054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1865046" y="800548"/>
                <a:ext cx="63818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p:cNvSpPr/>
              <p:nvPr/>
            </p:nvSpPr>
            <p:spPr>
              <a:xfrm>
                <a:off x="2648299" y="1367844"/>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24" name="矩形 123"/>
              <p:cNvSpPr>
                <a:spLocks noRot="1" noChangeAspect="1" noMove="1" noResize="1" noEditPoints="1" noAdjustHandles="1" noChangeArrowheads="1" noChangeShapeType="1" noTextEdit="1"/>
              </p:cNvSpPr>
              <p:nvPr/>
            </p:nvSpPr>
            <p:spPr>
              <a:xfrm>
                <a:off x="2648299" y="1367844"/>
                <a:ext cx="64645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p:cNvSpPr/>
              <p:nvPr/>
            </p:nvSpPr>
            <p:spPr>
              <a:xfrm>
                <a:off x="6700693" y="2734480"/>
                <a:ext cx="20125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cot</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solidFill>
                    <a:srgbClr val="0000FF"/>
                  </a:solidFill>
                </a:endParaRPr>
              </a:p>
            </p:txBody>
          </p:sp>
        </mc:Choice>
        <mc:Fallback xmlns="">
          <p:sp>
            <p:nvSpPr>
              <p:cNvPr id="125" name="矩形 124"/>
              <p:cNvSpPr>
                <a:spLocks noRot="1" noChangeAspect="1" noMove="1" noResize="1" noEditPoints="1" noAdjustHandles="1" noChangeArrowheads="1" noChangeShapeType="1" noTextEdit="1"/>
              </p:cNvSpPr>
              <p:nvPr/>
            </p:nvSpPr>
            <p:spPr>
              <a:xfrm>
                <a:off x="6700693" y="2734480"/>
                <a:ext cx="201253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6700693" y="3396453"/>
                <a:ext cx="3166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a:ea typeface="Cambria Math" panose="02040503050406030204" pitchFamily="18" charset="0"/>
                            </a:rPr>
                          </m:ctrlPr>
                        </m:funcPr>
                        <m:fName>
                          <m:sSup>
                            <m:sSupPr>
                              <m:ctrlPr>
                                <a:rPr lang="en-US" altLang="zh-CN" sz="2800" b="0" i="1" smtClean="0">
                                  <a:solidFill>
                                    <a:srgbClr val="0000FF"/>
                                  </a:solidFill>
                                  <a:latin typeface="Cambria Math"/>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126" name="矩形 125"/>
              <p:cNvSpPr>
                <a:spLocks noRot="1" noChangeAspect="1" noMove="1" noResize="1" noEditPoints="1" noAdjustHandles="1" noChangeArrowheads="1" noChangeShapeType="1" noTextEdit="1"/>
              </p:cNvSpPr>
              <p:nvPr/>
            </p:nvSpPr>
            <p:spPr>
              <a:xfrm>
                <a:off x="6700693" y="3396453"/>
                <a:ext cx="316695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774829" y="2747296"/>
                <a:ext cx="5587171" cy="11070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e>
                      </m:nary>
                      <m:r>
                        <a:rPr lang="en-US" altLang="zh-CN" sz="2800" b="0" i="1" dirty="0" smtClean="0">
                          <a:solidFill>
                            <a:srgbClr val="0000FF"/>
                          </a:solidFill>
                          <a:latin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𝑑𝑥</m:t>
                              </m:r>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3/2</m:t>
                                  </m:r>
                                </m:sup>
                              </m:sSup>
                            </m:den>
                          </m:f>
                        </m:e>
                      </m:nary>
                    </m:oMath>
                  </m:oMathPara>
                </a14:m>
                <a:endParaRPr lang="zh-CN" altLang="en-US" sz="2800" dirty="0">
                  <a:solidFill>
                    <a:srgbClr val="0000FF"/>
                  </a:solidFill>
                </a:endParaRPr>
              </a:p>
            </p:txBody>
          </p:sp>
        </mc:Choice>
        <mc:Fallback xmlns="">
          <p:sp>
            <p:nvSpPr>
              <p:cNvPr id="127" name="矩形 126"/>
              <p:cNvSpPr>
                <a:spLocks noRot="1" noChangeAspect="1" noMove="1" noResize="1" noEditPoints="1" noAdjustHandles="1" noChangeArrowheads="1" noChangeShapeType="1" noTextEdit="1"/>
              </p:cNvSpPr>
              <p:nvPr/>
            </p:nvSpPr>
            <p:spPr>
              <a:xfrm>
                <a:off x="774829" y="2747296"/>
                <a:ext cx="5587171" cy="110703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6700693" y="4032869"/>
                <a:ext cx="337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func>
                        <m:funcPr>
                          <m:ctrlPr>
                            <a:rPr lang="en-US" altLang="zh-CN" sz="2800" b="0" i="1" smtClean="0">
                              <a:solidFill>
                                <a:srgbClr val="0000FF"/>
                              </a:solidFill>
                              <a:latin typeface="Cambria Math"/>
                              <a:ea typeface="Cambria Math" panose="02040503050406030204" pitchFamily="18" charset="0"/>
                            </a:rPr>
                          </m:ctrlPr>
                        </m:funcPr>
                        <m:fName>
                          <m:sSup>
                            <m:sSupPr>
                              <m:ctrlPr>
                                <a:rPr lang="en-US" altLang="zh-CN" sz="2800" b="0" i="1" smtClean="0">
                                  <a:solidFill>
                                    <a:srgbClr val="0000FF"/>
                                  </a:solidFill>
                                  <a:latin typeface="Cambria Math"/>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solidFill>
                    <a:srgbClr val="0000FF"/>
                  </a:solidFill>
                </a:endParaRPr>
              </a:p>
            </p:txBody>
          </p:sp>
        </mc:Choice>
        <mc:Fallback xmlns="">
          <p:sp>
            <p:nvSpPr>
              <p:cNvPr id="128" name="矩形 127"/>
              <p:cNvSpPr>
                <a:spLocks noRot="1" noChangeAspect="1" noMove="1" noResize="1" noEditPoints="1" noAdjustHandles="1" noChangeArrowheads="1" noChangeShapeType="1" noTextEdit="1"/>
              </p:cNvSpPr>
              <p:nvPr/>
            </p:nvSpPr>
            <p:spPr>
              <a:xfrm>
                <a:off x="6700693" y="4032869"/>
                <a:ext cx="337098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761258" y="3865011"/>
                <a:ext cx="4715971" cy="11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3</m:t>
                                  </m:r>
                                </m:sup>
                              </m:sSup>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csc</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3</m:t>
                                  </m:r>
                                </m:sup>
                              </m:sSup>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den>
                          </m:f>
                        </m:e>
                      </m:nary>
                    </m:oMath>
                  </m:oMathPara>
                </a14:m>
                <a:endParaRPr lang="zh-CN" altLang="en-US" sz="2800" dirty="0">
                  <a:solidFill>
                    <a:srgbClr val="0000FF"/>
                  </a:solidFill>
                </a:endParaRPr>
              </a:p>
            </p:txBody>
          </p:sp>
        </mc:Choice>
        <mc:Fallback xmlns="">
          <p:sp>
            <p:nvSpPr>
              <p:cNvPr id="129" name="矩形 128"/>
              <p:cNvSpPr>
                <a:spLocks noRot="1" noChangeAspect="1" noMove="1" noResize="1" noEditPoints="1" noAdjustHandles="1" noChangeArrowheads="1" noChangeShapeType="1" noTextEdit="1"/>
              </p:cNvSpPr>
              <p:nvPr/>
            </p:nvSpPr>
            <p:spPr>
              <a:xfrm>
                <a:off x="761258" y="3865011"/>
                <a:ext cx="4715971" cy="113473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761258" y="5132819"/>
                <a:ext cx="4039504" cy="11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e>
                      </m:nary>
                    </m:oMath>
                  </m:oMathPara>
                </a14:m>
                <a:endParaRPr lang="zh-CN" altLang="en-US" sz="2800" dirty="0">
                  <a:solidFill>
                    <a:srgbClr val="0000FF"/>
                  </a:solidFill>
                </a:endParaRPr>
              </a:p>
            </p:txBody>
          </p:sp>
        </mc:Choice>
        <mc:Fallback xmlns="">
          <p:sp>
            <p:nvSpPr>
              <p:cNvPr id="130" name="矩形 129"/>
              <p:cNvSpPr>
                <a:spLocks noRot="1" noChangeAspect="1" noMove="1" noResize="1" noEditPoints="1" noAdjustHandles="1" noChangeArrowheads="1" noChangeShapeType="1" noTextEdit="1"/>
              </p:cNvSpPr>
              <p:nvPr/>
            </p:nvSpPr>
            <p:spPr>
              <a:xfrm>
                <a:off x="761258" y="5132819"/>
                <a:ext cx="4039504" cy="113473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4519171" y="5194915"/>
                <a:ext cx="399827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a:rPr>
                          </m:ctrlPr>
                        </m:dPr>
                        <m:e>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4519171" y="5194915"/>
                <a:ext cx="3998274" cy="89614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588200" y="1004746"/>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33" name="矩形 132"/>
              <p:cNvSpPr>
                <a:spLocks noRot="1" noChangeAspect="1" noMove="1" noResize="1" noEditPoints="1" noAdjustHandles="1" noChangeArrowheads="1" noChangeShapeType="1" noTextEdit="1"/>
              </p:cNvSpPr>
              <p:nvPr/>
            </p:nvSpPr>
            <p:spPr>
              <a:xfrm>
                <a:off x="5588200" y="1004746"/>
                <a:ext cx="48571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3601272" y="2226262"/>
                <a:ext cx="6941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oMath>
                  </m:oMathPara>
                </a14:m>
                <a:endParaRPr lang="zh-CN" altLang="en-US" sz="2800" dirty="0">
                  <a:solidFill>
                    <a:srgbClr val="0000FF"/>
                  </a:solidFill>
                </a:endParaRPr>
              </a:p>
            </p:txBody>
          </p:sp>
        </mc:Choice>
        <mc:Fallback xmlns="">
          <p:sp>
            <p:nvSpPr>
              <p:cNvPr id="131" name="矩形 130"/>
              <p:cNvSpPr>
                <a:spLocks noRot="1" noChangeAspect="1" noMove="1" noResize="1" noEditPoints="1" noAdjustHandles="1" noChangeArrowheads="1" noChangeShapeType="1" noTextEdit="1"/>
              </p:cNvSpPr>
              <p:nvPr/>
            </p:nvSpPr>
            <p:spPr>
              <a:xfrm>
                <a:off x="3601272" y="2226262"/>
                <a:ext cx="694101" cy="523220"/>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3928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9758"/>
                                        </p:tgtEl>
                                        <p:attrNameLst>
                                          <p:attrName>style.visibility</p:attrName>
                                        </p:attrNameLst>
                                      </p:cBhvr>
                                      <p:to>
                                        <p:strVal val="visible"/>
                                      </p:to>
                                    </p:set>
                                    <p:animEffect transition="in" filter="wipe(left)">
                                      <p:cBhvr>
                                        <p:cTn id="11" dur="500"/>
                                        <p:tgtEl>
                                          <p:spTgt spid="15975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wipe(left)">
                                      <p:cBhvr>
                                        <p:cTn id="15" dur="500"/>
                                        <p:tgtEl>
                                          <p:spTgt spid="1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left)">
                                      <p:cBhvr>
                                        <p:cTn id="19" dur="500"/>
                                        <p:tgtEl>
                                          <p:spTgt spid="1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wipe(left)">
                                      <p:cBhvr>
                                        <p:cTn id="23" dur="500"/>
                                        <p:tgtEl>
                                          <p:spTgt spid="13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left)">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wipe(left)">
                                      <p:cBhvr>
                                        <p:cTn id="36" dur="500"/>
                                        <p:tgtEl>
                                          <p:spTgt spid="1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wipe(left)">
                                      <p:cBhvr>
                                        <p:cTn id="41" dur="500"/>
                                        <p:tgtEl>
                                          <p:spTgt spid="1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3"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strips(upRight)">
                                      <p:cBhvr>
                                        <p:cTn id="46" dur="500"/>
                                        <p:tgtEl>
                                          <p:spTgt spid="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wipe(left)">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strips(upRight)">
                                      <p:cBhvr>
                                        <p:cTn id="56" dur="500"/>
                                        <p:tgtEl>
                                          <p:spTgt spid="2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wipe(left)">
                                      <p:cBhvr>
                                        <p:cTn id="61" dur="500"/>
                                        <p:tgtEl>
                                          <p:spTgt spid="12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9"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strips(upLeft)">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left)">
                                      <p:cBhvr>
                                        <p:cTn id="71" dur="5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wipe(left)">
                                      <p:cBhvr>
                                        <p:cTn id="76" dur="500"/>
                                        <p:tgtEl>
                                          <p:spTgt spid="11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wipe(left)">
                                      <p:cBhvr>
                                        <p:cTn id="81" dur="500"/>
                                        <p:tgtEl>
                                          <p:spTgt spid="119"/>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box(in)">
                                      <p:cBhvr>
                                        <p:cTn id="86" dur="500"/>
                                        <p:tgtEl>
                                          <p:spTgt spid="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7"/>
                                        </p:tgtEl>
                                        <p:attrNameLst>
                                          <p:attrName>style.visibility</p:attrName>
                                        </p:attrNameLst>
                                      </p:cBhvr>
                                      <p:to>
                                        <p:strVal val="visible"/>
                                      </p:to>
                                    </p:set>
                                    <p:animEffect transition="in" filter="wipe(left)">
                                      <p:cBhvr>
                                        <p:cTn id="91" dur="500"/>
                                        <p:tgtEl>
                                          <p:spTgt spid="12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wipe(left)">
                                      <p:cBhvr>
                                        <p:cTn id="96" dur="500"/>
                                        <p:tgtEl>
                                          <p:spTgt spid="1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26"/>
                                        </p:tgtEl>
                                        <p:attrNameLst>
                                          <p:attrName>style.visibility</p:attrName>
                                        </p:attrNameLst>
                                      </p:cBhvr>
                                      <p:to>
                                        <p:strVal val="visible"/>
                                      </p:to>
                                    </p:set>
                                    <p:animEffect transition="in" filter="wipe(left)">
                                      <p:cBhvr>
                                        <p:cTn id="101" dur="500"/>
                                        <p:tgtEl>
                                          <p:spTgt spid="12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28"/>
                                        </p:tgtEl>
                                        <p:attrNameLst>
                                          <p:attrName>style.visibility</p:attrName>
                                        </p:attrNameLst>
                                      </p:cBhvr>
                                      <p:to>
                                        <p:strVal val="visible"/>
                                      </p:to>
                                    </p:set>
                                    <p:animEffect transition="in" filter="wipe(left)">
                                      <p:cBhvr>
                                        <p:cTn id="106" dur="500"/>
                                        <p:tgtEl>
                                          <p:spTgt spid="1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wipe(left)">
                                      <p:cBhvr>
                                        <p:cTn id="111" dur="500"/>
                                        <p:tgtEl>
                                          <p:spTgt spid="12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wipe(left)">
                                      <p:cBhvr>
                                        <p:cTn id="116" dur="500"/>
                                        <p:tgtEl>
                                          <p:spTgt spid="13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2"/>
                                        </p:tgtEl>
                                        <p:attrNameLst>
                                          <p:attrName>style.visibility</p:attrName>
                                        </p:attrNameLst>
                                      </p:cBhvr>
                                      <p:to>
                                        <p:strVal val="visible"/>
                                      </p:to>
                                    </p:set>
                                    <p:animEffect transition="in" filter="wipe(left)">
                                      <p:cBhvr>
                                        <p:cTn id="12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9758" grpId="0" animBg="1"/>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2" grpId="0"/>
      <p:bldP spid="133" grpId="0"/>
      <p:bldP spid="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5" name="Group 3"/>
          <p:cNvGrpSpPr>
            <a:grpSpLocks/>
          </p:cNvGrpSpPr>
          <p:nvPr/>
        </p:nvGrpSpPr>
        <p:grpSpPr bwMode="auto">
          <a:xfrm>
            <a:off x="768627" y="621265"/>
            <a:ext cx="1600200" cy="914400"/>
            <a:chOff x="242" y="1392"/>
            <a:chExt cx="430" cy="864"/>
          </a:xfrm>
        </p:grpSpPr>
        <p:sp>
          <p:nvSpPr>
            <p:cNvPr id="161808" name="AutoShape 4"/>
            <p:cNvSpPr>
              <a:spLocks noChangeArrowheads="1"/>
            </p:cNvSpPr>
            <p:nvPr/>
          </p:nvSpPr>
          <p:spPr bwMode="auto">
            <a:xfrm>
              <a:off x="242" y="1392"/>
              <a:ext cx="430" cy="864"/>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09" name="Text Box 5"/>
            <p:cNvSpPr txBox="1">
              <a:spLocks noChangeArrowheads="1"/>
            </p:cNvSpPr>
            <p:nvPr/>
          </p:nvSpPr>
          <p:spPr bwMode="auto">
            <a:xfrm>
              <a:off x="266" y="1523"/>
              <a:ext cx="406"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CC0000"/>
                  </a:solidFill>
                  <a:latin typeface="+mn-lt"/>
                  <a:ea typeface="+mn-ea"/>
                </a:rPr>
                <a:t> 讨  论</a:t>
              </a:r>
            </a:p>
          </p:txBody>
        </p:sp>
      </p:grpSp>
      <p:sp>
        <p:nvSpPr>
          <p:cNvPr id="6" name="Text Box 6"/>
          <p:cNvSpPr txBox="1">
            <a:spLocks noChangeArrowheads="1"/>
          </p:cNvSpPr>
          <p:nvPr/>
        </p:nvSpPr>
        <p:spPr bwMode="auto">
          <a:xfrm>
            <a:off x="906741" y="1854753"/>
            <a:ext cx="5881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（1）</a:t>
            </a:r>
            <a:r>
              <a:rPr kumimoji="0" lang="en-US" altLang="zh-CN" sz="2800" i="1" dirty="0">
                <a:solidFill>
                  <a:srgbClr val="0000FF"/>
                </a:solidFill>
                <a:latin typeface="+mn-lt"/>
                <a:ea typeface="+mn-ea"/>
              </a:rPr>
              <a:t>P</a:t>
            </a:r>
            <a:r>
              <a:rPr kumimoji="0" lang="zh-CN" altLang="en-US" sz="2800" dirty="0">
                <a:solidFill>
                  <a:srgbClr val="0000FF"/>
                </a:solidFill>
                <a:latin typeface="+mn-lt"/>
                <a:ea typeface="+mn-ea"/>
              </a:rPr>
              <a:t>点位于管内</a:t>
            </a:r>
            <a:r>
              <a:rPr kumimoji="0" lang="zh-CN" altLang="en-US" sz="2800" dirty="0">
                <a:solidFill>
                  <a:srgbClr val="CC0000"/>
                </a:solidFill>
                <a:latin typeface="+mn-lt"/>
                <a:ea typeface="+mn-ea"/>
              </a:rPr>
              <a:t>轴线中点</a:t>
            </a:r>
          </a:p>
        </p:txBody>
      </p:sp>
      <p:sp>
        <p:nvSpPr>
          <p:cNvPr id="161805" name="Text Box 17"/>
          <p:cNvSpPr txBox="1">
            <a:spLocks noChangeArrowheads="1"/>
          </p:cNvSpPr>
          <p:nvPr/>
        </p:nvSpPr>
        <p:spPr bwMode="auto">
          <a:xfrm>
            <a:off x="1267102" y="5258911"/>
            <a:ext cx="1082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若</a:t>
            </a:r>
          </a:p>
        </p:txBody>
      </p:sp>
      <mc:AlternateContent xmlns:mc="http://schemas.openxmlformats.org/markup-compatibility/2006" xmlns:a14="http://schemas.microsoft.com/office/drawing/2010/main">
        <mc:Choice Requires="a14">
          <p:sp>
            <p:nvSpPr>
              <p:cNvPr id="18" name="矩形 17"/>
              <p:cNvSpPr/>
              <p:nvPr/>
            </p:nvSpPr>
            <p:spPr>
              <a:xfrm>
                <a:off x="3461940" y="573243"/>
                <a:ext cx="434330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a:rPr>
                          </m:ctrlPr>
                        </m:dPr>
                        <m:e>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461940" y="573243"/>
                <a:ext cx="4343305"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730446" y="1834237"/>
                <a:ext cx="2115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730446" y="1834237"/>
                <a:ext cx="211596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31828" y="2759233"/>
                <a:ext cx="29216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FF"/>
                              </a:solidFill>
                              <a:latin typeface="Cambria Math"/>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dirty="0">
                              <a:solidFill>
                                <a:srgbClr val="0000FF"/>
                              </a:solidFill>
                              <a:latin typeface="Cambria Math"/>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231828" y="2759233"/>
                <a:ext cx="292169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17751" y="2475116"/>
                <a:ext cx="3743204" cy="10914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FF"/>
                              </a:solidFill>
                              <a:latin typeface="Cambria Math"/>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r>
                            <a:rPr lang="en-US" altLang="zh-CN" sz="2800" b="0" i="1" dirty="0" smtClean="0">
                              <a:solidFill>
                                <a:srgbClr val="0000FF"/>
                              </a:solidFill>
                              <a:latin typeface="Cambria Math" panose="02040503050406030204" pitchFamily="18" charset="0"/>
                            </a:rPr>
                            <m:t>𝑙</m:t>
                          </m:r>
                          <m:r>
                            <a:rPr lang="en-US" altLang="zh-CN" sz="2800" b="0" i="1" dirty="0" smtClean="0">
                              <a:solidFill>
                                <a:srgbClr val="0000FF"/>
                              </a:solidFill>
                              <a:latin typeface="Cambria Math" panose="02040503050406030204" pitchFamily="18" charset="0"/>
                            </a:rPr>
                            <m:t>/2</m:t>
                          </m:r>
                        </m:num>
                        <m:den>
                          <m:rad>
                            <m:radPr>
                              <m:degHide m:val="on"/>
                              <m:ctrlPr>
                                <a:rPr lang="en-US" altLang="zh-CN" sz="2800" b="0" i="1" dirty="0" smtClean="0">
                                  <a:solidFill>
                                    <a:srgbClr val="0000FF"/>
                                  </a:solidFill>
                                  <a:latin typeface="Cambria Math"/>
                                </a:rPr>
                              </m:ctrlPr>
                            </m:radPr>
                            <m:deg/>
                            <m:e>
                              <m:sSup>
                                <m:sSupPr>
                                  <m:ctrlPr>
                                    <a:rPr lang="en-US" altLang="zh-CN" sz="2800" i="1">
                                      <a:solidFill>
                                        <a:srgbClr val="0000FF"/>
                                      </a:solidFill>
                                      <a:latin typeface="Cambria Math"/>
                                    </a:rPr>
                                  </m:ctrlPr>
                                </m:sSupPr>
                                <m:e>
                                  <m:d>
                                    <m:dPr>
                                      <m:ctrlPr>
                                        <a:rPr lang="en-US" altLang="zh-CN" sz="2800" i="1" dirty="0">
                                          <a:solidFill>
                                            <a:srgbClr val="0000FF"/>
                                          </a:solidFill>
                                          <a:latin typeface="Cambria Math"/>
                                        </a:rPr>
                                      </m:ctrlPr>
                                    </m:dPr>
                                    <m:e>
                                      <m:r>
                                        <a:rPr lang="en-US" altLang="zh-CN" sz="2800" i="1" dirty="0">
                                          <a:solidFill>
                                            <a:srgbClr val="0000FF"/>
                                          </a:solidFill>
                                          <a:latin typeface="Cambria Math" panose="02040503050406030204" pitchFamily="18" charset="0"/>
                                        </a:rPr>
                                        <m:t>𝑙</m:t>
                                      </m:r>
                                      <m:r>
                                        <a:rPr lang="en-US" altLang="zh-CN" sz="2800" i="1" dirty="0">
                                          <a:solidFill>
                                            <a:srgbClr val="0000FF"/>
                                          </a:solidFill>
                                          <a:latin typeface="Cambria Math" panose="02040503050406030204" pitchFamily="18" charset="0"/>
                                        </a:rPr>
                                        <m:t>/2</m:t>
                                      </m:r>
                                    </m:e>
                                  </m:d>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e>
                          </m:rad>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4617751" y="2475116"/>
                <a:ext cx="3743204" cy="109145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231828" y="4084607"/>
                <a:ext cx="27007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func>
                        <m:funcPr>
                          <m:ctrlPr>
                            <a:rPr lang="en-US" altLang="zh-CN" sz="2800" i="1" dirty="0">
                              <a:solidFill>
                                <a:srgbClr val="0000FF"/>
                              </a:solidFill>
                              <a:latin typeface="Cambria Math"/>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231828" y="4084607"/>
                <a:ext cx="270073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808439" y="5258910"/>
                <a:ext cx="1169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808439" y="5258910"/>
                <a:ext cx="116916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18942" y="5254804"/>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518942" y="5254804"/>
                <a:ext cx="171534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847584" y="3879427"/>
                <a:ext cx="3198440" cy="10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dirty="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num>
                        <m:den>
                          <m:r>
                            <a:rPr lang="en-US" altLang="zh-CN" sz="2800" i="1" dirty="0">
                              <a:solidFill>
                                <a:srgbClr val="0000FF"/>
                              </a:solidFill>
                              <a:latin typeface="Cambria Math" panose="02040503050406030204" pitchFamily="18" charset="0"/>
                            </a:rPr>
                            <m:t>2</m:t>
                          </m:r>
                        </m:den>
                      </m:f>
                      <m:f>
                        <m:fPr>
                          <m:ctrlPr>
                            <a:rPr lang="en-US" altLang="zh-CN" sz="2800" i="1" dirty="0">
                              <a:solidFill>
                                <a:srgbClr val="0000FF"/>
                              </a:solidFill>
                              <a:latin typeface="Cambria Math"/>
                            </a:rPr>
                          </m:ctrlPr>
                        </m:fPr>
                        <m:num>
                          <m:r>
                            <a:rPr lang="en-US" altLang="zh-CN" sz="2800" i="1" dirty="0">
                              <a:solidFill>
                                <a:srgbClr val="0000FF"/>
                              </a:solidFill>
                              <a:latin typeface="Cambria Math" panose="02040503050406030204" pitchFamily="18" charset="0"/>
                            </a:rPr>
                            <m:t>𝑙</m:t>
                          </m:r>
                        </m:num>
                        <m:den>
                          <m:rad>
                            <m:radPr>
                              <m:degHide m:val="on"/>
                              <m:ctrlPr>
                                <a:rPr lang="en-US" altLang="zh-CN" sz="2800" i="1" dirty="0">
                                  <a:solidFill>
                                    <a:srgbClr val="0000FF"/>
                                  </a:solidFill>
                                  <a:latin typeface="Cambria Math"/>
                                </a:rPr>
                              </m:ctrlPr>
                            </m:radPr>
                            <m:deg/>
                            <m:e>
                              <m:sSup>
                                <m:sSupPr>
                                  <m:ctrlPr>
                                    <a:rPr lang="en-US" altLang="zh-CN" sz="2800" i="1">
                                      <a:solidFill>
                                        <a:srgbClr val="0000FF"/>
                                      </a:solidFill>
                                      <a:latin typeface="Cambria Math"/>
                                    </a:rPr>
                                  </m:ctrlPr>
                                </m:sSupPr>
                                <m:e>
                                  <m:r>
                                    <a:rPr lang="en-US" altLang="zh-CN" sz="2800" b="0" i="1" dirty="0"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e>
                          </m:rad>
                        </m:den>
                      </m:f>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847584" y="3879427"/>
                <a:ext cx="3198440" cy="1091261"/>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02980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1795"/>
                                        </p:tgtEl>
                                        <p:attrNameLst>
                                          <p:attrName>style.visibility</p:attrName>
                                        </p:attrNameLst>
                                      </p:cBhvr>
                                      <p:to>
                                        <p:strVal val="visible"/>
                                      </p:to>
                                    </p:set>
                                    <p:animEffect transition="in" filter="wipe(left)">
                                      <p:cBhvr>
                                        <p:cTn id="7" dur="500"/>
                                        <p:tgtEl>
                                          <p:spTgt spid="161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1805"/>
                                        </p:tgtEl>
                                        <p:attrNameLst>
                                          <p:attrName>style.visibility</p:attrName>
                                        </p:attrNameLst>
                                      </p:cBhvr>
                                      <p:to>
                                        <p:strVal val="visible"/>
                                      </p:to>
                                    </p:set>
                                    <p:animEffect transition="in" filter="wipe(left)">
                                      <p:cBhvr>
                                        <p:cTn id="47" dur="500"/>
                                        <p:tgtEl>
                                          <p:spTgt spid="1618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1805" grpId="0"/>
      <p:bldP spid="18" grpId="0"/>
      <p:bldP spid="19" grpId="0"/>
      <p:bldP spid="20" grpId="0"/>
      <p:bldP spid="21" grpId="0"/>
      <p:bldP spid="22" grpId="0"/>
      <p:bldP spid="23" grpId="0"/>
      <p:bldP spid="24"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705680" y="639418"/>
            <a:ext cx="3948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2</a:t>
            </a:r>
            <a:r>
              <a:rPr kumimoji="0" lang="zh-CN" altLang="en-US" sz="2800" dirty="0">
                <a:solidFill>
                  <a:srgbClr val="000000"/>
                </a:solidFill>
                <a:latin typeface="+mn-lt"/>
                <a:ea typeface="+mn-ea"/>
              </a:rPr>
              <a:t>)  </a:t>
            </a:r>
            <a:r>
              <a:rPr kumimoji="0" lang="zh-CN" altLang="en-US" sz="2800" dirty="0">
                <a:solidFill>
                  <a:srgbClr val="CC0000"/>
                </a:solidFill>
                <a:latin typeface="+mn-lt"/>
                <a:ea typeface="+mn-ea"/>
              </a:rPr>
              <a:t>无限长的</a:t>
            </a:r>
            <a:r>
              <a:rPr kumimoji="0" lang="zh-CN" altLang="en-US" sz="2800" dirty="0">
                <a:solidFill>
                  <a:srgbClr val="0000FF"/>
                </a:solidFill>
                <a:latin typeface="+mn-lt"/>
                <a:ea typeface="+mn-ea"/>
              </a:rPr>
              <a:t>螺线管</a:t>
            </a:r>
            <a:r>
              <a:rPr kumimoji="0" lang="zh-CN" altLang="en-US" sz="2800" dirty="0">
                <a:solidFill>
                  <a:srgbClr val="CC0000"/>
                </a:solidFill>
                <a:latin typeface="+mn-lt"/>
                <a:ea typeface="+mn-ea"/>
              </a:rPr>
              <a:t>   </a:t>
            </a:r>
            <a:endParaRPr kumimoji="0" lang="en-US" altLang="zh-CN" sz="2800" dirty="0">
              <a:solidFill>
                <a:srgbClr val="CC0000"/>
              </a:solidFill>
              <a:latin typeface="+mn-lt"/>
              <a:ea typeface="+mn-ea"/>
            </a:endParaRPr>
          </a:p>
        </p:txBody>
      </p:sp>
      <p:sp>
        <p:nvSpPr>
          <p:cNvPr id="4" name="Text Box 4"/>
          <p:cNvSpPr txBox="1">
            <a:spLocks noChangeArrowheads="1"/>
          </p:cNvSpPr>
          <p:nvPr/>
        </p:nvSpPr>
        <p:spPr bwMode="auto">
          <a:xfrm>
            <a:off x="4744279" y="639418"/>
            <a:ext cx="3981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3</a:t>
            </a: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半无限长</a:t>
            </a:r>
            <a:r>
              <a:rPr kumimoji="0" lang="zh-CN" altLang="en-US" sz="2800" dirty="0">
                <a:solidFill>
                  <a:srgbClr val="0000FF"/>
                </a:solidFill>
                <a:latin typeface="+mn-lt"/>
                <a:ea typeface="+mn-ea"/>
              </a:rPr>
              <a:t>螺线管</a:t>
            </a:r>
          </a:p>
        </p:txBody>
      </p:sp>
      <mc:AlternateContent xmlns:mc="http://schemas.openxmlformats.org/markup-compatibility/2006" xmlns:a14="http://schemas.microsoft.com/office/drawing/2010/main">
        <mc:Choice Requires="a14">
          <p:sp>
            <p:nvSpPr>
              <p:cNvPr id="163871" name="Text Box 7"/>
              <p:cNvSpPr txBox="1">
                <a:spLocks noChangeArrowheads="1"/>
              </p:cNvSpPr>
              <p:nvPr/>
            </p:nvSpPr>
            <p:spPr bwMode="auto">
              <a:xfrm>
                <a:off x="705679" y="2258666"/>
                <a:ext cx="4114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或由</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oMath>
                </a14:m>
                <a:r>
                  <a:rPr kumimoji="0" lang="zh-CN" altLang="en-US" sz="2800" dirty="0">
                    <a:solidFill>
                      <a:srgbClr val="0000FF"/>
                    </a:solidFill>
                    <a:latin typeface="+mn-lt"/>
                    <a:ea typeface="+mn-ea"/>
                  </a:rPr>
                  <a:t>，</a:t>
                </a:r>
                <a:r>
                  <a:rPr lang="en-US" altLang="zh-CN" sz="2800" dirty="0">
                    <a:solidFill>
                      <a:srgbClr val="0000FF"/>
                    </a:solidFill>
                    <a:ea typeface="Cambria Math" panose="020405030504060302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lt"/>
                    <a:ea typeface="+mn-ea"/>
                  </a:rPr>
                  <a:t>代入</a:t>
                </a:r>
              </a:p>
            </p:txBody>
          </p:sp>
        </mc:Choice>
        <mc:Fallback xmlns="">
          <p:sp>
            <p:nvSpPr>
              <p:cNvPr id="163871" name="Text Box 7"/>
              <p:cNvSpPr txBox="1">
                <a:spLocks noRot="1" noChangeAspect="1" noMove="1" noResize="1" noEditPoints="1" noAdjustHandles="1" noChangeArrowheads="1" noChangeShapeType="1" noTextEdit="1"/>
              </p:cNvSpPr>
              <p:nvPr/>
            </p:nvSpPr>
            <p:spPr bwMode="auto">
              <a:xfrm>
                <a:off x="705679" y="2258666"/>
                <a:ext cx="4114800" cy="523875"/>
              </a:xfrm>
              <a:prstGeom prst="rect">
                <a:avLst/>
              </a:prstGeom>
              <a:blipFill>
                <a:blip r:embed="rId3"/>
                <a:stretch>
                  <a:fillRect l="-3111" t="-12941" r="-2519"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3848" name="Rectangle 10"/>
          <p:cNvSpPr>
            <a:spLocks noChangeArrowheads="1"/>
          </p:cNvSpPr>
          <p:nvPr/>
        </p:nvSpPr>
        <p:spPr bwMode="auto">
          <a:xfrm>
            <a:off x="5125279" y="3687417"/>
            <a:ext cx="2133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grpSp>
        <p:nvGrpSpPr>
          <p:cNvPr id="6" name="Group 11"/>
          <p:cNvGrpSpPr>
            <a:grpSpLocks/>
          </p:cNvGrpSpPr>
          <p:nvPr/>
        </p:nvGrpSpPr>
        <p:grpSpPr bwMode="auto">
          <a:xfrm>
            <a:off x="1453393" y="4107346"/>
            <a:ext cx="6400800" cy="2209800"/>
            <a:chOff x="768" y="2640"/>
            <a:chExt cx="4032" cy="1392"/>
          </a:xfrm>
        </p:grpSpPr>
        <p:sp>
          <p:nvSpPr>
            <p:cNvPr id="163853" name="Rectangle 12"/>
            <p:cNvSpPr>
              <a:spLocks noChangeArrowheads="1"/>
            </p:cNvSpPr>
            <p:nvPr/>
          </p:nvSpPr>
          <p:spPr bwMode="auto">
            <a:xfrm>
              <a:off x="768" y="2640"/>
              <a:ext cx="4032" cy="139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3854" name="AutoShape 13"/>
            <p:cNvSpPr>
              <a:spLocks noChangeArrowheads="1"/>
            </p:cNvSpPr>
            <p:nvPr/>
          </p:nvSpPr>
          <p:spPr bwMode="auto">
            <a:xfrm>
              <a:off x="1104" y="2976"/>
              <a:ext cx="672" cy="576"/>
            </a:xfrm>
            <a:prstGeom prst="wedgeRoundRectCallout">
              <a:avLst>
                <a:gd name="adj1" fmla="val 98810"/>
                <a:gd name="adj2" fmla="val 47745"/>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1C1C1C"/>
                </a:solidFill>
                <a:latin typeface="+mn-lt"/>
                <a:ea typeface="+mn-ea"/>
              </a:endParaRPr>
            </a:p>
          </p:txBody>
        </p:sp>
        <p:sp>
          <p:nvSpPr>
            <p:cNvPr id="163856" name="Line 15"/>
            <p:cNvSpPr>
              <a:spLocks noChangeShapeType="1"/>
            </p:cNvSpPr>
            <p:nvPr/>
          </p:nvSpPr>
          <p:spPr bwMode="auto">
            <a:xfrm flipV="1">
              <a:off x="1536" y="3888"/>
              <a:ext cx="30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57" name="Line 16"/>
            <p:cNvSpPr>
              <a:spLocks noChangeShapeType="1"/>
            </p:cNvSpPr>
            <p:nvPr/>
          </p:nvSpPr>
          <p:spPr bwMode="auto">
            <a:xfrm flipV="1">
              <a:off x="2928" y="2688"/>
              <a:ext cx="0" cy="120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0" name="Line 19"/>
            <p:cNvSpPr>
              <a:spLocks noChangeShapeType="1"/>
            </p:cNvSpPr>
            <p:nvPr/>
          </p:nvSpPr>
          <p:spPr bwMode="auto">
            <a:xfrm flipV="1">
              <a:off x="2112" y="3552"/>
              <a:ext cx="1680" cy="0"/>
            </a:xfrm>
            <a:prstGeom prst="line">
              <a:avLst/>
            </a:prstGeom>
            <a:noFill/>
            <a:ln w="28575">
              <a:solidFill>
                <a:srgbClr val="009999"/>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2" name="Rectangle 21"/>
            <p:cNvSpPr>
              <a:spLocks noChangeArrowheads="1"/>
            </p:cNvSpPr>
            <p:nvPr/>
          </p:nvSpPr>
          <p:spPr bwMode="auto">
            <a:xfrm>
              <a:off x="2976" y="2864"/>
              <a:ext cx="1584"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CC0000"/>
                </a:solidFill>
                <a:latin typeface="+mn-lt"/>
                <a:ea typeface="+mn-ea"/>
              </a:endParaRPr>
            </a:p>
          </p:txBody>
        </p:sp>
        <p:sp>
          <p:nvSpPr>
            <p:cNvPr id="163863" name="AutoShape 22"/>
            <p:cNvSpPr>
              <a:spLocks noChangeArrowheads="1"/>
            </p:cNvSpPr>
            <p:nvPr/>
          </p:nvSpPr>
          <p:spPr bwMode="auto">
            <a:xfrm>
              <a:off x="3408" y="2760"/>
              <a:ext cx="528" cy="360"/>
            </a:xfrm>
            <a:prstGeom prst="wedgeRoundRectCallout">
              <a:avLst>
                <a:gd name="adj1" fmla="val -78787"/>
                <a:gd name="adj2" fmla="val 67222"/>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1C1C1C"/>
                </a:solidFill>
                <a:latin typeface="+mn-lt"/>
                <a:ea typeface="+mn-ea"/>
              </a:endParaRPr>
            </a:p>
          </p:txBody>
        </p:sp>
        <p:grpSp>
          <p:nvGrpSpPr>
            <p:cNvPr id="163864" name="Group 23"/>
            <p:cNvGrpSpPr>
              <a:grpSpLocks/>
            </p:cNvGrpSpPr>
            <p:nvPr/>
          </p:nvGrpSpPr>
          <p:grpSpPr bwMode="auto">
            <a:xfrm>
              <a:off x="1776" y="3216"/>
              <a:ext cx="1152" cy="624"/>
              <a:chOff x="2112" y="3168"/>
              <a:chExt cx="1152" cy="624"/>
            </a:xfrm>
          </p:grpSpPr>
          <p:sp>
            <p:nvSpPr>
              <p:cNvPr id="163869" name="Line 24"/>
              <p:cNvSpPr>
                <a:spLocks noChangeShapeType="1"/>
              </p:cNvSpPr>
              <p:nvPr/>
            </p:nvSpPr>
            <p:spPr bwMode="auto">
              <a:xfrm>
                <a:off x="2784" y="3168"/>
                <a:ext cx="480" cy="0"/>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70" name="Freeform 25"/>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mn-ea"/>
                </a:endParaRPr>
              </a:p>
            </p:txBody>
          </p:sp>
        </p:grpSp>
        <p:grpSp>
          <p:nvGrpSpPr>
            <p:cNvPr id="163865" name="Group 26"/>
            <p:cNvGrpSpPr>
              <a:grpSpLocks/>
            </p:cNvGrpSpPr>
            <p:nvPr/>
          </p:nvGrpSpPr>
          <p:grpSpPr bwMode="auto">
            <a:xfrm flipH="1">
              <a:off x="2928" y="3216"/>
              <a:ext cx="1200" cy="624"/>
              <a:chOff x="2112" y="3168"/>
              <a:chExt cx="1152" cy="624"/>
            </a:xfrm>
          </p:grpSpPr>
          <p:sp>
            <p:nvSpPr>
              <p:cNvPr id="163867" name="Line 27"/>
              <p:cNvSpPr>
                <a:spLocks noChangeShapeType="1"/>
              </p:cNvSpPr>
              <p:nvPr/>
            </p:nvSpPr>
            <p:spPr bwMode="auto">
              <a:xfrm>
                <a:off x="2784" y="3168"/>
                <a:ext cx="480" cy="0"/>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8" name="Freeform 28"/>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mn-ea"/>
                </a:endParaRPr>
              </a:p>
            </p:txBody>
          </p:sp>
        </p:grpSp>
      </p:grpSp>
      <p:sp>
        <p:nvSpPr>
          <p:cNvPr id="31" name="Rectangle 31"/>
          <p:cNvSpPr>
            <a:spLocks noChangeArrowheads="1"/>
          </p:cNvSpPr>
          <p:nvPr/>
        </p:nvSpPr>
        <p:spPr bwMode="auto">
          <a:xfrm>
            <a:off x="1543879" y="1249017"/>
            <a:ext cx="2057400" cy="76200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wrap="none" anchor="ctr"/>
          <a:lstStyle/>
          <a:p>
            <a:pPr algn="just" eaLnBrk="1" hangingPunct="1">
              <a:spcBef>
                <a:spcPct val="50000"/>
              </a:spcBef>
              <a:defRPr/>
            </a:pPr>
            <a:endParaRPr kumimoji="1" lang="zh-CN" altLang="en-US" sz="2800" dirty="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33" name="矩形 32"/>
              <p:cNvSpPr/>
              <p:nvPr/>
            </p:nvSpPr>
            <p:spPr>
              <a:xfrm>
                <a:off x="626584" y="2854242"/>
                <a:ext cx="434330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a:rPr>
                          </m:ctrlPr>
                        </m:dPr>
                        <m:e>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26584" y="2854242"/>
                <a:ext cx="4343305" cy="8961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714908" y="1362684"/>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714908" y="1362684"/>
                <a:ext cx="17153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58879" y="1419243"/>
                <a:ext cx="13124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258879" y="1419243"/>
                <a:ext cx="131247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61069" y="1271973"/>
                <a:ext cx="1326324"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461069" y="1271973"/>
                <a:ext cx="1326324" cy="8244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929722" y="2368566"/>
                <a:ext cx="197393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dirty="0" smtClean="0">
                              <a:solidFill>
                                <a:srgbClr val="FF0000"/>
                              </a:solidFill>
                              <a:latin typeface="Cambria Math"/>
                            </a:rPr>
                          </m:ctrlPr>
                        </m:fPr>
                        <m:num>
                          <m:r>
                            <a:rPr lang="en-US" altLang="zh-CN" sz="2800" b="0" i="1" dirty="0" smtClean="0">
                              <a:solidFill>
                                <a:srgbClr val="FF0000"/>
                              </a:solidFill>
                              <a:latin typeface="Cambria Math" panose="02040503050406030204" pitchFamily="18" charset="0"/>
                            </a:rPr>
                            <m:t>1</m:t>
                          </m:r>
                        </m:num>
                        <m:den>
                          <m:r>
                            <a:rPr lang="en-US" altLang="zh-CN" sz="2800" b="0" i="1" dirty="0" smtClean="0">
                              <a:solidFill>
                                <a:srgbClr val="FF0000"/>
                              </a:solidFill>
                              <a:latin typeface="Cambria Math" panose="02040503050406030204" pitchFamily="18" charset="0"/>
                            </a:rPr>
                            <m:t>2</m:t>
                          </m:r>
                        </m:den>
                      </m:f>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929722" y="2368566"/>
                <a:ext cx="1973938"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572541" y="4301363"/>
                <a:ext cx="1002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5572541" y="4301363"/>
                <a:ext cx="100283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4796255" y="4558851"/>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4796255" y="4558851"/>
                <a:ext cx="52931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906458" y="4637591"/>
                <a:ext cx="126143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dirty="0" smtClean="0">
                              <a:solidFill>
                                <a:srgbClr val="0000FF"/>
                              </a:solidFill>
                              <a:latin typeface="Cambria Math"/>
                            </a:rPr>
                          </m:ctrlPr>
                        </m:fPr>
                        <m:num>
                          <m:r>
                            <a:rPr lang="en-US" altLang="zh-CN" sz="2800" b="0" i="1" dirty="0" smtClean="0">
                              <a:solidFill>
                                <a:srgbClr val="0000FF"/>
                              </a:solidFill>
                              <a:latin typeface="Cambria Math" panose="02040503050406030204" pitchFamily="18" charset="0"/>
                            </a:rPr>
                            <m:t>1</m:t>
                          </m:r>
                        </m:num>
                        <m:den>
                          <m:r>
                            <a:rPr lang="en-US" altLang="zh-CN" sz="2800" b="0" i="1" dirty="0" smtClean="0">
                              <a:solidFill>
                                <a:srgbClr val="0000FF"/>
                              </a:solidFill>
                              <a:latin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906458" y="4637591"/>
                <a:ext cx="1261435"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462218" y="566027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462218" y="5660277"/>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201828" y="5597905"/>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201828" y="5597905"/>
                <a:ext cx="48571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37585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left)">
                                      <p:cBhvr>
                                        <p:cTn id="7" dur="5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3871"/>
                                        </p:tgtEl>
                                        <p:attrNameLst>
                                          <p:attrName>style.visibility</p:attrName>
                                        </p:attrNameLst>
                                      </p:cBhvr>
                                      <p:to>
                                        <p:strVal val="visible"/>
                                      </p:to>
                                    </p:set>
                                    <p:animEffect transition="in" filter="wipe(left)">
                                      <p:cBhvr>
                                        <p:cTn id="21" dur="500"/>
                                        <p:tgtEl>
                                          <p:spTgt spid="1638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ox(ou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p:bldP spid="4" grpId="0" autoUpdateAnimBg="0"/>
      <p:bldP spid="163871" grpId="0"/>
      <p:bldP spid="31" grpId="0" animBg="1"/>
      <p:bldP spid="33" grpId="0"/>
      <p:bldP spid="34" grpId="0"/>
      <p:bldP spid="36" grpId="0"/>
      <p:bldP spid="7" grpId="0"/>
      <p:bldP spid="38" grpId="0"/>
      <p:bldP spid="39" grpId="0"/>
      <p:bldP spid="40"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9396" cy="1296345"/>
            <a:chOff x="-21102" y="2847433"/>
            <a:chExt cx="12219395"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5781157" y="3075186"/>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稳恒电流的基本概念</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34230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627339" y="452644"/>
            <a:ext cx="1871662" cy="1512888"/>
          </a:xfrm>
          <a:prstGeom prst="irregularSeal1">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eaLnBrk="1" hangingPunct="1">
              <a:defRPr/>
            </a:pPr>
            <a:r>
              <a:rPr lang="zh-CN" altLang="en-US" sz="2800" dirty="0">
                <a:solidFill>
                  <a:srgbClr val="0000FF"/>
                </a:solidFill>
                <a:latin typeface="+mn-lt"/>
                <a:ea typeface="+mn-ea"/>
              </a:rPr>
              <a:t>思考题</a:t>
            </a:r>
          </a:p>
        </p:txBody>
      </p:sp>
      <p:sp>
        <p:nvSpPr>
          <p:cNvPr id="38915" name="Text Box 3"/>
          <p:cNvSpPr txBox="1">
            <a:spLocks noChangeArrowheads="1"/>
          </p:cNvSpPr>
          <p:nvPr/>
        </p:nvSpPr>
        <p:spPr bwMode="auto">
          <a:xfrm>
            <a:off x="627338" y="2078244"/>
            <a:ext cx="879495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rPr>
              <a:t>在电子仪器中，为了减小与电源相连的两条导线的磁场，通常总是把它们扭在一起。为什么？</a:t>
            </a:r>
          </a:p>
        </p:txBody>
      </p:sp>
      <p:sp>
        <p:nvSpPr>
          <p:cNvPr id="38916" name="Text Box 4"/>
          <p:cNvSpPr txBox="1">
            <a:spLocks noChangeArrowheads="1"/>
          </p:cNvSpPr>
          <p:nvPr/>
        </p:nvSpPr>
        <p:spPr bwMode="auto">
          <a:xfrm>
            <a:off x="627337" y="3135519"/>
            <a:ext cx="87949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rPr>
              <a:t>答：可以将扭在一起的两条通电导线看成是交织在一起的两个螺线管。管外的磁场非常弱；因两个螺线管的通电电流大小相等、方向相反，而且匝数基本相同，管内的磁场基本上可以相互抵消。因此，与电源相连的两条导线，扭在一起时比平行放置时产生的磁场要小得多。</a:t>
            </a:r>
          </a:p>
        </p:txBody>
      </p:sp>
    </p:spTree>
    <p:extLst>
      <p:ext uri="{BB962C8B-B14F-4D97-AF65-F5344CB8AC3E}">
        <p14:creationId xmlns:p14="http://schemas.microsoft.com/office/powerpoint/2010/main" val="10968370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wipe(left)">
                                      <p:cBhvr>
                                        <p:cTn id="7" dur="500"/>
                                        <p:tgtEl>
                                          <p:spTgt spid="389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15"/>
                                        </p:tgtEl>
                                        <p:attrNameLst>
                                          <p:attrName>style.visibility</p:attrName>
                                        </p:attrNameLst>
                                      </p:cBhvr>
                                      <p:to>
                                        <p:strVal val="visible"/>
                                      </p:to>
                                    </p:set>
                                    <p:animEffect transition="in" filter="wipe(left)">
                                      <p:cBhvr>
                                        <p:cTn id="11" dur="500"/>
                                        <p:tgtEl>
                                          <p:spTgt spid="389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8916"/>
                                        </p:tgtEl>
                                        <p:attrNameLst>
                                          <p:attrName>style.visibility</p:attrName>
                                        </p:attrNameLst>
                                      </p:cBhvr>
                                      <p:to>
                                        <p:strVal val="visible"/>
                                      </p:to>
                                    </p:set>
                                    <p:animEffect transition="in" filter="box(in)">
                                      <p:cBhvr>
                                        <p:cTn id="16"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nimBg="1"/>
      <p:bldP spid="38915" grpId="0"/>
      <p:bldP spid="3891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77298" y="2945158"/>
            <a:ext cx="4191000" cy="1981200"/>
            <a:chOff x="577298" y="2945158"/>
            <a:chExt cx="4191000" cy="1981200"/>
          </a:xfrm>
        </p:grpSpPr>
        <p:grpSp>
          <p:nvGrpSpPr>
            <p:cNvPr id="4" name="Group 40"/>
            <p:cNvGrpSpPr>
              <a:grpSpLocks/>
            </p:cNvGrpSpPr>
            <p:nvPr/>
          </p:nvGrpSpPr>
          <p:grpSpPr bwMode="auto">
            <a:xfrm>
              <a:off x="577298" y="2945158"/>
              <a:ext cx="4191000" cy="1981200"/>
              <a:chOff x="240" y="1680"/>
              <a:chExt cx="2640" cy="1248"/>
            </a:xfrm>
          </p:grpSpPr>
          <p:sp>
            <p:nvSpPr>
              <p:cNvPr id="165927" name="Rectangle 41"/>
              <p:cNvSpPr>
                <a:spLocks noChangeArrowheads="1"/>
              </p:cNvSpPr>
              <p:nvPr/>
            </p:nvSpPr>
            <p:spPr bwMode="auto">
              <a:xfrm>
                <a:off x="336" y="1728"/>
                <a:ext cx="2544" cy="100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29" name="Rectangle 43"/>
              <p:cNvSpPr>
                <a:spLocks noChangeArrowheads="1"/>
              </p:cNvSpPr>
              <p:nvPr/>
            </p:nvSpPr>
            <p:spPr bwMode="auto">
              <a:xfrm>
                <a:off x="240" y="1696"/>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p>
            </p:txBody>
          </p:sp>
          <p:sp>
            <p:nvSpPr>
              <p:cNvPr id="165930" name="Line 44"/>
              <p:cNvSpPr>
                <a:spLocks noChangeShapeType="1"/>
              </p:cNvSpPr>
              <p:nvPr/>
            </p:nvSpPr>
            <p:spPr bwMode="auto">
              <a:xfrm flipV="1">
                <a:off x="720" y="2400"/>
                <a:ext cx="1008" cy="0"/>
              </a:xfrm>
              <a:prstGeom prst="line">
                <a:avLst/>
              </a:prstGeom>
              <a:noFill/>
              <a:ln w="222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31" name="Line 45"/>
              <p:cNvSpPr>
                <a:spLocks noChangeShapeType="1"/>
              </p:cNvSpPr>
              <p:nvPr/>
            </p:nvSpPr>
            <p:spPr bwMode="auto">
              <a:xfrm flipV="1">
                <a:off x="1200" y="2064"/>
                <a:ext cx="384" cy="336"/>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33" name="Oval 47"/>
              <p:cNvSpPr>
                <a:spLocks noChangeArrowheads="1"/>
              </p:cNvSpPr>
              <p:nvPr/>
            </p:nvSpPr>
            <p:spPr bwMode="auto">
              <a:xfrm>
                <a:off x="1152" y="2352"/>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34" name="Rectangle 48"/>
              <p:cNvSpPr>
                <a:spLocks noChangeArrowheads="1"/>
              </p:cNvSpPr>
              <p:nvPr/>
            </p:nvSpPr>
            <p:spPr bwMode="auto">
              <a:xfrm>
                <a:off x="624" y="168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a:t>
                </a:r>
              </a:p>
            </p:txBody>
          </p:sp>
          <p:sp>
            <p:nvSpPr>
              <p:cNvPr id="165935" name="AutoShape 49"/>
              <p:cNvSpPr>
                <a:spLocks noChangeArrowheads="1"/>
              </p:cNvSpPr>
              <p:nvPr/>
            </p:nvSpPr>
            <p:spPr bwMode="auto">
              <a:xfrm>
                <a:off x="720" y="1920"/>
                <a:ext cx="1008" cy="10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3 w 21600"/>
                  <a:gd name="T13" fmla="*/ 0 h 21600"/>
                  <a:gd name="T14" fmla="*/ 21257 w 21600"/>
                  <a:gd name="T15" fmla="*/ 13500 h 21600"/>
                </a:gdLst>
                <a:ahLst/>
                <a:cxnLst>
                  <a:cxn ang="T8">
                    <a:pos x="T0" y="T1"/>
                  </a:cxn>
                  <a:cxn ang="T9">
                    <a:pos x="T2" y="T3"/>
                  </a:cxn>
                  <a:cxn ang="T10">
                    <a:pos x="T4" y="T5"/>
                  </a:cxn>
                  <a:cxn ang="T11">
                    <a:pos x="T6" y="T7"/>
                  </a:cxn>
                </a:cxnLst>
                <a:rect l="T12" t="T13" r="T14" b="T15"/>
                <a:pathLst>
                  <a:path w="21600" h="21600">
                    <a:moveTo>
                      <a:pt x="5" y="10441"/>
                    </a:moveTo>
                    <a:cubicBezTo>
                      <a:pt x="199" y="4619"/>
                      <a:pt x="4974" y="-1"/>
                      <a:pt x="10800" y="0"/>
                    </a:cubicBezTo>
                    <a:cubicBezTo>
                      <a:pt x="16625" y="0"/>
                      <a:pt x="21400" y="4619"/>
                      <a:pt x="21594" y="10441"/>
                    </a:cubicBezTo>
                    <a:cubicBezTo>
                      <a:pt x="21400" y="4619"/>
                      <a:pt x="16625" y="-1"/>
                      <a:pt x="10799" y="0"/>
                    </a:cubicBezTo>
                    <a:cubicBezTo>
                      <a:pt x="4974" y="0"/>
                      <a:pt x="199" y="4619"/>
                      <a:pt x="5" y="10441"/>
                    </a:cubicBezTo>
                    <a:close/>
                  </a:path>
                </a:pathLst>
              </a:custGeom>
              <a:solidFill>
                <a:srgbClr val="CC00CC"/>
              </a:solidFill>
              <a:ln w="34925">
                <a:solidFill>
                  <a:srgbClr val="0000FF"/>
                </a:solidFill>
                <a:miter lim="800000"/>
                <a:headEnd/>
                <a:tailEnd/>
              </a:ln>
            </p:spPr>
            <p:txBody>
              <a:bodyPr wrap="none" anchor="ctr"/>
              <a:lstStyle/>
              <a:p>
                <a:pPr algn="just"/>
                <a:endParaRPr lang="zh-CN" altLang="en-US" sz="2800" dirty="0">
                  <a:solidFill>
                    <a:srgbClr val="0000FF"/>
                  </a:solidFill>
                  <a:latin typeface="+mn-lt"/>
                  <a:ea typeface="+mn-ea"/>
                </a:endParaRPr>
              </a:p>
            </p:txBody>
          </p:sp>
          <p:sp>
            <p:nvSpPr>
              <p:cNvPr id="165937" name="Line 51"/>
              <p:cNvSpPr>
                <a:spLocks noChangeShapeType="1"/>
              </p:cNvSpPr>
              <p:nvPr/>
            </p:nvSpPr>
            <p:spPr bwMode="auto">
              <a:xfrm>
                <a:off x="1200" y="1920"/>
                <a:ext cx="144" cy="0"/>
              </a:xfrm>
              <a:prstGeom prst="line">
                <a:avLst/>
              </a:prstGeom>
              <a:noFill/>
              <a:ln w="4762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p:grpSp>
          <p:nvGrpSpPr>
            <p:cNvPr id="6" name="组合 5"/>
            <p:cNvGrpSpPr/>
            <p:nvPr/>
          </p:nvGrpSpPr>
          <p:grpSpPr>
            <a:xfrm>
              <a:off x="2075093" y="2956992"/>
              <a:ext cx="686460" cy="1550436"/>
              <a:chOff x="2075093" y="2956992"/>
              <a:chExt cx="686460" cy="1550436"/>
            </a:xfrm>
          </p:grpSpPr>
          <mc:AlternateContent xmlns:mc="http://schemas.openxmlformats.org/markup-compatibility/2006" xmlns:a14="http://schemas.microsoft.com/office/drawing/2010/main">
            <mc:Choice Requires="a14">
              <p:sp>
                <p:nvSpPr>
                  <p:cNvPr id="92" name="矩形 91"/>
                  <p:cNvSpPr/>
                  <p:nvPr/>
                </p:nvSpPr>
                <p:spPr>
                  <a:xfrm>
                    <a:off x="2329832" y="295699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2329832" y="2956992"/>
                    <a:ext cx="4317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2075093" y="3367883"/>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2075093" y="3367883"/>
                    <a:ext cx="5237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2095437" y="398420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2095437" y="3984208"/>
                    <a:ext cx="534890" cy="523220"/>
                  </a:xfrm>
                  <a:prstGeom prst="rect">
                    <a:avLst/>
                  </a:prstGeom>
                  <a:blipFill>
                    <a:blip r:embed="rId5"/>
                    <a:stretch>
                      <a:fillRect/>
                    </a:stretch>
                  </a:blipFill>
                </p:spPr>
                <p:txBody>
                  <a:bodyPr/>
                  <a:lstStyle/>
                  <a:p>
                    <a:r>
                      <a:rPr lang="zh-CN" altLang="en-US">
                        <a:noFill/>
                      </a:rPr>
                      <a:t> </a:t>
                    </a:r>
                  </a:p>
                </p:txBody>
              </p:sp>
            </mc:Fallback>
          </mc:AlternateContent>
        </p:grpSp>
      </p:grpSp>
      <p:grpSp>
        <p:nvGrpSpPr>
          <p:cNvPr id="5" name="组合 4"/>
          <p:cNvGrpSpPr/>
          <p:nvPr/>
        </p:nvGrpSpPr>
        <p:grpSpPr>
          <a:xfrm>
            <a:off x="601112" y="1116358"/>
            <a:ext cx="4167187" cy="1752600"/>
            <a:chOff x="601112" y="1116358"/>
            <a:chExt cx="4167187" cy="1752600"/>
          </a:xfrm>
        </p:grpSpPr>
        <p:grpSp>
          <p:nvGrpSpPr>
            <p:cNvPr id="165895" name="Group 66"/>
            <p:cNvGrpSpPr>
              <a:grpSpLocks/>
            </p:cNvGrpSpPr>
            <p:nvPr/>
          </p:nvGrpSpPr>
          <p:grpSpPr bwMode="auto">
            <a:xfrm>
              <a:off x="601112" y="1116358"/>
              <a:ext cx="4167187" cy="1752600"/>
              <a:chOff x="255" y="528"/>
              <a:chExt cx="2625" cy="1104"/>
            </a:xfrm>
          </p:grpSpPr>
          <p:sp>
            <p:nvSpPr>
              <p:cNvPr id="165906" name="Rectangle 67"/>
              <p:cNvSpPr>
                <a:spLocks noChangeArrowheads="1"/>
              </p:cNvSpPr>
              <p:nvPr/>
            </p:nvSpPr>
            <p:spPr bwMode="auto">
              <a:xfrm>
                <a:off x="336" y="528"/>
                <a:ext cx="2544" cy="110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zh-CN" sz="2800" dirty="0">
                  <a:solidFill>
                    <a:srgbClr val="0000FF"/>
                  </a:solidFill>
                  <a:latin typeface="+mn-lt"/>
                  <a:ea typeface="+mn-ea"/>
                </a:endParaRPr>
              </a:p>
            </p:txBody>
          </p:sp>
          <p:sp>
            <p:nvSpPr>
              <p:cNvPr id="165907" name="Oval 68"/>
              <p:cNvSpPr>
                <a:spLocks noChangeArrowheads="1"/>
              </p:cNvSpPr>
              <p:nvPr/>
            </p:nvSpPr>
            <p:spPr bwMode="auto">
              <a:xfrm>
                <a:off x="923" y="624"/>
                <a:ext cx="522" cy="960"/>
              </a:xfrm>
              <a:prstGeom prst="ellipse">
                <a:avLst/>
              </a:prstGeom>
              <a:solidFill>
                <a:schemeClr val="accent2">
                  <a:alpha val="50195"/>
                </a:schemeClr>
              </a:solidFill>
              <a:ln w="34925">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08" name="Line 69"/>
              <p:cNvSpPr>
                <a:spLocks noChangeShapeType="1"/>
              </p:cNvSpPr>
              <p:nvPr/>
            </p:nvSpPr>
            <p:spPr bwMode="auto">
              <a:xfrm>
                <a:off x="1208" y="1104"/>
                <a:ext cx="712" cy="0"/>
              </a:xfrm>
              <a:prstGeom prst="line">
                <a:avLst/>
              </a:prstGeom>
              <a:noFill/>
              <a:ln w="22225">
                <a:solidFill>
                  <a:srgbClr val="00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0" name="Line 71"/>
              <p:cNvSpPr>
                <a:spLocks noChangeShapeType="1"/>
              </p:cNvSpPr>
              <p:nvPr/>
            </p:nvSpPr>
            <p:spPr bwMode="auto">
              <a:xfrm flipH="1" flipV="1">
                <a:off x="1018" y="720"/>
                <a:ext cx="190" cy="384"/>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2" name="Line 73"/>
              <p:cNvSpPr>
                <a:spLocks noChangeShapeType="1"/>
              </p:cNvSpPr>
              <p:nvPr/>
            </p:nvSpPr>
            <p:spPr bwMode="auto">
              <a:xfrm flipH="1">
                <a:off x="576" y="1104"/>
                <a:ext cx="336"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4" name="Text Box 75"/>
              <p:cNvSpPr txBox="1">
                <a:spLocks noChangeArrowheads="1"/>
              </p:cNvSpPr>
              <p:nvPr/>
            </p:nvSpPr>
            <p:spPr bwMode="auto">
              <a:xfrm>
                <a:off x="255" y="528"/>
                <a:ext cx="9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p>
            </p:txBody>
          </p:sp>
          <p:sp>
            <p:nvSpPr>
              <p:cNvPr id="165915" name="Line 76"/>
              <p:cNvSpPr>
                <a:spLocks noChangeShapeType="1"/>
              </p:cNvSpPr>
              <p:nvPr/>
            </p:nvSpPr>
            <p:spPr bwMode="auto">
              <a:xfrm>
                <a:off x="924" y="1056"/>
                <a:ext cx="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8" name="矩形 87"/>
                <p:cNvSpPr/>
                <p:nvPr/>
              </p:nvSpPr>
              <p:spPr>
                <a:xfrm>
                  <a:off x="2967362" y="1506745"/>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967362" y="1506745"/>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867975" y="134528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1867975" y="1345286"/>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1300534" y="19596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1300534" y="1959648"/>
                  <a:ext cx="4317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1817979" y="194754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817979" y="1947543"/>
                  <a:ext cx="534890" cy="523220"/>
                </a:xfrm>
                <a:prstGeom prst="rect">
                  <a:avLst/>
                </a:prstGeom>
                <a:blipFill>
                  <a:blip r:embed="rId9"/>
                  <a:stretch>
                    <a:fillRect/>
                  </a:stretch>
                </a:blipFill>
              </p:spPr>
              <p:txBody>
                <a:bodyPr/>
                <a:lstStyle/>
                <a:p>
                  <a:r>
                    <a:rPr lang="zh-CN" altLang="en-US">
                      <a:noFill/>
                    </a:rPr>
                    <a:t> </a:t>
                  </a:r>
                </a:p>
              </p:txBody>
            </p:sp>
          </mc:Fallback>
        </mc:AlternateContent>
      </p:grpSp>
      <p:sp>
        <p:nvSpPr>
          <p:cNvPr id="52" name="Text Box 53"/>
          <p:cNvSpPr txBox="1">
            <a:spLocks noChangeArrowheads="1"/>
          </p:cNvSpPr>
          <p:nvPr/>
        </p:nvSpPr>
        <p:spPr bwMode="auto">
          <a:xfrm rot="19178013">
            <a:off x="1909211" y="3769071"/>
            <a:ext cx="69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65904" name="Line 84"/>
          <p:cNvSpPr>
            <a:spLocks noChangeShapeType="1"/>
          </p:cNvSpPr>
          <p:nvPr/>
        </p:nvSpPr>
        <p:spPr bwMode="auto">
          <a:xfrm>
            <a:off x="2126698" y="2014380"/>
            <a:ext cx="773113"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03" name="TextBox 84"/>
          <p:cNvSpPr txBox="1">
            <a:spLocks noChangeArrowheads="1"/>
          </p:cNvSpPr>
          <p:nvPr/>
        </p:nvSpPr>
        <p:spPr bwMode="auto">
          <a:xfrm>
            <a:off x="682073" y="341659"/>
            <a:ext cx="235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讨论：</a:t>
            </a:r>
          </a:p>
        </p:txBody>
      </p:sp>
      <mc:AlternateContent xmlns:mc="http://schemas.openxmlformats.org/markup-compatibility/2006" xmlns:a14="http://schemas.microsoft.com/office/drawing/2010/main">
        <mc:Choice Requires="a14">
          <p:sp>
            <p:nvSpPr>
              <p:cNvPr id="86" name="矩形 85"/>
              <p:cNvSpPr/>
              <p:nvPr/>
            </p:nvSpPr>
            <p:spPr>
              <a:xfrm>
                <a:off x="3213706" y="1927711"/>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213706" y="1927711"/>
                <a:ext cx="1508555" cy="8961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2443017" y="1488438"/>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2443017" y="1488438"/>
                <a:ext cx="529311" cy="575479"/>
              </a:xfrm>
              <a:prstGeom prst="rect">
                <a:avLst/>
              </a:prstGeom>
              <a:blipFill>
                <a:blip r:embed="rId11"/>
                <a:stretch>
                  <a:fillRect/>
                </a:stretch>
              </a:blipFill>
            </p:spPr>
            <p:txBody>
              <a:bodyPr/>
              <a:lstStyle/>
              <a:p>
                <a:r>
                  <a:rPr lang="zh-CN" altLang="en-US">
                    <a:noFill/>
                  </a:rPr>
                  <a:t> </a:t>
                </a:r>
              </a:p>
            </p:txBody>
          </p:sp>
        </mc:Fallback>
      </mc:AlternateContent>
      <p:grpSp>
        <p:nvGrpSpPr>
          <p:cNvPr id="8" name="组合 7"/>
          <p:cNvGrpSpPr/>
          <p:nvPr/>
        </p:nvGrpSpPr>
        <p:grpSpPr>
          <a:xfrm>
            <a:off x="653498" y="4688576"/>
            <a:ext cx="4140200" cy="2296770"/>
            <a:chOff x="653498" y="4688576"/>
            <a:chExt cx="4140200" cy="2296770"/>
          </a:xfrm>
        </p:grpSpPr>
        <p:grpSp>
          <p:nvGrpSpPr>
            <p:cNvPr id="165916" name="Group 55"/>
            <p:cNvGrpSpPr>
              <a:grpSpLocks/>
            </p:cNvGrpSpPr>
            <p:nvPr/>
          </p:nvGrpSpPr>
          <p:grpSpPr bwMode="auto">
            <a:xfrm>
              <a:off x="653498" y="4699346"/>
              <a:ext cx="4140200" cy="2286000"/>
              <a:chOff x="272" y="2832"/>
              <a:chExt cx="2608" cy="1440"/>
            </a:xfrm>
          </p:grpSpPr>
          <p:sp>
            <p:nvSpPr>
              <p:cNvPr id="165918" name="Rectangle 56"/>
              <p:cNvSpPr>
                <a:spLocks noChangeArrowheads="1"/>
              </p:cNvSpPr>
              <p:nvPr/>
            </p:nvSpPr>
            <p:spPr bwMode="auto">
              <a:xfrm>
                <a:off x="336" y="2832"/>
                <a:ext cx="2544" cy="110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19" name="Line 57"/>
              <p:cNvSpPr>
                <a:spLocks noChangeShapeType="1"/>
              </p:cNvSpPr>
              <p:nvPr/>
            </p:nvSpPr>
            <p:spPr bwMode="auto">
              <a:xfrm>
                <a:off x="672" y="3312"/>
                <a:ext cx="480" cy="43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20" name="Line 58"/>
              <p:cNvSpPr>
                <a:spLocks noChangeShapeType="1"/>
              </p:cNvSpPr>
              <p:nvPr/>
            </p:nvSpPr>
            <p:spPr bwMode="auto">
              <a:xfrm flipH="1">
                <a:off x="1152" y="3312"/>
                <a:ext cx="432" cy="43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22" name="Freeform 60"/>
              <p:cNvSpPr>
                <a:spLocks/>
              </p:cNvSpPr>
              <p:nvPr/>
            </p:nvSpPr>
            <p:spPr bwMode="auto">
              <a:xfrm>
                <a:off x="1056" y="3552"/>
                <a:ext cx="192" cy="96"/>
              </a:xfrm>
              <a:custGeom>
                <a:avLst/>
                <a:gdLst>
                  <a:gd name="T0" fmla="*/ 0 w 192"/>
                  <a:gd name="T1" fmla="*/ 96 h 96"/>
                  <a:gd name="T2" fmla="*/ 96 w 192"/>
                  <a:gd name="T3" fmla="*/ 0 h 96"/>
                  <a:gd name="T4" fmla="*/ 192 w 192"/>
                  <a:gd name="T5" fmla="*/ 96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solidFill>
                    <a:srgbClr val="0000FF"/>
                  </a:solidFill>
                  <a:latin typeface="+mn-lt"/>
                  <a:ea typeface="+mn-ea"/>
                </a:endParaRPr>
              </a:p>
            </p:txBody>
          </p:sp>
          <p:sp>
            <p:nvSpPr>
              <p:cNvPr id="165923" name="Rectangle 61"/>
              <p:cNvSpPr>
                <a:spLocks noChangeArrowheads="1"/>
              </p:cNvSpPr>
              <p:nvPr/>
            </p:nvSpPr>
            <p:spPr bwMode="auto">
              <a:xfrm>
                <a:off x="272" y="2848"/>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a:t>
                </a:r>
              </a:p>
            </p:txBody>
          </p:sp>
          <p:sp>
            <p:nvSpPr>
              <p:cNvPr id="165925" name="AutoShape 63"/>
              <p:cNvSpPr>
                <a:spLocks noChangeArrowheads="1"/>
              </p:cNvSpPr>
              <p:nvPr/>
            </p:nvSpPr>
            <p:spPr bwMode="auto">
              <a:xfrm>
                <a:off x="480" y="3120"/>
                <a:ext cx="1296"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533 w 21600"/>
                  <a:gd name="T13" fmla="*/ 0 h 21600"/>
                  <a:gd name="T14" fmla="*/ 20067 w 21600"/>
                  <a:gd name="T15" fmla="*/ 5550 h 21600"/>
                </a:gdLst>
                <a:ahLst/>
                <a:cxnLst>
                  <a:cxn ang="T8">
                    <a:pos x="T0" y="T1"/>
                  </a:cxn>
                  <a:cxn ang="T9">
                    <a:pos x="T2" y="T3"/>
                  </a:cxn>
                  <a:cxn ang="T10">
                    <a:pos x="T4" y="T5"/>
                  </a:cxn>
                  <a:cxn ang="T11">
                    <a:pos x="T6" y="T7"/>
                  </a:cxn>
                </a:cxnLst>
                <a:rect l="T12" t="T13" r="T14" b="T15"/>
                <a:pathLst>
                  <a:path w="21600" h="21600">
                    <a:moveTo>
                      <a:pt x="3367" y="3750"/>
                    </a:moveTo>
                    <a:cubicBezTo>
                      <a:pt x="5301" y="1710"/>
                      <a:pt x="7989" y="555"/>
                      <a:pt x="10800" y="556"/>
                    </a:cubicBezTo>
                    <a:cubicBezTo>
                      <a:pt x="13610" y="556"/>
                      <a:pt x="16298" y="1710"/>
                      <a:pt x="18232" y="3750"/>
                    </a:cubicBezTo>
                    <a:lnTo>
                      <a:pt x="18635" y="3367"/>
                    </a:lnTo>
                    <a:cubicBezTo>
                      <a:pt x="16596" y="1217"/>
                      <a:pt x="13763" y="-1"/>
                      <a:pt x="10799" y="0"/>
                    </a:cubicBezTo>
                    <a:cubicBezTo>
                      <a:pt x="7836" y="0"/>
                      <a:pt x="5003" y="1217"/>
                      <a:pt x="2964" y="3367"/>
                    </a:cubicBezTo>
                    <a:lnTo>
                      <a:pt x="3367" y="3750"/>
                    </a:lnTo>
                    <a:close/>
                  </a:path>
                </a:pathLst>
              </a:custGeom>
              <a:solidFill>
                <a:srgbClr val="0000FF"/>
              </a:solidFill>
              <a:ln w="9525">
                <a:solidFill>
                  <a:srgbClr val="0000FF"/>
                </a:solidFill>
                <a:miter lim="800000"/>
                <a:headEnd/>
                <a:tailEnd/>
              </a:ln>
            </p:spPr>
            <p:txBody>
              <a:bodyPr wrap="none" anchor="ctr"/>
              <a:lstStyle/>
              <a:p>
                <a:pPr algn="just"/>
                <a:endParaRPr lang="zh-CN" altLang="en-US" sz="2800" dirty="0">
                  <a:solidFill>
                    <a:srgbClr val="0000FF"/>
                  </a:solidFill>
                  <a:latin typeface="+mn-lt"/>
                  <a:ea typeface="+mn-ea"/>
                </a:endParaRPr>
              </a:p>
            </p:txBody>
          </p:sp>
          <p:sp>
            <p:nvSpPr>
              <p:cNvPr id="165926" name="Line 64"/>
              <p:cNvSpPr>
                <a:spLocks noChangeShapeType="1"/>
              </p:cNvSpPr>
              <p:nvPr/>
            </p:nvSpPr>
            <p:spPr bwMode="auto">
              <a:xfrm>
                <a:off x="1056" y="3135"/>
                <a:ext cx="144" cy="0"/>
              </a:xfrm>
              <a:prstGeom prst="line">
                <a:avLst/>
              </a:prstGeom>
              <a:noFill/>
              <a:ln w="444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3" name="矩形 92"/>
                <p:cNvSpPr/>
                <p:nvPr/>
              </p:nvSpPr>
              <p:spPr>
                <a:xfrm>
                  <a:off x="1792030" y="4688576"/>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1792030" y="4688576"/>
                  <a:ext cx="4317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1526700" y="533879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1526700" y="5338796"/>
                  <a:ext cx="52379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1940216" y="596417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1940216" y="5964175"/>
                  <a:ext cx="534890"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0" name="矩形 99"/>
              <p:cNvSpPr/>
              <p:nvPr/>
            </p:nvSpPr>
            <p:spPr>
              <a:xfrm>
                <a:off x="3239926" y="3711784"/>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3239926" y="3711784"/>
                <a:ext cx="1508555" cy="8961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3282582" y="5506370"/>
                <a:ext cx="150855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3282582" y="5506370"/>
                <a:ext cx="1508555" cy="8989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7109846" y="1283537"/>
                <a:ext cx="177561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7109846" y="1283537"/>
                <a:ext cx="1775614" cy="898964"/>
              </a:xfrm>
              <a:prstGeom prst="rect">
                <a:avLst/>
              </a:prstGeom>
              <a:blipFill>
                <a:blip r:embed="rId18"/>
                <a:stretch>
                  <a:fillRect/>
                </a:stretch>
              </a:blipFill>
            </p:spPr>
            <p:txBody>
              <a:bodyPr/>
              <a:lstStyle/>
              <a:p>
                <a:r>
                  <a:rPr lang="zh-CN" altLang="en-US">
                    <a:noFill/>
                  </a:rPr>
                  <a:t> </a:t>
                </a:r>
              </a:p>
            </p:txBody>
          </p:sp>
        </mc:Fallback>
      </mc:AlternateContent>
      <p:grpSp>
        <p:nvGrpSpPr>
          <p:cNvPr id="9" name="组合 8"/>
          <p:cNvGrpSpPr/>
          <p:nvPr/>
        </p:nvGrpSpPr>
        <p:grpSpPr>
          <a:xfrm>
            <a:off x="4844498" y="1116359"/>
            <a:ext cx="4114800" cy="2286001"/>
            <a:chOff x="4844498" y="1116359"/>
            <a:chExt cx="4114800" cy="2286001"/>
          </a:xfrm>
        </p:grpSpPr>
        <p:grpSp>
          <p:nvGrpSpPr>
            <p:cNvPr id="3" name="Group 26"/>
            <p:cNvGrpSpPr>
              <a:grpSpLocks/>
            </p:cNvGrpSpPr>
            <p:nvPr/>
          </p:nvGrpSpPr>
          <p:grpSpPr bwMode="auto">
            <a:xfrm>
              <a:off x="4844498" y="1116359"/>
              <a:ext cx="4114800" cy="2286001"/>
              <a:chOff x="2928" y="528"/>
              <a:chExt cx="2592" cy="1440"/>
            </a:xfrm>
          </p:grpSpPr>
          <p:sp>
            <p:nvSpPr>
              <p:cNvPr id="165939" name="Rectangle 27"/>
              <p:cNvSpPr>
                <a:spLocks noChangeArrowheads="1"/>
              </p:cNvSpPr>
              <p:nvPr/>
            </p:nvSpPr>
            <p:spPr bwMode="auto">
              <a:xfrm>
                <a:off x="2976" y="528"/>
                <a:ext cx="2544" cy="144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40" name="Text Box 28"/>
              <p:cNvSpPr txBox="1">
                <a:spLocks noChangeArrowheads="1"/>
              </p:cNvSpPr>
              <p:nvPr/>
            </p:nvSpPr>
            <p:spPr bwMode="auto">
              <a:xfrm>
                <a:off x="2928" y="672"/>
                <a:ext cx="1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i="1" dirty="0">
                    <a:solidFill>
                      <a:srgbClr val="0000FF"/>
                    </a:solidFill>
                    <a:latin typeface="+mn-lt"/>
                    <a:ea typeface="+mn-ea"/>
                  </a:rPr>
                  <a:t> </a:t>
                </a:r>
                <a:endParaRPr kumimoji="0" lang="zh-CN" altLang="zh-CN" sz="2800" i="1" dirty="0">
                  <a:solidFill>
                    <a:srgbClr val="0000FF"/>
                  </a:solidFill>
                  <a:latin typeface="+mn-lt"/>
                  <a:ea typeface="+mn-ea"/>
                </a:endParaRPr>
              </a:p>
            </p:txBody>
          </p:sp>
          <p:sp>
            <p:nvSpPr>
              <p:cNvPr id="165941" name="Line 29"/>
              <p:cNvSpPr>
                <a:spLocks noChangeShapeType="1"/>
              </p:cNvSpPr>
              <p:nvPr/>
            </p:nvSpPr>
            <p:spPr bwMode="auto">
              <a:xfrm>
                <a:off x="3456" y="1776"/>
                <a:ext cx="5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2" name="Line 30"/>
              <p:cNvSpPr>
                <a:spLocks noChangeShapeType="1"/>
              </p:cNvSpPr>
              <p:nvPr/>
            </p:nvSpPr>
            <p:spPr bwMode="auto">
              <a:xfrm flipV="1">
                <a:off x="4032" y="1104"/>
                <a:ext cx="0" cy="672"/>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3" name="Line 31"/>
              <p:cNvSpPr>
                <a:spLocks noChangeShapeType="1"/>
              </p:cNvSpPr>
              <p:nvPr/>
            </p:nvSpPr>
            <p:spPr bwMode="auto">
              <a:xfrm flipH="1">
                <a:off x="3168" y="1776"/>
                <a:ext cx="288"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4" name="Line 32"/>
              <p:cNvSpPr>
                <a:spLocks noChangeShapeType="1"/>
              </p:cNvSpPr>
              <p:nvPr/>
            </p:nvSpPr>
            <p:spPr bwMode="auto">
              <a:xfrm flipV="1">
                <a:off x="4032" y="816"/>
                <a:ext cx="0" cy="336"/>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5" name="Line 33"/>
              <p:cNvSpPr>
                <a:spLocks noChangeShapeType="1"/>
              </p:cNvSpPr>
              <p:nvPr/>
            </p:nvSpPr>
            <p:spPr bwMode="auto">
              <a:xfrm>
                <a:off x="4032" y="1776"/>
                <a:ext cx="480"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8" name="Line 36"/>
              <p:cNvSpPr>
                <a:spLocks noChangeShapeType="1"/>
              </p:cNvSpPr>
              <p:nvPr/>
            </p:nvSpPr>
            <p:spPr bwMode="auto">
              <a:xfrm>
                <a:off x="3648" y="1776"/>
                <a:ext cx="14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9" name="Line 37"/>
              <p:cNvSpPr>
                <a:spLocks noChangeShapeType="1"/>
              </p:cNvSpPr>
              <p:nvPr/>
            </p:nvSpPr>
            <p:spPr bwMode="auto">
              <a:xfrm flipV="1">
                <a:off x="4032" y="1296"/>
                <a:ext cx="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0" name="Rectangle 38"/>
              <p:cNvSpPr>
                <a:spLocks noChangeArrowheads="1"/>
              </p:cNvSpPr>
              <p:nvPr/>
            </p:nvSpPr>
            <p:spPr bwMode="auto">
              <a:xfrm>
                <a:off x="3072" y="544"/>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a:t>
                </a:r>
              </a:p>
            </p:txBody>
          </p:sp>
          <p:sp>
            <p:nvSpPr>
              <p:cNvPr id="165951" name="Text Box 39"/>
              <p:cNvSpPr txBox="1">
                <a:spLocks noChangeArrowheads="1"/>
              </p:cNvSpPr>
              <p:nvPr/>
            </p:nvSpPr>
            <p:spPr bwMode="auto">
              <a:xfrm>
                <a:off x="4380" y="16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latin typeface="+mn-lt"/>
                    <a:ea typeface="+mn-ea"/>
                  </a:rPr>
                  <a:t>*</a:t>
                </a:r>
              </a:p>
            </p:txBody>
          </p:sp>
        </p:grpSp>
        <mc:AlternateContent xmlns:mc="http://schemas.openxmlformats.org/markup-compatibility/2006" xmlns:a14="http://schemas.microsoft.com/office/drawing/2010/main">
          <mc:Choice Requires="a14">
            <p:sp>
              <p:nvSpPr>
                <p:cNvPr id="103" name="矩形 102"/>
                <p:cNvSpPr/>
                <p:nvPr/>
              </p:nvSpPr>
              <p:spPr>
                <a:xfrm>
                  <a:off x="6716903" y="2604035"/>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6716903" y="2604035"/>
                  <a:ext cx="503856"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7282898" y="278230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7282898" y="2782301"/>
                  <a:ext cx="51520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5745015" y="2575927"/>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5" name="矩形 104"/>
                <p:cNvSpPr>
                  <a:spLocks noRot="1" noChangeAspect="1" noMove="1" noResize="1" noEditPoints="1" noAdjustHandles="1" noChangeArrowheads="1" noChangeShapeType="1" noTextEdit="1"/>
                </p:cNvSpPr>
                <p:nvPr/>
              </p:nvSpPr>
              <p:spPr>
                <a:xfrm>
                  <a:off x="5745015" y="2575927"/>
                  <a:ext cx="431721"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221652" y="220915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6" name="矩形 105"/>
                <p:cNvSpPr>
                  <a:spLocks noRot="1" noChangeAspect="1" noMove="1" noResize="1" noEditPoints="1" noAdjustHandles="1" noChangeArrowheads="1" noChangeShapeType="1" noTextEdit="1"/>
                </p:cNvSpPr>
                <p:nvPr/>
              </p:nvSpPr>
              <p:spPr>
                <a:xfrm>
                  <a:off x="6221652" y="2209153"/>
                  <a:ext cx="431721" cy="523220"/>
                </a:xfrm>
                <a:prstGeom prst="rect">
                  <a:avLst/>
                </a:prstGeom>
                <a:blipFill>
                  <a:blip r:embed="rId22"/>
                  <a:stretch>
                    <a:fillRect/>
                  </a:stretch>
                </a:blipFill>
              </p:spPr>
              <p:txBody>
                <a:bodyPr/>
                <a:lstStyle/>
                <a:p>
                  <a:r>
                    <a:rPr lang="zh-CN" altLang="en-US">
                      <a:noFill/>
                    </a:rPr>
                    <a:t> </a:t>
                  </a:r>
                </a:p>
              </p:txBody>
            </p:sp>
          </mc:Fallback>
        </mc:AlternateContent>
      </p:grpSp>
      <p:grpSp>
        <p:nvGrpSpPr>
          <p:cNvPr id="10" name="组合 9"/>
          <p:cNvGrpSpPr/>
          <p:nvPr/>
        </p:nvGrpSpPr>
        <p:grpSpPr>
          <a:xfrm>
            <a:off x="4920698" y="3480146"/>
            <a:ext cx="4038600" cy="2971800"/>
            <a:chOff x="4920698" y="3480146"/>
            <a:chExt cx="4038600" cy="2971800"/>
          </a:xfrm>
        </p:grpSpPr>
        <p:grpSp>
          <p:nvGrpSpPr>
            <p:cNvPr id="2" name="Group 3"/>
            <p:cNvGrpSpPr>
              <a:grpSpLocks/>
            </p:cNvGrpSpPr>
            <p:nvPr/>
          </p:nvGrpSpPr>
          <p:grpSpPr bwMode="auto">
            <a:xfrm>
              <a:off x="4920698" y="3480146"/>
              <a:ext cx="4038600" cy="2971800"/>
              <a:chOff x="2976" y="2064"/>
              <a:chExt cx="2544" cy="1872"/>
            </a:xfrm>
          </p:grpSpPr>
          <p:sp>
            <p:nvSpPr>
              <p:cNvPr id="165952" name="Rectangle 4"/>
              <p:cNvSpPr>
                <a:spLocks noChangeArrowheads="1"/>
              </p:cNvSpPr>
              <p:nvPr/>
            </p:nvSpPr>
            <p:spPr bwMode="auto">
              <a:xfrm>
                <a:off x="2976" y="2064"/>
                <a:ext cx="2544" cy="187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53" name="Line 5"/>
              <p:cNvSpPr>
                <a:spLocks noChangeShapeType="1"/>
              </p:cNvSpPr>
              <p:nvPr/>
            </p:nvSpPr>
            <p:spPr bwMode="auto">
              <a:xfrm>
                <a:off x="3360" y="2832"/>
                <a:ext cx="28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sp>
            <p:nvSpPr>
              <p:cNvPr id="165954" name="AutoShape 6"/>
              <p:cNvSpPr>
                <a:spLocks noChangeArrowheads="1"/>
              </p:cNvSpPr>
              <p:nvPr/>
            </p:nvSpPr>
            <p:spPr bwMode="auto">
              <a:xfrm>
                <a:off x="3648" y="2112"/>
                <a:ext cx="1392"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162 h 21600"/>
                </a:gdLst>
                <a:ahLst/>
                <a:cxnLst>
                  <a:cxn ang="T8">
                    <a:pos x="T0" y="T1"/>
                  </a:cxn>
                  <a:cxn ang="T9">
                    <a:pos x="T2" y="T3"/>
                  </a:cxn>
                  <a:cxn ang="T10">
                    <a:pos x="T4" y="T5"/>
                  </a:cxn>
                  <a:cxn ang="T11">
                    <a:pos x="T6" y="T7"/>
                  </a:cxn>
                </a:cxnLst>
                <a:rect l="T12" t="T13" r="T14" b="T15"/>
                <a:pathLst>
                  <a:path w="21600" h="21600">
                    <a:moveTo>
                      <a:pt x="2933" y="11109"/>
                    </a:moveTo>
                    <a:cubicBezTo>
                      <a:pt x="2929" y="11006"/>
                      <a:pt x="2927" y="10903"/>
                      <a:pt x="2927" y="10800"/>
                    </a:cubicBezTo>
                    <a:cubicBezTo>
                      <a:pt x="2927" y="6451"/>
                      <a:pt x="6451" y="2927"/>
                      <a:pt x="10800" y="2927"/>
                    </a:cubicBezTo>
                    <a:cubicBezTo>
                      <a:pt x="15148" y="2927"/>
                      <a:pt x="18673" y="6451"/>
                      <a:pt x="18673" y="10800"/>
                    </a:cubicBezTo>
                    <a:cubicBezTo>
                      <a:pt x="18673" y="10903"/>
                      <a:pt x="18670" y="11006"/>
                      <a:pt x="18666" y="11109"/>
                    </a:cubicBezTo>
                    <a:lnTo>
                      <a:pt x="21591" y="11225"/>
                    </a:lnTo>
                    <a:cubicBezTo>
                      <a:pt x="21597" y="11083"/>
                      <a:pt x="21600" y="10941"/>
                      <a:pt x="21600" y="10800"/>
                    </a:cubicBezTo>
                    <a:cubicBezTo>
                      <a:pt x="21600" y="4835"/>
                      <a:pt x="16764" y="0"/>
                      <a:pt x="10800" y="0"/>
                    </a:cubicBezTo>
                    <a:cubicBezTo>
                      <a:pt x="4835" y="0"/>
                      <a:pt x="0" y="4835"/>
                      <a:pt x="0" y="10800"/>
                    </a:cubicBezTo>
                    <a:cubicBezTo>
                      <a:pt x="-1" y="10941"/>
                      <a:pt x="2" y="11083"/>
                      <a:pt x="8" y="11225"/>
                    </a:cubicBezTo>
                    <a:lnTo>
                      <a:pt x="2933" y="11109"/>
                    </a:lnTo>
                    <a:close/>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solidFill>
                    <a:srgbClr val="0000FF"/>
                  </a:solidFill>
                  <a:latin typeface="+mn-lt"/>
                  <a:ea typeface="+mn-ea"/>
                </a:endParaRPr>
              </a:p>
            </p:txBody>
          </p:sp>
          <p:sp>
            <p:nvSpPr>
              <p:cNvPr id="165955" name="Line 7"/>
              <p:cNvSpPr>
                <a:spLocks noChangeShapeType="1"/>
              </p:cNvSpPr>
              <p:nvPr/>
            </p:nvSpPr>
            <p:spPr bwMode="auto">
              <a:xfrm>
                <a:off x="3120" y="2832"/>
                <a:ext cx="240"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6" name="Line 8"/>
              <p:cNvSpPr>
                <a:spLocks noChangeShapeType="1"/>
              </p:cNvSpPr>
              <p:nvPr/>
            </p:nvSpPr>
            <p:spPr bwMode="auto">
              <a:xfrm>
                <a:off x="3840" y="2832"/>
                <a:ext cx="0" cy="33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7" name="Line 9"/>
              <p:cNvSpPr>
                <a:spLocks noChangeShapeType="1"/>
              </p:cNvSpPr>
              <p:nvPr/>
            </p:nvSpPr>
            <p:spPr bwMode="auto">
              <a:xfrm>
                <a:off x="3840" y="3072"/>
                <a:ext cx="0" cy="24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8" name="Line 10"/>
              <p:cNvSpPr>
                <a:spLocks noChangeShapeType="1"/>
              </p:cNvSpPr>
              <p:nvPr/>
            </p:nvSpPr>
            <p:spPr bwMode="auto">
              <a:xfrm flipV="1">
                <a:off x="3840" y="2832"/>
                <a:ext cx="1008"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0" name="Line 12"/>
              <p:cNvSpPr>
                <a:spLocks noChangeShapeType="1"/>
              </p:cNvSpPr>
              <p:nvPr/>
            </p:nvSpPr>
            <p:spPr bwMode="auto">
              <a:xfrm>
                <a:off x="4320" y="2112"/>
                <a:ext cx="14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1" name="Line 13"/>
              <p:cNvSpPr>
                <a:spLocks noChangeShapeType="1"/>
              </p:cNvSpPr>
              <p:nvPr/>
            </p:nvSpPr>
            <p:spPr bwMode="auto">
              <a:xfrm flipH="1">
                <a:off x="4272" y="2304"/>
                <a:ext cx="14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2" name="Line 14"/>
              <p:cNvSpPr>
                <a:spLocks noChangeShapeType="1"/>
              </p:cNvSpPr>
              <p:nvPr/>
            </p:nvSpPr>
            <p:spPr bwMode="auto">
              <a:xfrm>
                <a:off x="3840" y="2928"/>
                <a:ext cx="0" cy="144"/>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4" name="Line 16"/>
              <p:cNvSpPr>
                <a:spLocks noChangeShapeType="1"/>
              </p:cNvSpPr>
              <p:nvPr/>
            </p:nvSpPr>
            <p:spPr bwMode="auto">
              <a:xfrm flipV="1">
                <a:off x="4320" y="2400"/>
                <a:ext cx="336" cy="432"/>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5" name="Line 17"/>
              <p:cNvSpPr>
                <a:spLocks noChangeShapeType="1"/>
              </p:cNvSpPr>
              <p:nvPr/>
            </p:nvSpPr>
            <p:spPr bwMode="auto">
              <a:xfrm flipV="1">
                <a:off x="4320" y="2544"/>
                <a:ext cx="672" cy="288"/>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8" name="Line 20"/>
              <p:cNvSpPr>
                <a:spLocks noChangeShapeType="1"/>
              </p:cNvSpPr>
              <p:nvPr/>
            </p:nvSpPr>
            <p:spPr bwMode="auto">
              <a:xfrm flipH="1">
                <a:off x="4848" y="2832"/>
                <a:ext cx="96"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9" name="Rectangle 21"/>
              <p:cNvSpPr>
                <a:spLocks noChangeArrowheads="1"/>
              </p:cNvSpPr>
              <p:nvPr/>
            </p:nvSpPr>
            <p:spPr bwMode="auto">
              <a:xfrm>
                <a:off x="3072" y="2080"/>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a:t>
                </a:r>
              </a:p>
            </p:txBody>
          </p:sp>
          <p:sp>
            <p:nvSpPr>
              <p:cNvPr id="165970" name="Line 22"/>
              <p:cNvSpPr>
                <a:spLocks noChangeShapeType="1"/>
              </p:cNvSpPr>
              <p:nvPr/>
            </p:nvSpPr>
            <p:spPr bwMode="auto">
              <a:xfrm>
                <a:off x="3312" y="2832"/>
                <a:ext cx="33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sp>
            <p:nvSpPr>
              <p:cNvPr id="165971" name="Line 23"/>
              <p:cNvSpPr>
                <a:spLocks noChangeShapeType="1"/>
              </p:cNvSpPr>
              <p:nvPr/>
            </p:nvSpPr>
            <p:spPr bwMode="auto">
              <a:xfrm>
                <a:off x="3456" y="2832"/>
                <a:ext cx="96"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72" name="Text Box 24"/>
              <p:cNvSpPr txBox="1">
                <a:spLocks noChangeArrowheads="1"/>
              </p:cNvSpPr>
              <p:nvPr/>
            </p:nvSpPr>
            <p:spPr bwMode="auto">
              <a:xfrm>
                <a:off x="4224" y="272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i="1" dirty="0">
                    <a:solidFill>
                      <a:srgbClr val="0000FF"/>
                    </a:solidFill>
                    <a:latin typeface="+mn-lt"/>
                    <a:ea typeface="+mn-ea"/>
                  </a:rPr>
                  <a:t>*</a:t>
                </a:r>
              </a:p>
            </p:txBody>
          </p:sp>
          <p:sp>
            <p:nvSpPr>
              <p:cNvPr id="165973" name="Line 25"/>
              <p:cNvSpPr>
                <a:spLocks noChangeShapeType="1"/>
              </p:cNvSpPr>
              <p:nvPr/>
            </p:nvSpPr>
            <p:spPr bwMode="auto">
              <a:xfrm>
                <a:off x="3648" y="2832"/>
                <a:ext cx="192"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9" name="矩形 98"/>
                <p:cNvSpPr/>
                <p:nvPr/>
              </p:nvSpPr>
              <p:spPr>
                <a:xfrm>
                  <a:off x="6988193" y="460792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6988193" y="4607927"/>
                  <a:ext cx="53489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5478250" y="46647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5478250" y="4664748"/>
                  <a:ext cx="431721"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flipH="1">
                  <a:off x="6858904" y="388297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08" name="矩形 107"/>
                <p:cNvSpPr>
                  <a:spLocks noRot="1" noChangeAspect="1" noMove="1" noResize="1" noEditPoints="1" noAdjustHandles="1" noChangeArrowheads="1" noChangeShapeType="1" noTextEdit="1"/>
                </p:cNvSpPr>
                <p:nvPr/>
              </p:nvSpPr>
              <p:spPr>
                <a:xfrm flipH="1">
                  <a:off x="6858904" y="3882978"/>
                  <a:ext cx="501884"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flipH="1">
                  <a:off x="8077950" y="388274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09" name="矩形 108"/>
                <p:cNvSpPr>
                  <a:spLocks noRot="1" noChangeAspect="1" noMove="1" noResize="1" noEditPoints="1" noAdjustHandles="1" noChangeArrowheads="1" noChangeShapeType="1" noTextEdit="1"/>
                </p:cNvSpPr>
                <p:nvPr/>
              </p:nvSpPr>
              <p:spPr>
                <a:xfrm flipH="1">
                  <a:off x="8077950" y="3882741"/>
                  <a:ext cx="501884"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2" name="矩形 111"/>
              <p:cNvSpPr/>
              <p:nvPr/>
            </p:nvSpPr>
            <p:spPr>
              <a:xfrm>
                <a:off x="4939004" y="5483690"/>
                <a:ext cx="3822393"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4939004" y="5483690"/>
                <a:ext cx="3822393" cy="969433"/>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5658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5903"/>
                                        </p:tgtEl>
                                        <p:attrNameLst>
                                          <p:attrName>style.visibility</p:attrName>
                                        </p:attrNameLst>
                                      </p:cBhvr>
                                      <p:to>
                                        <p:strVal val="visible"/>
                                      </p:to>
                                    </p:set>
                                    <p:animEffect transition="in" filter="wipe(left)">
                                      <p:cBhvr>
                                        <p:cTn id="7" dur="500"/>
                                        <p:tgtEl>
                                          <p:spTgt spid="1659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5904"/>
                                        </p:tgtEl>
                                        <p:attrNameLst>
                                          <p:attrName>style.visibility</p:attrName>
                                        </p:attrNameLst>
                                      </p:cBhvr>
                                      <p:to>
                                        <p:strVal val="visible"/>
                                      </p:to>
                                    </p:set>
                                    <p:animEffect transition="in" filter="wipe(left)">
                                      <p:cBhvr>
                                        <p:cTn id="17" dur="500"/>
                                        <p:tgtEl>
                                          <p:spTgt spid="1659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left)">
                                      <p:cBhvr>
                                        <p:cTn id="42" dur="500"/>
                                        <p:tgtEl>
                                          <p:spTgt spid="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wipe(left)">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wipe(left)">
                                      <p:cBhvr>
                                        <p:cTn id="7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65904" grpId="0" animBg="1"/>
      <p:bldP spid="165903" grpId="0"/>
      <p:bldP spid="86" grpId="0"/>
      <p:bldP spid="89" grpId="0"/>
      <p:bldP spid="100" grpId="0"/>
      <p:bldP spid="101" grpId="0"/>
      <p:bldP spid="102" grpId="0"/>
      <p:bldP spid="1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7974" name="Text Box 44"/>
              <p:cNvSpPr txBox="1">
                <a:spLocks noChangeArrowheads="1"/>
              </p:cNvSpPr>
              <p:nvPr/>
            </p:nvSpPr>
            <p:spPr bwMode="auto">
              <a:xfrm>
                <a:off x="738740" y="772354"/>
                <a:ext cx="5567363"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4</a:t>
                </a:r>
                <a:r>
                  <a:rPr lang="zh-CN" altLang="en-US" sz="2800" dirty="0">
                    <a:solidFill>
                      <a:srgbClr val="0000FF"/>
                    </a:solidFill>
                    <a:latin typeface="+mn-lt"/>
                    <a:ea typeface="+mn-ea"/>
                  </a:rPr>
                  <a:t>：如图的载流导线，求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zh-CN" sz="2800" dirty="0">
                    <a:solidFill>
                      <a:srgbClr val="0000FF"/>
                    </a:solidFill>
                    <a:latin typeface="+mn-lt"/>
                    <a:ea typeface="+mn-ea"/>
                  </a:rPr>
                  <a:t>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endParaRPr lang="zh-CN" altLang="en-US" sz="2800" dirty="0">
                  <a:solidFill>
                    <a:srgbClr val="0000FF"/>
                  </a:solidFill>
                  <a:latin typeface="+mn-lt"/>
                  <a:ea typeface="+mn-ea"/>
                </a:endParaRPr>
              </a:p>
            </p:txBody>
          </p:sp>
        </mc:Choice>
        <mc:Fallback xmlns="">
          <p:sp>
            <p:nvSpPr>
              <p:cNvPr id="167974" name="Text Box 44"/>
              <p:cNvSpPr txBox="1">
                <a:spLocks noRot="1" noChangeAspect="1" noMove="1" noResize="1" noEditPoints="1" noAdjustHandles="1" noChangeArrowheads="1" noChangeShapeType="1" noTextEdit="1"/>
              </p:cNvSpPr>
              <p:nvPr/>
            </p:nvSpPr>
            <p:spPr bwMode="auto">
              <a:xfrm>
                <a:off x="738740" y="772354"/>
                <a:ext cx="5567363" cy="575479"/>
              </a:xfrm>
              <a:prstGeom prst="rect">
                <a:avLst/>
              </a:prstGeom>
              <a:blipFill>
                <a:blip r:embed="rId3"/>
                <a:stretch>
                  <a:fillRect l="-2191"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Text Box 46"/>
          <p:cNvSpPr txBox="1">
            <a:spLocks noChangeArrowheads="1"/>
          </p:cNvSpPr>
          <p:nvPr/>
        </p:nvSpPr>
        <p:spPr bwMode="auto">
          <a:xfrm>
            <a:off x="738740" y="1775654"/>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mn-lt"/>
                <a:ea typeface="+mn-ea"/>
              </a:rPr>
              <a:t>解：</a:t>
            </a:r>
          </a:p>
        </p:txBody>
      </p:sp>
      <p:sp>
        <p:nvSpPr>
          <p:cNvPr id="6" name="Text Box 47"/>
          <p:cNvSpPr txBox="1">
            <a:spLocks noChangeArrowheads="1"/>
          </p:cNvSpPr>
          <p:nvPr/>
        </p:nvSpPr>
        <p:spPr bwMode="auto">
          <a:xfrm>
            <a:off x="1667427" y="1780417"/>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mn-lt"/>
                <a:ea typeface="+mn-ea"/>
              </a:rPr>
              <a:t>以⊙为正方向</a:t>
            </a:r>
          </a:p>
        </p:txBody>
      </p:sp>
      <p:grpSp>
        <p:nvGrpSpPr>
          <p:cNvPr id="40" name="Group 54"/>
          <p:cNvGrpSpPr>
            <a:grpSpLocks/>
          </p:cNvGrpSpPr>
          <p:nvPr/>
        </p:nvGrpSpPr>
        <p:grpSpPr bwMode="auto">
          <a:xfrm>
            <a:off x="7301466" y="1861380"/>
            <a:ext cx="1846263" cy="3317876"/>
            <a:chOff x="4460" y="1121"/>
            <a:chExt cx="1163" cy="2090"/>
          </a:xfrm>
        </p:grpSpPr>
        <p:sp>
          <p:nvSpPr>
            <p:cNvPr id="41" name="Line 55"/>
            <p:cNvSpPr>
              <a:spLocks noChangeShapeType="1"/>
            </p:cNvSpPr>
            <p:nvPr/>
          </p:nvSpPr>
          <p:spPr bwMode="auto">
            <a:xfrm flipH="1" flipV="1">
              <a:off x="4460" y="1694"/>
              <a:ext cx="8"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6"/>
            <p:cNvSpPr>
              <a:spLocks noChangeShapeType="1"/>
            </p:cNvSpPr>
            <p:nvPr/>
          </p:nvSpPr>
          <p:spPr bwMode="auto">
            <a:xfrm flipV="1">
              <a:off x="4468" y="2296"/>
              <a:ext cx="0" cy="384"/>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8"/>
            <p:cNvSpPr>
              <a:spLocks noChangeShapeType="1"/>
            </p:cNvSpPr>
            <p:nvPr/>
          </p:nvSpPr>
          <p:spPr bwMode="auto">
            <a:xfrm>
              <a:off x="4656" y="1670"/>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flipV="1">
              <a:off x="4654" y="1723"/>
              <a:ext cx="0" cy="14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0"/>
            <p:cNvSpPr>
              <a:spLocks noChangeShapeType="1"/>
            </p:cNvSpPr>
            <p:nvPr/>
          </p:nvSpPr>
          <p:spPr bwMode="auto">
            <a:xfrm>
              <a:off x="4662" y="2107"/>
              <a:ext cx="0" cy="28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Oval 62"/>
            <p:cNvSpPr>
              <a:spLocks noChangeArrowheads="1"/>
            </p:cNvSpPr>
            <p:nvPr/>
          </p:nvSpPr>
          <p:spPr bwMode="auto">
            <a:xfrm>
              <a:off x="5017" y="1661"/>
              <a:ext cx="48" cy="48"/>
            </a:xfrm>
            <a:prstGeom prst="ellipse">
              <a:avLst/>
            </a:prstGeom>
            <a:solidFill>
              <a:srgbClr val="FFFFFF"/>
            </a:solidFill>
            <a:ln w="25400">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52" name="Line 66"/>
            <p:cNvSpPr>
              <a:spLocks noChangeShapeType="1"/>
            </p:cNvSpPr>
            <p:nvPr/>
          </p:nvSpPr>
          <p:spPr bwMode="auto">
            <a:xfrm flipV="1">
              <a:off x="4468" y="2522"/>
              <a:ext cx="0" cy="62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 name="Group 67"/>
            <p:cNvGrpSpPr>
              <a:grpSpLocks/>
            </p:cNvGrpSpPr>
            <p:nvPr/>
          </p:nvGrpSpPr>
          <p:grpSpPr bwMode="auto">
            <a:xfrm>
              <a:off x="4466" y="1121"/>
              <a:ext cx="1157" cy="576"/>
              <a:chOff x="3198" y="3022"/>
              <a:chExt cx="1157" cy="576"/>
            </a:xfrm>
          </p:grpSpPr>
          <p:grpSp>
            <p:nvGrpSpPr>
              <p:cNvPr id="56" name="Group 68"/>
              <p:cNvGrpSpPr>
                <a:grpSpLocks/>
              </p:cNvGrpSpPr>
              <p:nvPr/>
            </p:nvGrpSpPr>
            <p:grpSpPr bwMode="auto">
              <a:xfrm>
                <a:off x="3389" y="3227"/>
                <a:ext cx="763" cy="363"/>
                <a:chOff x="3061" y="2982"/>
                <a:chExt cx="1154" cy="575"/>
              </a:xfrm>
            </p:grpSpPr>
            <p:sp>
              <p:nvSpPr>
                <p:cNvPr id="61" name="Arc 69"/>
                <p:cNvSpPr>
                  <a:spLocks/>
                </p:cNvSpPr>
                <p:nvPr/>
              </p:nvSpPr>
              <p:spPr bwMode="auto">
                <a:xfrm>
                  <a:off x="3639" y="2982"/>
                  <a:ext cx="576" cy="5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2" name="Arc 70"/>
                <p:cNvSpPr>
                  <a:spLocks/>
                </p:cNvSpPr>
                <p:nvPr/>
              </p:nvSpPr>
              <p:spPr bwMode="auto">
                <a:xfrm flipH="1">
                  <a:off x="3061" y="2982"/>
                  <a:ext cx="576" cy="5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grpSp>
            <p:nvGrpSpPr>
              <p:cNvPr id="57" name="Group 71"/>
              <p:cNvGrpSpPr>
                <a:grpSpLocks/>
              </p:cNvGrpSpPr>
              <p:nvPr/>
            </p:nvGrpSpPr>
            <p:grpSpPr bwMode="auto">
              <a:xfrm>
                <a:off x="3198" y="3022"/>
                <a:ext cx="1157" cy="576"/>
                <a:chOff x="3742" y="3578"/>
                <a:chExt cx="1157" cy="576"/>
              </a:xfrm>
            </p:grpSpPr>
            <p:sp>
              <p:nvSpPr>
                <p:cNvPr id="59" name="Arc 72"/>
                <p:cNvSpPr>
                  <a:spLocks/>
                </p:cNvSpPr>
                <p:nvPr/>
              </p:nvSpPr>
              <p:spPr bwMode="auto">
                <a:xfrm>
                  <a:off x="4323" y="3578"/>
                  <a:ext cx="576"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0" name="Arc 73"/>
                <p:cNvSpPr>
                  <a:spLocks/>
                </p:cNvSpPr>
                <p:nvPr/>
              </p:nvSpPr>
              <p:spPr bwMode="auto">
                <a:xfrm flipH="1">
                  <a:off x="3742" y="3578"/>
                  <a:ext cx="576"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58" name="Line 74"/>
              <p:cNvSpPr>
                <a:spLocks noChangeShapeType="1"/>
              </p:cNvSpPr>
              <p:nvPr/>
            </p:nvSpPr>
            <p:spPr bwMode="auto">
              <a:xfrm flipV="1">
                <a:off x="4149" y="3597"/>
                <a:ext cx="20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4" name="Line 75"/>
            <p:cNvSpPr>
              <a:spLocks noChangeShapeType="1"/>
            </p:cNvSpPr>
            <p:nvPr/>
          </p:nvSpPr>
          <p:spPr bwMode="auto">
            <a:xfrm flipV="1">
              <a:off x="5069" y="1409"/>
              <a:ext cx="450" cy="26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76"/>
            <p:cNvSpPr>
              <a:spLocks noChangeShapeType="1"/>
            </p:cNvSpPr>
            <p:nvPr/>
          </p:nvSpPr>
          <p:spPr bwMode="auto">
            <a:xfrm flipH="1">
              <a:off x="4650" y="1689"/>
              <a:ext cx="362" cy="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3" name="TextBox 35"/>
          <p:cNvSpPr txBox="1">
            <a:spLocks noChangeArrowheads="1"/>
          </p:cNvSpPr>
          <p:nvPr/>
        </p:nvSpPr>
        <p:spPr bwMode="auto">
          <a:xfrm>
            <a:off x="8079339" y="2082041"/>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1</a:t>
            </a:r>
            <a:endParaRPr lang="zh-CN" altLang="en-US" sz="2800" b="1">
              <a:solidFill>
                <a:srgbClr val="FF0000"/>
              </a:solidFill>
            </a:endParaRPr>
          </a:p>
        </p:txBody>
      </p:sp>
      <p:sp>
        <p:nvSpPr>
          <p:cNvPr id="64" name="TextBox 36"/>
          <p:cNvSpPr txBox="1">
            <a:spLocks noChangeArrowheads="1"/>
          </p:cNvSpPr>
          <p:nvPr/>
        </p:nvSpPr>
        <p:spPr bwMode="auto">
          <a:xfrm>
            <a:off x="6936339" y="2939291"/>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FF0000"/>
                </a:solidFill>
              </a:rPr>
              <a:t>3</a:t>
            </a:r>
            <a:endParaRPr lang="zh-CN" altLang="en-US" sz="2800" b="1" dirty="0">
              <a:solidFill>
                <a:srgbClr val="FF0000"/>
              </a:solidFill>
            </a:endParaRPr>
          </a:p>
        </p:txBody>
      </p:sp>
      <p:sp>
        <p:nvSpPr>
          <p:cNvPr id="65" name="TextBox 37"/>
          <p:cNvSpPr txBox="1">
            <a:spLocks noChangeArrowheads="1"/>
          </p:cNvSpPr>
          <p:nvPr/>
        </p:nvSpPr>
        <p:spPr bwMode="auto">
          <a:xfrm>
            <a:off x="7579277" y="301072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FF0000"/>
                </a:solidFill>
              </a:rPr>
              <a:t>2</a:t>
            </a:r>
            <a:endParaRPr lang="zh-CN" altLang="en-US" sz="2800" b="1" dirty="0">
              <a:solidFill>
                <a:srgbClr val="FF0000"/>
              </a:solidFill>
            </a:endParaRPr>
          </a:p>
        </p:txBody>
      </p:sp>
      <p:sp>
        <p:nvSpPr>
          <p:cNvPr id="66" name="TextBox 38"/>
          <p:cNvSpPr txBox="1">
            <a:spLocks noChangeArrowheads="1"/>
          </p:cNvSpPr>
          <p:nvPr/>
        </p:nvSpPr>
        <p:spPr bwMode="auto">
          <a:xfrm>
            <a:off x="7936464" y="1296229"/>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4</a:t>
            </a:r>
            <a:endParaRPr lang="zh-CN" altLang="en-US" sz="2800" b="1">
              <a:solidFill>
                <a:srgbClr val="FF0000"/>
              </a:solidFill>
            </a:endParaRPr>
          </a:p>
        </p:txBody>
      </p:sp>
      <mc:AlternateContent xmlns:mc="http://schemas.openxmlformats.org/markup-compatibility/2006" xmlns:a14="http://schemas.microsoft.com/office/drawing/2010/main">
        <mc:Choice Requires="a14">
          <p:sp>
            <p:nvSpPr>
              <p:cNvPr id="67" name="矩形 66"/>
              <p:cNvSpPr/>
              <p:nvPr/>
            </p:nvSpPr>
            <p:spPr>
              <a:xfrm>
                <a:off x="8103907" y="265201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8103907" y="2652012"/>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649070" y="3413114"/>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649070" y="3413114"/>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flipH="1">
                <a:off x="8480745" y="1872820"/>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69" name="矩形 68"/>
              <p:cNvSpPr>
                <a:spLocks noRot="1" noChangeAspect="1" noMove="1" noResize="1" noEditPoints="1" noAdjustHandles="1" noChangeArrowheads="1" noChangeShapeType="1" noTextEdit="1"/>
              </p:cNvSpPr>
              <p:nvPr/>
            </p:nvSpPr>
            <p:spPr>
              <a:xfrm flipH="1">
                <a:off x="8480745" y="1872820"/>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flipH="1">
                <a:off x="7688186" y="22374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70" name="矩形 69"/>
              <p:cNvSpPr>
                <a:spLocks noRot="1" noChangeAspect="1" noMove="1" noResize="1" noEditPoints="1" noAdjustHandles="1" noChangeArrowheads="1" noChangeShapeType="1" noTextEdit="1"/>
              </p:cNvSpPr>
              <p:nvPr/>
            </p:nvSpPr>
            <p:spPr>
              <a:xfrm flipH="1">
                <a:off x="7688186" y="2237491"/>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882858" y="3733698"/>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882858" y="3733698"/>
                <a:ext cx="35779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2057231" y="3475866"/>
                <a:ext cx="133049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2057231" y="3475866"/>
                <a:ext cx="1330492" cy="9694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33849" y="3463166"/>
                <a:ext cx="1508553"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733849" y="3463166"/>
                <a:ext cx="1508553" cy="9694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186277" y="3463166"/>
                <a:ext cx="1322220"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186277" y="3463166"/>
                <a:ext cx="1322220" cy="9694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299390" y="3469516"/>
                <a:ext cx="1123576"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299390" y="3469516"/>
                <a:ext cx="1123576"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072271" y="4731482"/>
                <a:ext cx="397160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den>
                      </m:f>
                      <m:d>
                        <m:dPr>
                          <m:ctrlPr>
                            <a:rPr lang="en-US" altLang="zh-CN" sz="2800" i="1" smtClean="0">
                              <a:solidFill>
                                <a:srgbClr val="0000FF"/>
                              </a:solidFill>
                              <a:latin typeface="Cambria Math"/>
                            </a:rPr>
                          </m:ctrlPr>
                        </m:dPr>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e>
                      </m:d>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𝜋</m:t>
                              </m:r>
                            </m:den>
                          </m:f>
                        </m:e>
                      </m:d>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072271" y="4731482"/>
                <a:ext cx="3971600" cy="1060483"/>
              </a:xfrm>
              <a:prstGeom prst="rect">
                <a:avLst/>
              </a:prstGeom>
              <a:blipFill>
                <a:blip r:embed="rId13"/>
                <a:stretch>
                  <a:fillRect/>
                </a:stretch>
              </a:blipFill>
            </p:spPr>
            <p:txBody>
              <a:bodyPr/>
              <a:lstStyle/>
              <a:p>
                <a:r>
                  <a:rPr lang="zh-CN" altLang="en-US">
                    <a:noFill/>
                  </a:rPr>
                  <a:t> </a:t>
                </a:r>
              </a:p>
            </p:txBody>
          </p:sp>
        </mc:Fallback>
      </mc:AlternateContent>
      <p:sp>
        <p:nvSpPr>
          <p:cNvPr id="2" name="矩形标注 1"/>
          <p:cNvSpPr/>
          <p:nvPr/>
        </p:nvSpPr>
        <p:spPr>
          <a:xfrm>
            <a:off x="1924588"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1</a:t>
            </a:r>
            <a:endParaRPr lang="zh-CN" altLang="en-US" sz="2800" b="1" dirty="0">
              <a:solidFill>
                <a:srgbClr val="FF0000"/>
              </a:solidFill>
            </a:endParaRPr>
          </a:p>
        </p:txBody>
      </p:sp>
      <p:sp>
        <p:nvSpPr>
          <p:cNvPr id="47" name="矩形标注 46"/>
          <p:cNvSpPr/>
          <p:nvPr/>
        </p:nvSpPr>
        <p:spPr>
          <a:xfrm>
            <a:off x="2886731"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2</a:t>
            </a:r>
            <a:endParaRPr lang="zh-CN" altLang="en-US" sz="2800" b="1" dirty="0">
              <a:solidFill>
                <a:srgbClr val="FF0000"/>
              </a:solidFill>
            </a:endParaRPr>
          </a:p>
        </p:txBody>
      </p:sp>
      <p:sp>
        <p:nvSpPr>
          <p:cNvPr id="49" name="矩形标注 48"/>
          <p:cNvSpPr/>
          <p:nvPr/>
        </p:nvSpPr>
        <p:spPr>
          <a:xfrm>
            <a:off x="4046074"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3</a:t>
            </a:r>
            <a:endParaRPr lang="zh-CN" altLang="en-US" sz="2800" b="1" dirty="0">
              <a:solidFill>
                <a:srgbClr val="FF0000"/>
              </a:solidFill>
            </a:endParaRPr>
          </a:p>
        </p:txBody>
      </p:sp>
      <p:sp>
        <p:nvSpPr>
          <p:cNvPr id="50" name="矩形标注 49"/>
          <p:cNvSpPr/>
          <p:nvPr/>
        </p:nvSpPr>
        <p:spPr>
          <a:xfrm>
            <a:off x="5008217"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4</a:t>
            </a:r>
            <a:endParaRPr lang="zh-CN" altLang="en-US" sz="2800" b="1" dirty="0">
              <a:solidFill>
                <a:srgbClr val="FF0000"/>
              </a:solidFill>
            </a:endParaRPr>
          </a:p>
        </p:txBody>
      </p:sp>
    </p:spTree>
    <p:extLst>
      <p:ext uri="{BB962C8B-B14F-4D97-AF65-F5344CB8AC3E}">
        <p14:creationId xmlns:p14="http://schemas.microsoft.com/office/powerpoint/2010/main" val="30276270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7974"/>
                                        </p:tgtEl>
                                        <p:attrNameLst>
                                          <p:attrName>style.visibility</p:attrName>
                                        </p:attrNameLst>
                                      </p:cBhvr>
                                      <p:to>
                                        <p:strVal val="visible"/>
                                      </p:to>
                                    </p:set>
                                    <p:animEffect transition="in" filter="wipe(left)">
                                      <p:cBhvr>
                                        <p:cTn id="7" dur="500"/>
                                        <p:tgtEl>
                                          <p:spTgt spid="1679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left)">
                                      <p:cBhvr>
                                        <p:cTn id="18" dur="500"/>
                                        <p:tgtEl>
                                          <p:spTgt spid="6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wipe(left)">
                                      <p:cBhvr>
                                        <p:cTn id="52" dur="500"/>
                                        <p:tgtEl>
                                          <p:spTgt spid="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wipe(left)">
                                      <p:cBhvr>
                                        <p:cTn id="57" dur="500"/>
                                        <p:tgtEl>
                                          <p:spTgt spid="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left)">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left)">
                                      <p:cBhvr>
                                        <p:cTn id="82" dur="500"/>
                                        <p:tgtEl>
                                          <p:spTgt spid="7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up)">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wipe(left)">
                                      <p:cBhvr>
                                        <p:cTn id="92" dur="5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wipe(up)">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left)">
                                      <p:cBhvr>
                                        <p:cTn id="10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74" grpId="0"/>
      <p:bldP spid="5" grpId="0" build="p" autoUpdateAnimBg="0"/>
      <p:bldP spid="6" grpId="0" build="p" autoUpdateAnimBg="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2" grpId="0" animBg="1"/>
      <p:bldP spid="47" grpId="0" animBg="1"/>
      <p:bldP spid="49" grpId="0" animBg="1"/>
      <p:bldP spid="5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
          <p:cNvGrpSpPr>
            <a:grpSpLocks noChangeAspect="1"/>
          </p:cNvGrpSpPr>
          <p:nvPr/>
        </p:nvGrpSpPr>
        <p:grpSpPr bwMode="auto">
          <a:xfrm>
            <a:off x="1775142" y="639010"/>
            <a:ext cx="2103437" cy="2333625"/>
            <a:chOff x="7173" y="11573"/>
            <a:chExt cx="1883" cy="2097"/>
          </a:xfrm>
        </p:grpSpPr>
        <mc:AlternateContent xmlns:mc="http://schemas.openxmlformats.org/markup-compatibility/2006" xmlns:a14="http://schemas.microsoft.com/office/drawing/2010/main">
          <mc:Choice Requires="a14">
            <p:sp>
              <p:nvSpPr>
                <p:cNvPr id="30" name="Text Box 13"/>
                <p:cNvSpPr txBox="1">
                  <a:spLocks noChangeArrowheads="1"/>
                </p:cNvSpPr>
                <p:nvPr/>
              </p:nvSpPr>
              <p:spPr bwMode="auto">
                <a:xfrm>
                  <a:off x="8324" y="12970"/>
                  <a:ext cx="353" cy="428"/>
                </a:xfrm>
                <a:prstGeom prst="rect">
                  <a:avLst/>
                </a:prstGeom>
                <a:solidFill>
                  <a:srgbClr val="FFFFFF"/>
                </a:solid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𝐶</m:t>
                        </m:r>
                      </m:oMath>
                    </m:oMathPara>
                  </a14:m>
                  <a:endParaRPr lang="zh-CN" altLang="zh-CN" dirty="0"/>
                </a:p>
              </p:txBody>
            </p:sp>
          </mc:Choice>
          <mc:Fallback xmlns="">
            <p:sp>
              <p:nvSpPr>
                <p:cNvPr id="30" name="Text Box 13"/>
                <p:cNvSpPr txBox="1">
                  <a:spLocks noRot="1" noChangeAspect="1" noMove="1" noResize="1" noEditPoints="1" noAdjustHandles="1" noChangeArrowheads="1" noChangeShapeType="1" noTextEdit="1"/>
                </p:cNvSpPr>
                <p:nvPr/>
              </p:nvSpPr>
              <p:spPr bwMode="auto">
                <a:xfrm>
                  <a:off x="8324" y="12970"/>
                  <a:ext cx="353" cy="428"/>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p:sp>
          <p:nvSpPr>
            <p:cNvPr id="31" name="AutoShape 3"/>
            <p:cNvSpPr>
              <a:spLocks noChangeAspect="1" noChangeArrowheads="1"/>
            </p:cNvSpPr>
            <p:nvPr/>
          </p:nvSpPr>
          <p:spPr bwMode="auto">
            <a:xfrm>
              <a:off x="7173" y="11573"/>
              <a:ext cx="1883" cy="2097"/>
            </a:xfrm>
            <a:prstGeom prst="rect">
              <a:avLst/>
            </a:prstGeom>
            <a:noFill/>
            <a:ln w="9525">
              <a:noFill/>
              <a:miter lim="800000"/>
              <a:headEnd/>
              <a:tailEnd/>
            </a:ln>
          </p:spPr>
          <p:txBody>
            <a:bodyPr/>
            <a:lstStyle/>
            <a:p>
              <a:pPr>
                <a:defRPr/>
              </a:pPr>
              <a:endParaRPr lang="zh-CN" altLang="en-US">
                <a:latin typeface="+mn-ea"/>
                <a:ea typeface="+mn-ea"/>
              </a:endParaRPr>
            </a:p>
          </p:txBody>
        </p:sp>
        <p:sp>
          <p:nvSpPr>
            <p:cNvPr id="32" name="Oval 4"/>
            <p:cNvSpPr>
              <a:spLocks noChangeArrowheads="1"/>
            </p:cNvSpPr>
            <p:nvPr/>
          </p:nvSpPr>
          <p:spPr bwMode="auto">
            <a:xfrm>
              <a:off x="7329" y="12041"/>
              <a:ext cx="1256" cy="1260"/>
            </a:xfrm>
            <a:prstGeom prst="ellipse">
              <a:avLst/>
            </a:prstGeom>
            <a:solidFill>
              <a:srgbClr val="FFFFFF"/>
            </a:solidFill>
            <a:ln w="22225">
              <a:solidFill>
                <a:srgbClr val="000000"/>
              </a:solidFill>
              <a:round/>
              <a:headEnd/>
              <a:tailEnd/>
            </a:ln>
          </p:spPr>
          <p:txBody>
            <a:bodyPr/>
            <a:lstStyle/>
            <a:p>
              <a:pPr>
                <a:defRPr/>
              </a:pPr>
              <a:endParaRPr lang="zh-CN" altLang="en-US">
                <a:latin typeface="+mn-ea"/>
                <a:ea typeface="+mn-ea"/>
              </a:endParaRPr>
            </a:p>
          </p:txBody>
        </p:sp>
        <p:sp>
          <p:nvSpPr>
            <p:cNvPr id="33" name="Line 5"/>
            <p:cNvSpPr>
              <a:spLocks noChangeShapeType="1"/>
            </p:cNvSpPr>
            <p:nvPr/>
          </p:nvSpPr>
          <p:spPr bwMode="auto">
            <a:xfrm flipV="1">
              <a:off x="7977" y="12233"/>
              <a:ext cx="0" cy="468"/>
            </a:xfrm>
            <a:prstGeom prst="line">
              <a:avLst/>
            </a:prstGeom>
            <a:noFill/>
            <a:ln w="22225">
              <a:solidFill>
                <a:srgbClr val="000000"/>
              </a:solidFill>
              <a:round/>
              <a:headEnd/>
              <a:tailEnd type="triangle" w="med" len="med"/>
            </a:ln>
          </p:spPr>
          <p:txBody>
            <a:bodyPr/>
            <a:lstStyle/>
            <a:p>
              <a:pPr>
                <a:defRPr/>
              </a:pPr>
              <a:endParaRPr lang="zh-CN" altLang="en-US">
                <a:latin typeface="+mn-ea"/>
                <a:ea typeface="+mn-ea"/>
              </a:endParaRPr>
            </a:p>
          </p:txBody>
        </p:sp>
        <p:sp>
          <p:nvSpPr>
            <p:cNvPr id="35" name="Line 7"/>
            <p:cNvSpPr>
              <a:spLocks noChangeShapeType="1"/>
            </p:cNvSpPr>
            <p:nvPr/>
          </p:nvSpPr>
          <p:spPr bwMode="auto">
            <a:xfrm>
              <a:off x="7957" y="12041"/>
              <a:ext cx="0" cy="0"/>
            </a:xfrm>
            <a:prstGeom prst="line">
              <a:avLst/>
            </a:prstGeom>
            <a:noFill/>
            <a:ln w="9525">
              <a:solidFill>
                <a:srgbClr val="000000"/>
              </a:solidFill>
              <a:round/>
              <a:headEnd/>
              <a:tailEnd/>
            </a:ln>
          </p:spPr>
          <p:txBody>
            <a:bodyPr/>
            <a:lstStyle/>
            <a:p>
              <a:pPr>
                <a:defRPr/>
              </a:pPr>
              <a:endParaRPr lang="zh-CN" altLang="en-US">
                <a:latin typeface="+mn-ea"/>
                <a:ea typeface="+mn-ea"/>
              </a:endParaRPr>
            </a:p>
          </p:txBody>
        </p:sp>
        <p:sp>
          <p:nvSpPr>
            <p:cNvPr id="36" name="Line 8"/>
            <p:cNvSpPr>
              <a:spLocks noChangeShapeType="1"/>
            </p:cNvSpPr>
            <p:nvPr/>
          </p:nvSpPr>
          <p:spPr bwMode="auto">
            <a:xfrm>
              <a:off x="7957" y="12041"/>
              <a:ext cx="0" cy="0"/>
            </a:xfrm>
            <a:prstGeom prst="line">
              <a:avLst/>
            </a:prstGeom>
            <a:noFill/>
            <a:ln w="38100">
              <a:solidFill>
                <a:srgbClr val="000000"/>
              </a:solidFill>
              <a:round/>
              <a:headEnd/>
              <a:tailEnd/>
            </a:ln>
          </p:spPr>
          <p:txBody>
            <a:bodyPr/>
            <a:lstStyle/>
            <a:p>
              <a:pPr>
                <a:defRPr/>
              </a:pPr>
              <a:endParaRPr lang="zh-CN" altLang="en-US">
                <a:latin typeface="+mn-ea"/>
                <a:ea typeface="+mn-ea"/>
              </a:endParaRPr>
            </a:p>
          </p:txBody>
        </p:sp>
        <p:sp>
          <p:nvSpPr>
            <p:cNvPr id="37" name="Line 9"/>
            <p:cNvSpPr>
              <a:spLocks noChangeShapeType="1"/>
            </p:cNvSpPr>
            <p:nvPr/>
          </p:nvSpPr>
          <p:spPr bwMode="auto">
            <a:xfrm>
              <a:off x="7957" y="12041"/>
              <a:ext cx="0" cy="0"/>
            </a:xfrm>
            <a:prstGeom prst="line">
              <a:avLst/>
            </a:prstGeom>
            <a:noFill/>
            <a:ln w="9525">
              <a:solidFill>
                <a:srgbClr val="000000"/>
              </a:solidFill>
              <a:round/>
              <a:headEnd/>
              <a:tailEnd/>
            </a:ln>
          </p:spPr>
          <p:txBody>
            <a:bodyPr/>
            <a:lstStyle/>
            <a:p>
              <a:pPr>
                <a:defRPr/>
              </a:pPr>
              <a:endParaRPr lang="zh-CN" altLang="en-US">
                <a:latin typeface="+mn-ea"/>
                <a:ea typeface="+mn-ea"/>
              </a:endParaRPr>
            </a:p>
          </p:txBody>
        </p:sp>
        <p:sp>
          <p:nvSpPr>
            <p:cNvPr id="38" name="Line 10"/>
            <p:cNvSpPr>
              <a:spLocks noChangeShapeType="1"/>
            </p:cNvSpPr>
            <p:nvPr/>
          </p:nvSpPr>
          <p:spPr bwMode="auto">
            <a:xfrm flipV="1">
              <a:off x="7957" y="12041"/>
              <a:ext cx="0" cy="1"/>
            </a:xfrm>
            <a:prstGeom prst="line">
              <a:avLst/>
            </a:prstGeom>
            <a:noFill/>
            <a:ln w="38100">
              <a:solidFill>
                <a:srgbClr val="000000"/>
              </a:solidFill>
              <a:round/>
              <a:headEnd/>
              <a:tailEnd/>
            </a:ln>
          </p:spPr>
          <p:txBody>
            <a:bodyPr/>
            <a:lstStyle/>
            <a:p>
              <a:pPr>
                <a:defRPr/>
              </a:pPr>
              <a:endParaRPr lang="zh-CN" altLang="en-US">
                <a:latin typeface="+mn-ea"/>
                <a:ea typeface="+mn-ea"/>
              </a:endParaRPr>
            </a:p>
          </p:txBody>
        </p:sp>
        <mc:AlternateContent xmlns:mc="http://schemas.openxmlformats.org/markup-compatibility/2006" xmlns:a14="http://schemas.microsoft.com/office/drawing/2010/main">
          <mc:Choice Requires="a14">
            <p:sp>
              <p:nvSpPr>
                <p:cNvPr id="39" name="Text Box 11"/>
                <p:cNvSpPr txBox="1">
                  <a:spLocks noChangeArrowheads="1"/>
                </p:cNvSpPr>
                <p:nvPr/>
              </p:nvSpPr>
              <p:spPr bwMode="auto">
                <a:xfrm>
                  <a:off x="7800" y="11594"/>
                  <a:ext cx="330" cy="341"/>
                </a:xfrm>
                <a:prstGeom prst="rect">
                  <a:avLst/>
                </a:prstGeom>
                <a:solidFill>
                  <a:srgbClr val="FFFFFF"/>
                </a:solidFill>
                <a:ln w="9525">
                  <a:noFill/>
                  <a:miter lim="800000"/>
                  <a:headEnd/>
                  <a:tailEnd/>
                </a:ln>
              </p:spPr>
              <p:txBody>
                <a:bodyPr/>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oMath>
                    </m:oMathPara>
                  </a14:m>
                  <a:endParaRPr lang="zh-CN" altLang="zh-CN" sz="2800" b="1" dirty="0">
                    <a:latin typeface="Times New Roman" panose="02020603050405020304" pitchFamily="18" charset="0"/>
                    <a:ea typeface="+mn-ea"/>
                    <a:cs typeface="Times New Roman" panose="02020603050405020304" pitchFamily="18" charset="0"/>
                  </a:endParaRPr>
                </a:p>
              </p:txBody>
            </p:sp>
          </mc:Choice>
          <mc:Fallback xmlns="">
            <p:sp>
              <p:nvSpPr>
                <p:cNvPr id="39" name="Text Box 11"/>
                <p:cNvSpPr txBox="1">
                  <a:spLocks noRot="1" noChangeAspect="1" noMove="1" noResize="1" noEditPoints="1" noAdjustHandles="1" noChangeArrowheads="1" noChangeShapeType="1" noTextEdit="1"/>
                </p:cNvSpPr>
                <p:nvPr/>
              </p:nvSpPr>
              <p:spPr bwMode="auto">
                <a:xfrm>
                  <a:off x="7800" y="11594"/>
                  <a:ext cx="330" cy="341"/>
                </a:xfrm>
                <a:prstGeom prst="rect">
                  <a:avLst/>
                </a:prstGeom>
                <a:blipFill>
                  <a:blip r:embed="rId3"/>
                  <a:stretch>
                    <a:fillRect b="-3226"/>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 Box 12"/>
                <p:cNvSpPr txBox="1">
                  <a:spLocks noChangeArrowheads="1"/>
                </p:cNvSpPr>
                <p:nvPr/>
              </p:nvSpPr>
              <p:spPr bwMode="auto">
                <a:xfrm>
                  <a:off x="8592" y="12443"/>
                  <a:ext cx="394" cy="472"/>
                </a:xfrm>
                <a:prstGeom prst="rect">
                  <a:avLst/>
                </a:prstGeom>
                <a:no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𝐵</m:t>
                        </m:r>
                      </m:oMath>
                    </m:oMathPara>
                  </a14:m>
                  <a:endParaRPr lang="zh-CN" altLang="zh-CN" dirty="0"/>
                </a:p>
              </p:txBody>
            </p:sp>
          </mc:Choice>
          <mc:Fallback xmlns="">
            <p:sp>
              <p:nvSpPr>
                <p:cNvPr id="40" name="Text Box 12"/>
                <p:cNvSpPr txBox="1">
                  <a:spLocks noRot="1" noChangeAspect="1" noMove="1" noResize="1" noEditPoints="1" noAdjustHandles="1" noChangeArrowheads="1" noChangeShapeType="1" noTextEdit="1"/>
                </p:cNvSpPr>
                <p:nvPr/>
              </p:nvSpPr>
              <p:spPr bwMode="auto">
                <a:xfrm>
                  <a:off x="8592" y="12443"/>
                  <a:ext cx="394" cy="472"/>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sp>
        <p:nvSpPr>
          <p:cNvPr id="29" name="TextBox 13"/>
          <p:cNvSpPr txBox="1">
            <a:spLocks noChangeArrowheads="1"/>
          </p:cNvSpPr>
          <p:nvPr/>
        </p:nvSpPr>
        <p:spPr bwMode="auto">
          <a:xfrm>
            <a:off x="3764583" y="643533"/>
            <a:ext cx="6500812" cy="1816100"/>
          </a:xfrm>
          <a:prstGeom prst="rect">
            <a:avLst/>
          </a:prstGeom>
          <a:noFill/>
          <a:ln w="9525">
            <a:noFill/>
            <a:miter lim="800000"/>
            <a:headEnd/>
            <a:tailEnd/>
          </a:ln>
          <a:extLst/>
        </p:spPr>
        <p:txBody>
          <a:bodyPr wrap="square" anchor="ctr">
            <a:spAutoFit/>
          </a:bodyPr>
          <a:lstStyle>
            <a:defPPr>
              <a:defRPr lang="zh-CN"/>
            </a:defPPr>
            <a:lvl1pPr algn="just" defTabSz="762000">
              <a:defRPr kumimoji="1" sz="2800" b="1">
                <a:solidFill>
                  <a:srgbClr val="0000FF"/>
                </a:solidFill>
                <a:latin typeface="楷体" pitchFamily="49" charset="-122"/>
                <a:ea typeface="楷体" pitchFamily="49" charset="-122"/>
              </a:defRPr>
            </a:lvl1pPr>
          </a:lstStyle>
          <a:p>
            <a:r>
              <a:rPr lang="en-US" altLang="zh-CN" dirty="0">
                <a:solidFill>
                  <a:srgbClr val="FF0000"/>
                </a:solidFill>
              </a:rPr>
              <a:t>0601</a:t>
            </a:r>
            <a:r>
              <a:rPr lang="zh-CN" altLang="zh-CN" dirty="0"/>
              <a:t>如图所示为一个假象的球面，其中心有一个运动电荷，速度方向如图所示，则图中所标注的三个球面上的点，哪个点具有最大的磁场</a:t>
            </a:r>
            <a:r>
              <a:rPr lang="en-US" altLang="zh-CN" dirty="0"/>
              <a:t>__________</a:t>
            </a:r>
            <a:r>
              <a:rPr lang="zh-CN" altLang="zh-CN" dirty="0"/>
              <a:t>。</a:t>
            </a:r>
            <a:endParaRPr lang="zh-CN" altLang="en-US" dirty="0"/>
          </a:p>
        </p:txBody>
      </p:sp>
      <p:grpSp>
        <p:nvGrpSpPr>
          <p:cNvPr id="42" name="组合 41"/>
          <p:cNvGrpSpPr>
            <a:grpSpLocks/>
          </p:cNvGrpSpPr>
          <p:nvPr/>
        </p:nvGrpSpPr>
        <p:grpSpPr bwMode="auto">
          <a:xfrm>
            <a:off x="10621602" y="639010"/>
            <a:ext cx="1103312" cy="1103312"/>
            <a:chOff x="1161143" y="1538514"/>
            <a:chExt cx="1103086" cy="1103086"/>
          </a:xfrm>
        </p:grpSpPr>
        <p:sp>
          <p:nvSpPr>
            <p:cNvPr id="4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5" name="组合 44"/>
          <p:cNvGrpSpPr>
            <a:grpSpLocks/>
          </p:cNvGrpSpPr>
          <p:nvPr/>
        </p:nvGrpSpPr>
        <p:grpSpPr bwMode="auto">
          <a:xfrm>
            <a:off x="10621602" y="2565415"/>
            <a:ext cx="1103312" cy="1103312"/>
            <a:chOff x="1161143" y="1538514"/>
            <a:chExt cx="1103086" cy="1103086"/>
          </a:xfrm>
        </p:grpSpPr>
        <p:sp>
          <p:nvSpPr>
            <p:cNvPr id="4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8" name="Text Box 12"/>
              <p:cNvSpPr txBox="1">
                <a:spLocks noChangeArrowheads="1"/>
              </p:cNvSpPr>
              <p:nvPr/>
            </p:nvSpPr>
            <p:spPr bwMode="auto">
              <a:xfrm>
                <a:off x="6031617" y="2882796"/>
                <a:ext cx="440124" cy="525260"/>
              </a:xfrm>
              <a:prstGeom prst="rect">
                <a:avLst/>
              </a:prstGeom>
              <a:no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𝐵</m:t>
                      </m:r>
                    </m:oMath>
                  </m:oMathPara>
                </a14:m>
                <a:endParaRPr lang="zh-CN" altLang="zh-CN" dirty="0"/>
              </a:p>
            </p:txBody>
          </p:sp>
        </mc:Choice>
        <mc:Fallback xmlns="">
          <p:sp>
            <p:nvSpPr>
              <p:cNvPr id="48" name="Text Box 12"/>
              <p:cNvSpPr txBox="1">
                <a:spLocks noRot="1" noChangeAspect="1" noMove="1" noResize="1" noEditPoints="1" noAdjustHandles="1" noChangeArrowheads="1" noChangeShapeType="1" noTextEdit="1"/>
              </p:cNvSpPr>
              <p:nvPr/>
            </p:nvSpPr>
            <p:spPr bwMode="auto">
              <a:xfrm>
                <a:off x="6031617" y="2882796"/>
                <a:ext cx="440124" cy="52526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8167642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500"/>
                                        <p:tgtEl>
                                          <p:spTgt spid="29"/>
                                        </p:tgtEl>
                                      </p:cBhvr>
                                    </p:animEffect>
                                  </p:childTnLst>
                                </p:cTn>
                              </p:par>
                            </p:childTnLst>
                          </p:cTn>
                        </p:par>
                        <p:par>
                          <p:cTn id="14" fill="hold">
                            <p:stCondLst>
                              <p:cond delay="1250"/>
                            </p:stCondLst>
                            <p:childTnLst>
                              <p:par>
                                <p:cTn id="15" presetID="22" presetClass="entr" presetSubtype="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righ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750"/>
                                        <p:tgtEl>
                                          <p:spTgt spid="45"/>
                                        </p:tgtEl>
                                      </p:cBhvr>
                                    </p:animEffect>
                                    <p:anim calcmode="lin" valueType="num">
                                      <p:cBhvr>
                                        <p:cTn id="23" dur="750" fill="hold"/>
                                        <p:tgtEl>
                                          <p:spTgt spid="45"/>
                                        </p:tgtEl>
                                        <p:attrNameLst>
                                          <p:attrName>ppt_x</p:attrName>
                                        </p:attrNameLst>
                                      </p:cBhvr>
                                      <p:tavLst>
                                        <p:tav tm="0">
                                          <p:val>
                                            <p:strVal val="#ppt_x"/>
                                          </p:val>
                                        </p:tav>
                                        <p:tav tm="100000">
                                          <p:val>
                                            <p:strVal val="#ppt_x"/>
                                          </p:val>
                                        </p:tav>
                                      </p:tavLst>
                                    </p:anim>
                                    <p:anim calcmode="lin" valueType="num">
                                      <p:cBhvr>
                                        <p:cTn id="24" dur="75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0602</a:t>
                  </a:r>
                  <a:r>
                    <a:rPr lang="zh-CN" altLang="en-US" sz="2800" b="1" dirty="0">
                      <a:solidFill>
                        <a:srgbClr val="0000FF"/>
                      </a:solidFill>
                      <a:latin typeface="楷体" pitchFamily="49" charset="-122"/>
                      <a:ea typeface="楷体" pitchFamily="49" charset="-122"/>
                    </a:rPr>
                    <a:t>真空中有一根无限长的导线，载有电流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，则距离导线轴为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处的磁场强度为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5287"/>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461460" y="1168259"/>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39" name="矩形 38"/>
                <p:cNvSpPr/>
                <p:nvPr/>
              </p:nvSpPr>
              <p:spPr>
                <a:xfrm>
                  <a:off x="2298573" y="4609718"/>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298573" y="4609718"/>
                  <a:ext cx="1508553"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230283" y="4608307"/>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4230283" y="4608307"/>
                  <a:ext cx="1648272"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253365" y="4606897"/>
                  <a:ext cx="170732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6253365" y="4606897"/>
                  <a:ext cx="1707326"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250014" y="4608307"/>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250014" y="4608307"/>
                  <a:ext cx="1648272" cy="898964"/>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662988" y="1935163"/>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41231639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0603</a:t>
                  </a:r>
                  <a:r>
                    <a:rPr lang="zh-CN" altLang="en-US" sz="2800" b="1" dirty="0">
                      <a:solidFill>
                        <a:srgbClr val="0000FF"/>
                      </a:solidFill>
                      <a:latin typeface="楷体" pitchFamily="49" charset="-122"/>
                      <a:ea typeface="楷体" pitchFamily="49" charset="-122"/>
                    </a:rPr>
                    <a:t>真空中半径为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的载流圆线圈，通有电流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，求其圆心处的磁场为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656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768258" y="1165612"/>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372826" y="4659370"/>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2372826" y="4659370"/>
                  <a:ext cx="1508553"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285090" y="4656549"/>
                  <a:ext cx="170732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285090" y="4656549"/>
                  <a:ext cx="1707326"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18578" y="4659370"/>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18578" y="4659370"/>
                  <a:ext cx="1508555"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309555" y="4659370"/>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8309555" y="4659370"/>
                  <a:ext cx="1508553" cy="896143"/>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2734152" y="1849266"/>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16780614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0604</a:t>
                  </a:r>
                  <a:r>
                    <a:rPr lang="zh-CN" altLang="en-US" sz="2800" b="1" dirty="0">
                      <a:solidFill>
                        <a:srgbClr val="0000FF"/>
                      </a:solidFill>
                      <a:latin typeface="楷体" pitchFamily="49" charset="-122"/>
                      <a:ea typeface="楷体" pitchFamily="49" charset="-122"/>
                    </a:rPr>
                    <a:t>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的半圆形载流导线在圆心处所激发的磁场强度大小为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656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261373" y="1163294"/>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323063" y="4458672"/>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2323063" y="4458672"/>
                  <a:ext cx="1648272"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280750" y="4458672"/>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280750" y="4458672"/>
                  <a:ext cx="1648272"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350114" y="4460083"/>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350114" y="4460083"/>
                  <a:ext cx="1508553"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277708" y="4460083"/>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8277708" y="4460083"/>
                  <a:ext cx="1508555" cy="896143"/>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662988" y="1935163"/>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90351484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7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724900" cy="1384300"/>
            <a:chOff x="772016" y="664809"/>
            <a:chExt cx="8586770" cy="1384995"/>
          </a:xfrm>
        </p:grpSpPr>
        <p:sp>
          <p:nvSpPr>
            <p:cNvPr id="34" name="任意多边形 33"/>
            <p:cNvSpPr/>
            <p:nvPr/>
          </p:nvSpPr>
          <p:spPr>
            <a:xfrm>
              <a:off x="772016" y="748988"/>
              <a:ext cx="160923"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87075" name="文本框 34"/>
                <p:cNvSpPr txBox="1">
                  <a:spLocks noChangeArrowheads="1"/>
                </p:cNvSpPr>
                <p:nvPr/>
              </p:nvSpPr>
              <p:spPr bwMode="auto">
                <a:xfrm>
                  <a:off x="852724" y="664809"/>
                  <a:ext cx="8506062"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0605</a:t>
                  </a:r>
                  <a:r>
                    <a:rPr lang="zh-CN" altLang="en-US" sz="2800" b="1" dirty="0">
                      <a:solidFill>
                        <a:srgbClr val="0000FF"/>
                      </a:solidFill>
                      <a:latin typeface="楷体" pitchFamily="49" charset="-122"/>
                      <a:ea typeface="楷体" pitchFamily="49" charset="-122"/>
                    </a:rPr>
                    <a:t>一无限长载流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的导线，中部弯成如图所示的四分之一圆周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，圆心为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，则在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点处的磁感应强度的大小为</a:t>
                  </a:r>
                </a:p>
              </p:txBody>
            </p:sp>
          </mc:Choice>
          <mc:Fallback xmlns="">
            <p:sp>
              <p:nvSpPr>
                <p:cNvPr id="87075" name="文本框 34"/>
                <p:cNvSpPr txBox="1">
                  <a:spLocks noRot="1" noChangeAspect="1" noMove="1" noResize="1" noEditPoints="1" noAdjustHandles="1" noChangeArrowheads="1" noChangeShapeType="1" noTextEdit="1"/>
                </p:cNvSpPr>
                <p:nvPr/>
              </p:nvSpPr>
              <p:spPr bwMode="auto">
                <a:xfrm>
                  <a:off x="852724" y="664809"/>
                  <a:ext cx="8506062" cy="1384995"/>
                </a:xfrm>
                <a:prstGeom prst="rect">
                  <a:avLst/>
                </a:prstGeom>
                <a:blipFill>
                  <a:blip r:embed="rId2"/>
                  <a:stretch>
                    <a:fillRect l="-1410" t="-5727" r="-423"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416196" y="1616198"/>
              <a:ext cx="137488"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 name="Group 3"/>
          <p:cNvGrpSpPr>
            <a:grpSpLocks/>
          </p:cNvGrpSpPr>
          <p:nvPr/>
        </p:nvGrpSpPr>
        <p:grpSpPr bwMode="auto">
          <a:xfrm>
            <a:off x="434975" y="2406651"/>
            <a:ext cx="3810000" cy="1966913"/>
            <a:chOff x="1488" y="2928"/>
            <a:chExt cx="2400" cy="1239"/>
          </a:xfrm>
        </p:grpSpPr>
        <p:sp>
          <p:nvSpPr>
            <p:cNvPr id="87063" name="Rectangle 4"/>
            <p:cNvSpPr>
              <a:spLocks noChangeArrowheads="1"/>
            </p:cNvSpPr>
            <p:nvPr/>
          </p:nvSpPr>
          <p:spPr bwMode="auto">
            <a:xfrm>
              <a:off x="1488" y="2928"/>
              <a:ext cx="2400" cy="1239"/>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87065" name="Group 6"/>
            <p:cNvGrpSpPr>
              <a:grpSpLocks/>
            </p:cNvGrpSpPr>
            <p:nvPr/>
          </p:nvGrpSpPr>
          <p:grpSpPr bwMode="auto">
            <a:xfrm>
              <a:off x="1608" y="3269"/>
              <a:ext cx="2160" cy="661"/>
              <a:chOff x="7020" y="12048"/>
              <a:chExt cx="3060" cy="936"/>
            </a:xfrm>
          </p:grpSpPr>
          <p:sp>
            <p:nvSpPr>
              <p:cNvPr id="87066" name="Freeform 7"/>
              <p:cNvSpPr>
                <a:spLocks/>
              </p:cNvSpPr>
              <p:nvPr/>
            </p:nvSpPr>
            <p:spPr bwMode="auto">
              <a:xfrm>
                <a:off x="8100" y="12048"/>
                <a:ext cx="900" cy="936"/>
              </a:xfrm>
              <a:custGeom>
                <a:avLst/>
                <a:gdLst>
                  <a:gd name="T0" fmla="*/ 0 w 900"/>
                  <a:gd name="T1" fmla="*/ 0 h 936"/>
                  <a:gd name="T2" fmla="*/ 0 w 900"/>
                  <a:gd name="T3" fmla="*/ 936 h 936"/>
                  <a:gd name="T4" fmla="*/ 900 w 900"/>
                  <a:gd name="T5" fmla="*/ 936 h 936"/>
                  <a:gd name="T6" fmla="*/ 0 60000 65536"/>
                  <a:gd name="T7" fmla="*/ 0 60000 65536"/>
                  <a:gd name="T8" fmla="*/ 0 60000 65536"/>
                  <a:gd name="T9" fmla="*/ 0 w 900"/>
                  <a:gd name="T10" fmla="*/ 0 h 936"/>
                  <a:gd name="T11" fmla="*/ 900 w 900"/>
                  <a:gd name="T12" fmla="*/ 936 h 936"/>
                </a:gdLst>
                <a:ahLst/>
                <a:cxnLst>
                  <a:cxn ang="T6">
                    <a:pos x="T0" y="T1"/>
                  </a:cxn>
                  <a:cxn ang="T7">
                    <a:pos x="T2" y="T3"/>
                  </a:cxn>
                  <a:cxn ang="T8">
                    <a:pos x="T4" y="T5"/>
                  </a:cxn>
                </a:cxnLst>
                <a:rect l="T9" t="T10" r="T11" b="T12"/>
                <a:pathLst>
                  <a:path w="900" h="936">
                    <a:moveTo>
                      <a:pt x="0" y="0"/>
                    </a:moveTo>
                    <a:lnTo>
                      <a:pt x="0" y="936"/>
                    </a:lnTo>
                    <a:lnTo>
                      <a:pt x="900" y="936"/>
                    </a:lnTo>
                  </a:path>
                </a:pathLst>
              </a:custGeom>
              <a:noFill/>
              <a:ln w="9525">
                <a:solidFill>
                  <a:srgbClr val="000000"/>
                </a:solidFill>
                <a:prstDash val="dash"/>
                <a:round/>
                <a:headEnd/>
                <a:tailEnd/>
              </a:ln>
            </p:spPr>
            <p:txBody>
              <a:bodyPr/>
              <a:lstStyle/>
              <a:p>
                <a:endParaRPr lang="zh-CN" altLang="en-US"/>
              </a:p>
            </p:txBody>
          </p:sp>
          <p:grpSp>
            <p:nvGrpSpPr>
              <p:cNvPr id="87067" name="Group 8"/>
              <p:cNvGrpSpPr>
                <a:grpSpLocks/>
              </p:cNvGrpSpPr>
              <p:nvPr/>
            </p:nvGrpSpPr>
            <p:grpSpPr bwMode="auto">
              <a:xfrm>
                <a:off x="7020" y="12048"/>
                <a:ext cx="3060" cy="936"/>
                <a:chOff x="7020" y="12048"/>
                <a:chExt cx="3060" cy="936"/>
              </a:xfrm>
            </p:grpSpPr>
            <p:sp>
              <p:nvSpPr>
                <p:cNvPr id="87068" name="Line 9"/>
                <p:cNvSpPr>
                  <a:spLocks noChangeShapeType="1"/>
                </p:cNvSpPr>
                <p:nvPr/>
              </p:nvSpPr>
              <p:spPr bwMode="auto">
                <a:xfrm>
                  <a:off x="7020" y="12048"/>
                  <a:ext cx="1080" cy="0"/>
                </a:xfrm>
                <a:prstGeom prst="line">
                  <a:avLst/>
                </a:prstGeom>
                <a:noFill/>
                <a:ln w="19050">
                  <a:solidFill>
                    <a:srgbClr val="000000"/>
                  </a:solidFill>
                  <a:round/>
                  <a:headEnd/>
                  <a:tailEnd/>
                </a:ln>
              </p:spPr>
              <p:txBody>
                <a:bodyPr/>
                <a:lstStyle/>
                <a:p>
                  <a:endParaRPr lang="zh-CN" altLang="en-US"/>
                </a:p>
              </p:txBody>
            </p:sp>
            <p:sp>
              <p:nvSpPr>
                <p:cNvPr id="87069" name="Line 10"/>
                <p:cNvSpPr>
                  <a:spLocks noChangeShapeType="1"/>
                </p:cNvSpPr>
                <p:nvPr/>
              </p:nvSpPr>
              <p:spPr bwMode="auto">
                <a:xfrm>
                  <a:off x="9000" y="12984"/>
                  <a:ext cx="1080" cy="0"/>
                </a:xfrm>
                <a:prstGeom prst="line">
                  <a:avLst/>
                </a:prstGeom>
                <a:noFill/>
                <a:ln w="19050">
                  <a:solidFill>
                    <a:srgbClr val="000000"/>
                  </a:solidFill>
                  <a:round/>
                  <a:headEnd/>
                  <a:tailEnd/>
                </a:ln>
              </p:spPr>
              <p:txBody>
                <a:bodyPr/>
                <a:lstStyle/>
                <a:p>
                  <a:endParaRPr lang="zh-CN" altLang="en-US"/>
                </a:p>
              </p:txBody>
            </p:sp>
            <p:sp>
              <p:nvSpPr>
                <p:cNvPr id="87070" name="Freeform 11"/>
                <p:cNvSpPr>
                  <a:spLocks/>
                </p:cNvSpPr>
                <p:nvPr/>
              </p:nvSpPr>
              <p:spPr bwMode="auto">
                <a:xfrm>
                  <a:off x="8100" y="12048"/>
                  <a:ext cx="900" cy="936"/>
                </a:xfrm>
                <a:custGeom>
                  <a:avLst/>
                  <a:gdLst>
                    <a:gd name="T0" fmla="*/ 0 w 900"/>
                    <a:gd name="T1" fmla="*/ 0 h 936"/>
                    <a:gd name="T2" fmla="*/ 420 w 900"/>
                    <a:gd name="T3" fmla="*/ 105 h 936"/>
                    <a:gd name="T4" fmla="*/ 795 w 900"/>
                    <a:gd name="T5" fmla="*/ 465 h 936"/>
                    <a:gd name="T6" fmla="*/ 900 w 900"/>
                    <a:gd name="T7" fmla="*/ 936 h 936"/>
                    <a:gd name="T8" fmla="*/ 0 60000 65536"/>
                    <a:gd name="T9" fmla="*/ 0 60000 65536"/>
                    <a:gd name="T10" fmla="*/ 0 60000 65536"/>
                    <a:gd name="T11" fmla="*/ 0 60000 65536"/>
                    <a:gd name="T12" fmla="*/ 0 w 900"/>
                    <a:gd name="T13" fmla="*/ 0 h 936"/>
                    <a:gd name="T14" fmla="*/ 900 w 900"/>
                    <a:gd name="T15" fmla="*/ 936 h 936"/>
                  </a:gdLst>
                  <a:ahLst/>
                  <a:cxnLst>
                    <a:cxn ang="T8">
                      <a:pos x="T0" y="T1"/>
                    </a:cxn>
                    <a:cxn ang="T9">
                      <a:pos x="T2" y="T3"/>
                    </a:cxn>
                    <a:cxn ang="T10">
                      <a:pos x="T4" y="T5"/>
                    </a:cxn>
                    <a:cxn ang="T11">
                      <a:pos x="T6" y="T7"/>
                    </a:cxn>
                  </a:cxnLst>
                  <a:rect l="T12" t="T13" r="T14" b="T15"/>
                  <a:pathLst>
                    <a:path w="900" h="936">
                      <a:moveTo>
                        <a:pt x="0" y="0"/>
                      </a:moveTo>
                      <a:cubicBezTo>
                        <a:pt x="70" y="17"/>
                        <a:pt x="288" y="28"/>
                        <a:pt x="420" y="105"/>
                      </a:cubicBezTo>
                      <a:cubicBezTo>
                        <a:pt x="552" y="182"/>
                        <a:pt x="715" y="326"/>
                        <a:pt x="795" y="465"/>
                      </a:cubicBezTo>
                      <a:cubicBezTo>
                        <a:pt x="875" y="604"/>
                        <a:pt x="878" y="838"/>
                        <a:pt x="900" y="936"/>
                      </a:cubicBezTo>
                    </a:path>
                  </a:pathLst>
                </a:custGeom>
                <a:noFill/>
                <a:ln w="19050">
                  <a:solidFill>
                    <a:srgbClr val="000000"/>
                  </a:solidFill>
                  <a:round/>
                  <a:headEnd/>
                  <a:tailEnd/>
                </a:ln>
              </p:spPr>
              <p:txBody>
                <a:bodyPr/>
                <a:lstStyle/>
                <a:p>
                  <a:endParaRPr lang="zh-CN" altLang="en-US"/>
                </a:p>
              </p:txBody>
            </p:sp>
            <p:sp>
              <p:nvSpPr>
                <p:cNvPr id="87071" name="Line 12"/>
                <p:cNvSpPr>
                  <a:spLocks noChangeShapeType="1"/>
                </p:cNvSpPr>
                <p:nvPr/>
              </p:nvSpPr>
              <p:spPr bwMode="auto">
                <a:xfrm>
                  <a:off x="7560" y="12048"/>
                  <a:ext cx="180" cy="0"/>
                </a:xfrm>
                <a:prstGeom prst="line">
                  <a:avLst/>
                </a:prstGeom>
                <a:noFill/>
                <a:ln w="9525">
                  <a:solidFill>
                    <a:srgbClr val="000000"/>
                  </a:solidFill>
                  <a:round/>
                  <a:headEnd/>
                  <a:tailEnd type="triangle" w="sm" len="lg"/>
                </a:ln>
              </p:spPr>
              <p:txBody>
                <a:bodyPr/>
                <a:lstStyle/>
                <a:p>
                  <a:endParaRPr lang="zh-CN" altLang="en-US"/>
                </a:p>
              </p:txBody>
            </p:sp>
            <p:sp>
              <p:nvSpPr>
                <p:cNvPr id="87072" name="Freeform 13"/>
                <p:cNvSpPr>
                  <a:spLocks/>
                </p:cNvSpPr>
                <p:nvPr/>
              </p:nvSpPr>
              <p:spPr bwMode="auto">
                <a:xfrm>
                  <a:off x="8730" y="12303"/>
                  <a:ext cx="180" cy="210"/>
                </a:xfrm>
                <a:custGeom>
                  <a:avLst/>
                  <a:gdLst>
                    <a:gd name="T0" fmla="*/ 0 w 180"/>
                    <a:gd name="T1" fmla="*/ 0 h 210"/>
                    <a:gd name="T2" fmla="*/ 180 w 180"/>
                    <a:gd name="T3" fmla="*/ 210 h 210"/>
                    <a:gd name="T4" fmla="*/ 0 60000 65536"/>
                    <a:gd name="T5" fmla="*/ 0 60000 65536"/>
                    <a:gd name="T6" fmla="*/ 0 w 180"/>
                    <a:gd name="T7" fmla="*/ 0 h 210"/>
                    <a:gd name="T8" fmla="*/ 180 w 180"/>
                    <a:gd name="T9" fmla="*/ 210 h 210"/>
                  </a:gdLst>
                  <a:ahLst/>
                  <a:cxnLst>
                    <a:cxn ang="T4">
                      <a:pos x="T0" y="T1"/>
                    </a:cxn>
                    <a:cxn ang="T5">
                      <a:pos x="T2" y="T3"/>
                    </a:cxn>
                  </a:cxnLst>
                  <a:rect l="T6" t="T7" r="T8" b="T9"/>
                  <a:pathLst>
                    <a:path w="180" h="210">
                      <a:moveTo>
                        <a:pt x="0" y="0"/>
                      </a:moveTo>
                      <a:lnTo>
                        <a:pt x="180" y="210"/>
                      </a:lnTo>
                    </a:path>
                  </a:pathLst>
                </a:custGeom>
                <a:noFill/>
                <a:ln w="9525">
                  <a:solidFill>
                    <a:srgbClr val="000000"/>
                  </a:solidFill>
                  <a:round/>
                  <a:headEnd/>
                  <a:tailEnd type="triangle" w="sm" len="lg"/>
                </a:ln>
              </p:spPr>
              <p:txBody>
                <a:bodyPr/>
                <a:lstStyle/>
                <a:p>
                  <a:endParaRPr lang="zh-CN" altLang="en-US"/>
                </a:p>
              </p:txBody>
            </p:sp>
            <p:sp>
              <p:nvSpPr>
                <p:cNvPr id="87073" name="Line 14"/>
                <p:cNvSpPr>
                  <a:spLocks noChangeShapeType="1"/>
                </p:cNvSpPr>
                <p:nvPr/>
              </p:nvSpPr>
              <p:spPr bwMode="auto">
                <a:xfrm>
                  <a:off x="9540" y="12984"/>
                  <a:ext cx="180" cy="0"/>
                </a:xfrm>
                <a:prstGeom prst="line">
                  <a:avLst/>
                </a:prstGeom>
                <a:noFill/>
                <a:ln w="9525">
                  <a:solidFill>
                    <a:srgbClr val="000000"/>
                  </a:solidFill>
                  <a:round/>
                  <a:headEnd/>
                  <a:tailEnd type="triangle" w="sm" len="lg"/>
                </a:ln>
              </p:spPr>
              <p:txBody>
                <a:bodyPr/>
                <a:lstStyle/>
                <a:p>
                  <a:endParaRPr lang="zh-CN" altLang="en-US"/>
                </a:p>
              </p:txBody>
            </p:sp>
          </p:grpSp>
        </p:grpSp>
      </p:grpSp>
      <mc:AlternateContent xmlns:mc="http://schemas.openxmlformats.org/markup-compatibility/2006" xmlns:a14="http://schemas.microsoft.com/office/drawing/2010/main">
        <mc:Choice Requires="a14">
          <p:sp>
            <p:nvSpPr>
              <p:cNvPr id="56" name="矩形 55"/>
              <p:cNvSpPr/>
              <p:nvPr/>
            </p:nvSpPr>
            <p:spPr>
              <a:xfrm>
                <a:off x="2765028" y="3540581"/>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765028" y="3540581"/>
                <a:ext cx="52931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364882" y="38021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1364882" y="3802191"/>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569351" y="2490638"/>
                <a:ext cx="5152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569351" y="2490638"/>
                <a:ext cx="5152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64292" y="321104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364292" y="3211048"/>
                <a:ext cx="523798"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4440238" y="2408238"/>
            <a:ext cx="7473114" cy="3387725"/>
            <a:chOff x="4440238" y="2408238"/>
            <a:chExt cx="7473114" cy="3387725"/>
          </a:xfrm>
        </p:grpSpPr>
        <p:grpSp>
          <p:nvGrpSpPr>
            <p:cNvPr id="87081" name="组合 5"/>
            <p:cNvGrpSpPr>
              <a:grpSpLocks/>
            </p:cNvGrpSpPr>
            <p:nvPr/>
          </p:nvGrpSpPr>
          <p:grpSpPr bwMode="auto">
            <a:xfrm>
              <a:off x="4440238" y="2408238"/>
              <a:ext cx="7435418" cy="3387725"/>
              <a:chOff x="1930401" y="1699031"/>
              <a:chExt cx="8331198" cy="3994062"/>
            </a:xfrm>
          </p:grpSpPr>
          <p:sp>
            <p:nvSpPr>
              <p:cNvPr id="7" name="矩形 6"/>
              <p:cNvSpPr/>
              <p:nvPr/>
            </p:nvSpPr>
            <p:spPr>
              <a:xfrm rot="2700000">
                <a:off x="2544357" y="2288308"/>
                <a:ext cx="1207203"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299" y="2354102"/>
                <a:ext cx="130916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60" y="1682090"/>
                <a:ext cx="0" cy="14301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61639" y="2906233"/>
                <a:ext cx="1026340" cy="105747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138174" y="1962930"/>
                <a:ext cx="1897931" cy="20007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556" y="2000363"/>
                <a:ext cx="971199" cy="83662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641" y="2365046"/>
                <a:ext cx="1207202"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91" y="2396863"/>
                <a:ext cx="1207203"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3021" y="3550074"/>
                <a:ext cx="130916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7024" y="2791968"/>
                <a:ext cx="0" cy="14301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726" y="2497282"/>
                <a:ext cx="14168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67442" y="1992877"/>
                <a:ext cx="1986867" cy="199703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70950" y="3033504"/>
                <a:ext cx="875147" cy="93020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862" y="2342586"/>
                <a:ext cx="1207202"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469" y="2369075"/>
                <a:ext cx="129315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723" y="1852505"/>
                <a:ext cx="1880143" cy="21823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210763" y="3061579"/>
                <a:ext cx="864474" cy="9021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99" name="文本框 27"/>
              <p:cNvSpPr txBox="1">
                <a:spLocks noChangeArrowheads="1"/>
              </p:cNvSpPr>
              <p:nvPr/>
            </p:nvSpPr>
            <p:spPr bwMode="auto">
              <a:xfrm>
                <a:off x="2841347"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87100" name="文本框 28"/>
              <p:cNvSpPr txBox="1">
                <a:spLocks noChangeArrowheads="1"/>
              </p:cNvSpPr>
              <p:nvPr/>
            </p:nvSpPr>
            <p:spPr bwMode="auto">
              <a:xfrm>
                <a:off x="4799033"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7101" name="文本框 29"/>
              <p:cNvSpPr txBox="1">
                <a:spLocks noChangeArrowheads="1"/>
              </p:cNvSpPr>
              <p:nvPr/>
            </p:nvSpPr>
            <p:spPr bwMode="auto">
              <a:xfrm>
                <a:off x="6802045" y="2513231"/>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7102" name="文本框 30"/>
              <p:cNvSpPr txBox="1">
                <a:spLocks noChangeArrowheads="1"/>
              </p:cNvSpPr>
              <p:nvPr/>
            </p:nvSpPr>
            <p:spPr bwMode="auto">
              <a:xfrm>
                <a:off x="8768538" y="2571287"/>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140294" y="5640687"/>
                <a:ext cx="8020400" cy="52406"/>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60" name="矩形 59"/>
                <p:cNvSpPr/>
                <p:nvPr/>
              </p:nvSpPr>
              <p:spPr>
                <a:xfrm>
                  <a:off x="8659402" y="4579731"/>
                  <a:ext cx="796052"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659402" y="4579731"/>
                  <a:ext cx="796052"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058319" y="4578320"/>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058319" y="4578320"/>
                  <a:ext cx="935769"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176141" y="4578320"/>
                  <a:ext cx="219451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176141" y="4578320"/>
                  <a:ext cx="2194511"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718841" y="4578320"/>
                  <a:ext cx="219451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718841" y="4578320"/>
                  <a:ext cx="2194511" cy="898964"/>
                </a:xfrm>
                <a:prstGeom prst="rect">
                  <a:avLst/>
                </a:prstGeom>
                <a:blipFill>
                  <a:blip r:embed="rId10"/>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34188" y="2327275"/>
            <a:ext cx="822325" cy="820738"/>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8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419417465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par>
                          <p:cTn id="30" fill="hold">
                            <p:stCondLst>
                              <p:cond delay="175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809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586787" cy="954087"/>
            <a:chOff x="772016" y="664809"/>
            <a:chExt cx="8586770" cy="954107"/>
          </a:xfrm>
        </p:grpSpPr>
        <p:sp>
          <p:nvSpPr>
            <p:cNvPr id="34" name="任意多边形 33"/>
            <p:cNvSpPr/>
            <p:nvPr/>
          </p:nvSpPr>
          <p:spPr>
            <a:xfrm>
              <a:off x="772016" y="748948"/>
              <a:ext cx="16192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8095" name="文本框 34"/>
                <p:cNvSpPr txBox="1">
                  <a:spLocks noChangeArrowheads="1"/>
                </p:cNvSpPr>
                <p:nvPr/>
              </p:nvSpPr>
              <p:spPr bwMode="auto">
                <a:xfrm>
                  <a:off x="852724" y="664809"/>
                  <a:ext cx="8506062"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0606</a:t>
                  </a:r>
                  <a:r>
                    <a:rPr lang="zh-CN" altLang="en-US" sz="2800" b="1" dirty="0">
                      <a:solidFill>
                        <a:srgbClr val="0000FF"/>
                      </a:solidFill>
                      <a:latin typeface="楷体" pitchFamily="49" charset="-122"/>
                      <a:ea typeface="楷体" pitchFamily="49" charset="-122"/>
                    </a:rPr>
                    <a:t>一长直载流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的导线，中部折成图示一个半径为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的圆，则圆心的磁感应强度大小为</a:t>
                  </a:r>
                </a:p>
              </p:txBody>
            </p:sp>
          </mc:Choice>
          <mc:Fallback xmlns="">
            <p:sp>
              <p:nvSpPr>
                <p:cNvPr id="88095" name="文本框 34"/>
                <p:cNvSpPr txBox="1">
                  <a:spLocks noRot="1" noChangeAspect="1" noMove="1" noResize="1" noEditPoints="1" noAdjustHandles="1" noChangeArrowheads="1" noChangeShapeType="1" noTextEdit="1"/>
                </p:cNvSpPr>
                <p:nvPr/>
              </p:nvSpPr>
              <p:spPr bwMode="auto">
                <a:xfrm>
                  <a:off x="852724" y="664809"/>
                  <a:ext cx="8506062" cy="954107"/>
                </a:xfrm>
                <a:prstGeom prst="rect">
                  <a:avLst/>
                </a:prstGeom>
                <a:blipFill>
                  <a:blip r:embed="rId2"/>
                  <a:stretch>
                    <a:fillRect l="-1433" t="-833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6330257" y="1195045"/>
              <a:ext cx="138112" cy="35719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102" name="Group 3"/>
          <p:cNvGrpSpPr>
            <a:grpSpLocks/>
          </p:cNvGrpSpPr>
          <p:nvPr/>
        </p:nvGrpSpPr>
        <p:grpSpPr bwMode="auto">
          <a:xfrm>
            <a:off x="438150" y="2365375"/>
            <a:ext cx="3813175" cy="2125663"/>
            <a:chOff x="1487" y="2789"/>
            <a:chExt cx="2402" cy="1339"/>
          </a:xfrm>
        </p:grpSpPr>
        <p:sp>
          <p:nvSpPr>
            <p:cNvPr id="88083" name="Rectangle 4"/>
            <p:cNvSpPr>
              <a:spLocks noChangeArrowheads="1"/>
            </p:cNvSpPr>
            <p:nvPr/>
          </p:nvSpPr>
          <p:spPr bwMode="auto">
            <a:xfrm>
              <a:off x="1487" y="2789"/>
              <a:ext cx="2402" cy="1339"/>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sp>
          <p:nvSpPr>
            <p:cNvPr id="88084" name="Line 5"/>
            <p:cNvSpPr>
              <a:spLocks noChangeShapeType="1"/>
            </p:cNvSpPr>
            <p:nvPr/>
          </p:nvSpPr>
          <p:spPr bwMode="auto">
            <a:xfrm flipV="1">
              <a:off x="3220" y="3458"/>
              <a:ext cx="438" cy="0"/>
            </a:xfrm>
            <a:prstGeom prst="line">
              <a:avLst/>
            </a:prstGeom>
            <a:noFill/>
            <a:ln w="12700">
              <a:solidFill>
                <a:srgbClr val="000000"/>
              </a:solidFill>
              <a:round/>
              <a:headEnd/>
              <a:tailEnd/>
            </a:ln>
          </p:spPr>
          <p:txBody>
            <a:bodyPr/>
            <a:lstStyle/>
            <a:p>
              <a:endParaRPr lang="zh-CN" altLang="en-US"/>
            </a:p>
          </p:txBody>
        </p:sp>
        <p:sp>
          <p:nvSpPr>
            <p:cNvPr id="88085" name="Line 6"/>
            <p:cNvSpPr>
              <a:spLocks noChangeShapeType="1"/>
            </p:cNvSpPr>
            <p:nvPr/>
          </p:nvSpPr>
          <p:spPr bwMode="auto">
            <a:xfrm>
              <a:off x="3360" y="3458"/>
              <a:ext cx="146" cy="0"/>
            </a:xfrm>
            <a:prstGeom prst="line">
              <a:avLst/>
            </a:prstGeom>
            <a:noFill/>
            <a:ln w="12700">
              <a:solidFill>
                <a:srgbClr val="000000"/>
              </a:solidFill>
              <a:round/>
              <a:headEnd/>
              <a:tailEnd type="arrow" w="med" len="med"/>
            </a:ln>
          </p:spPr>
          <p:txBody>
            <a:bodyPr/>
            <a:lstStyle/>
            <a:p>
              <a:endParaRPr lang="zh-CN" altLang="en-US"/>
            </a:p>
          </p:txBody>
        </p:sp>
        <p:sp>
          <p:nvSpPr>
            <p:cNvPr id="88086" name="Oval 7"/>
            <p:cNvSpPr>
              <a:spLocks noChangeArrowheads="1"/>
            </p:cNvSpPr>
            <p:nvPr/>
          </p:nvSpPr>
          <p:spPr bwMode="auto">
            <a:xfrm>
              <a:off x="2199" y="2952"/>
              <a:ext cx="1021" cy="1022"/>
            </a:xfrm>
            <a:prstGeom prst="ellipse">
              <a:avLst/>
            </a:prstGeom>
            <a:solidFill>
              <a:srgbClr val="FFFFFF"/>
            </a:solidFill>
            <a:ln w="12700">
              <a:solidFill>
                <a:srgbClr val="000000"/>
              </a:solidFill>
              <a:round/>
              <a:headEnd/>
              <a:tailEnd/>
            </a:ln>
          </p:spPr>
          <p:txBody>
            <a:bodyPr/>
            <a:lstStyle/>
            <a:p>
              <a:endParaRPr lang="zh-CN" altLang="en-US">
                <a:latin typeface="等线" pitchFamily="2" charset="-122"/>
                <a:ea typeface="等线" pitchFamily="2" charset="-122"/>
              </a:endParaRPr>
            </a:p>
          </p:txBody>
        </p:sp>
        <p:grpSp>
          <p:nvGrpSpPr>
            <p:cNvPr id="88087" name="Group 8"/>
            <p:cNvGrpSpPr>
              <a:grpSpLocks/>
            </p:cNvGrpSpPr>
            <p:nvPr/>
          </p:nvGrpSpPr>
          <p:grpSpPr bwMode="auto">
            <a:xfrm>
              <a:off x="1759" y="3458"/>
              <a:ext cx="438" cy="0"/>
              <a:chOff x="7017" y="14388"/>
              <a:chExt cx="540" cy="0"/>
            </a:xfrm>
          </p:grpSpPr>
          <p:sp>
            <p:nvSpPr>
              <p:cNvPr id="88092" name="Line 9"/>
              <p:cNvSpPr>
                <a:spLocks noChangeShapeType="1"/>
              </p:cNvSpPr>
              <p:nvPr/>
            </p:nvSpPr>
            <p:spPr bwMode="auto">
              <a:xfrm>
                <a:off x="7017" y="14388"/>
                <a:ext cx="540" cy="0"/>
              </a:xfrm>
              <a:prstGeom prst="line">
                <a:avLst/>
              </a:prstGeom>
              <a:noFill/>
              <a:ln w="12700">
                <a:solidFill>
                  <a:srgbClr val="000000"/>
                </a:solidFill>
                <a:round/>
                <a:headEnd/>
                <a:tailEnd/>
              </a:ln>
            </p:spPr>
            <p:txBody>
              <a:bodyPr/>
              <a:lstStyle/>
              <a:p>
                <a:endParaRPr lang="zh-CN" altLang="en-US"/>
              </a:p>
            </p:txBody>
          </p:sp>
          <p:sp>
            <p:nvSpPr>
              <p:cNvPr id="88093" name="Line 10"/>
              <p:cNvSpPr>
                <a:spLocks noChangeShapeType="1"/>
              </p:cNvSpPr>
              <p:nvPr/>
            </p:nvSpPr>
            <p:spPr bwMode="auto">
              <a:xfrm>
                <a:off x="7128" y="14388"/>
                <a:ext cx="180" cy="0"/>
              </a:xfrm>
              <a:prstGeom prst="line">
                <a:avLst/>
              </a:prstGeom>
              <a:noFill/>
              <a:ln w="12700">
                <a:solidFill>
                  <a:srgbClr val="000000"/>
                </a:solidFill>
                <a:round/>
                <a:headEnd/>
                <a:tailEnd type="arrow" w="med" len="med"/>
              </a:ln>
            </p:spPr>
            <p:txBody>
              <a:bodyPr/>
              <a:lstStyle/>
              <a:p>
                <a:endParaRPr lang="zh-CN" altLang="en-US"/>
              </a:p>
            </p:txBody>
          </p:sp>
        </p:grpSp>
        <p:sp>
          <p:nvSpPr>
            <p:cNvPr id="88088" name="Freeform 11"/>
            <p:cNvSpPr>
              <a:spLocks/>
            </p:cNvSpPr>
            <p:nvPr/>
          </p:nvSpPr>
          <p:spPr bwMode="auto">
            <a:xfrm>
              <a:off x="2284" y="3076"/>
              <a:ext cx="88" cy="96"/>
            </a:xfrm>
            <a:custGeom>
              <a:avLst/>
              <a:gdLst>
                <a:gd name="T0" fmla="*/ 0 w 88"/>
                <a:gd name="T1" fmla="*/ 96 h 96"/>
                <a:gd name="T2" fmla="*/ 88 w 88"/>
                <a:gd name="T3" fmla="*/ 0 h 96"/>
                <a:gd name="T4" fmla="*/ 0 60000 65536"/>
                <a:gd name="T5" fmla="*/ 0 60000 65536"/>
                <a:gd name="T6" fmla="*/ 0 w 88"/>
                <a:gd name="T7" fmla="*/ 0 h 96"/>
                <a:gd name="T8" fmla="*/ 88 w 88"/>
                <a:gd name="T9" fmla="*/ 96 h 96"/>
              </a:gdLst>
              <a:ahLst/>
              <a:cxnLst>
                <a:cxn ang="T4">
                  <a:pos x="T0" y="T1"/>
                </a:cxn>
                <a:cxn ang="T5">
                  <a:pos x="T2" y="T3"/>
                </a:cxn>
              </a:cxnLst>
              <a:rect l="T6" t="T7" r="T8" b="T9"/>
              <a:pathLst>
                <a:path w="88" h="96">
                  <a:moveTo>
                    <a:pt x="0" y="96"/>
                  </a:moveTo>
                  <a:lnTo>
                    <a:pt x="88" y="0"/>
                  </a:lnTo>
                </a:path>
              </a:pathLst>
            </a:custGeom>
            <a:noFill/>
            <a:ln w="9525">
              <a:solidFill>
                <a:srgbClr val="000000"/>
              </a:solidFill>
              <a:round/>
              <a:headEnd type="none" w="med" len="med"/>
              <a:tailEnd type="arrow" w="med" len="med"/>
            </a:ln>
          </p:spPr>
          <p:txBody>
            <a:bodyPr/>
            <a:lstStyle/>
            <a:p>
              <a:endParaRPr lang="zh-CN" altLang="en-US"/>
            </a:p>
          </p:txBody>
        </p:sp>
        <p:sp>
          <p:nvSpPr>
            <p:cNvPr id="88089" name="Freeform 13"/>
            <p:cNvSpPr>
              <a:spLocks/>
            </p:cNvSpPr>
            <p:nvPr/>
          </p:nvSpPr>
          <p:spPr bwMode="auto">
            <a:xfrm>
              <a:off x="2288" y="3748"/>
              <a:ext cx="80" cy="100"/>
            </a:xfrm>
            <a:custGeom>
              <a:avLst/>
              <a:gdLst>
                <a:gd name="T0" fmla="*/ 0 w 80"/>
                <a:gd name="T1" fmla="*/ 0 h 100"/>
                <a:gd name="T2" fmla="*/ 80 w 80"/>
                <a:gd name="T3" fmla="*/ 100 h 100"/>
                <a:gd name="T4" fmla="*/ 0 60000 65536"/>
                <a:gd name="T5" fmla="*/ 0 60000 65536"/>
                <a:gd name="T6" fmla="*/ 0 w 80"/>
                <a:gd name="T7" fmla="*/ 0 h 100"/>
                <a:gd name="T8" fmla="*/ 80 w 80"/>
                <a:gd name="T9" fmla="*/ 100 h 100"/>
              </a:gdLst>
              <a:ahLst/>
              <a:cxnLst>
                <a:cxn ang="T4">
                  <a:pos x="T0" y="T1"/>
                </a:cxn>
                <a:cxn ang="T5">
                  <a:pos x="T2" y="T3"/>
                </a:cxn>
              </a:cxnLst>
              <a:rect l="T6" t="T7" r="T8" b="T9"/>
              <a:pathLst>
                <a:path w="80" h="100">
                  <a:moveTo>
                    <a:pt x="0" y="0"/>
                  </a:moveTo>
                  <a:lnTo>
                    <a:pt x="80" y="100"/>
                  </a:lnTo>
                </a:path>
              </a:pathLst>
            </a:custGeom>
            <a:noFill/>
            <a:ln w="9525">
              <a:solidFill>
                <a:srgbClr val="000000"/>
              </a:solidFill>
              <a:round/>
              <a:headEnd type="none" w="med" len="med"/>
              <a:tailEnd type="arrow" w="med" len="med"/>
            </a:ln>
          </p:spPr>
          <p:txBody>
            <a:bodyPr/>
            <a:lstStyle/>
            <a:p>
              <a:endParaRPr lang="zh-CN" altLang="en-US"/>
            </a:p>
          </p:txBody>
        </p:sp>
        <p:sp>
          <p:nvSpPr>
            <p:cNvPr id="88090" name="Line 14"/>
            <p:cNvSpPr>
              <a:spLocks noChangeShapeType="1"/>
            </p:cNvSpPr>
            <p:nvPr/>
          </p:nvSpPr>
          <p:spPr bwMode="auto">
            <a:xfrm flipV="1">
              <a:off x="1564" y="3459"/>
              <a:ext cx="2264" cy="0"/>
            </a:xfrm>
            <a:prstGeom prst="line">
              <a:avLst/>
            </a:prstGeom>
            <a:noFill/>
            <a:ln w="9525">
              <a:solidFill>
                <a:srgbClr val="000000"/>
              </a:solidFill>
              <a:prstDash val="dash"/>
              <a:round/>
              <a:headEnd/>
              <a:tailEnd/>
            </a:ln>
          </p:spPr>
          <p:txBody>
            <a:bodyPr/>
            <a:lstStyle/>
            <a:p>
              <a:endParaRPr lang="zh-CN" altLang="en-US"/>
            </a:p>
          </p:txBody>
        </p:sp>
        <p:sp>
          <p:nvSpPr>
            <p:cNvPr id="88091" name="Freeform 15"/>
            <p:cNvSpPr>
              <a:spLocks/>
            </p:cNvSpPr>
            <p:nvPr/>
          </p:nvSpPr>
          <p:spPr bwMode="auto">
            <a:xfrm>
              <a:off x="2637" y="2980"/>
              <a:ext cx="227" cy="478"/>
            </a:xfrm>
            <a:custGeom>
              <a:avLst/>
              <a:gdLst>
                <a:gd name="T0" fmla="*/ 0 w 227"/>
                <a:gd name="T1" fmla="*/ 478 h 478"/>
                <a:gd name="T2" fmla="*/ 227 w 227"/>
                <a:gd name="T3" fmla="*/ 0 h 478"/>
                <a:gd name="T4" fmla="*/ 0 60000 65536"/>
                <a:gd name="T5" fmla="*/ 0 60000 65536"/>
                <a:gd name="T6" fmla="*/ 0 w 227"/>
                <a:gd name="T7" fmla="*/ 0 h 478"/>
                <a:gd name="T8" fmla="*/ 227 w 227"/>
                <a:gd name="T9" fmla="*/ 478 h 478"/>
              </a:gdLst>
              <a:ahLst/>
              <a:cxnLst>
                <a:cxn ang="T4">
                  <a:pos x="T0" y="T1"/>
                </a:cxn>
                <a:cxn ang="T5">
                  <a:pos x="T2" y="T3"/>
                </a:cxn>
              </a:cxnLst>
              <a:rect l="T6" t="T7" r="T8" b="T9"/>
              <a:pathLst>
                <a:path w="227" h="478">
                  <a:moveTo>
                    <a:pt x="0" y="478"/>
                  </a:moveTo>
                  <a:lnTo>
                    <a:pt x="227" y="0"/>
                  </a:lnTo>
                </a:path>
              </a:pathLst>
            </a:custGeom>
            <a:solidFill>
              <a:srgbClr val="FFFFFF"/>
            </a:solidFill>
            <a:ln w="9525">
              <a:solidFill>
                <a:srgbClr val="00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55" name="矩形 54"/>
              <p:cNvSpPr/>
              <p:nvPr/>
            </p:nvSpPr>
            <p:spPr>
              <a:xfrm>
                <a:off x="1910102" y="33645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910102" y="3364568"/>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017205" y="2746512"/>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017205" y="2746512"/>
                <a:ext cx="523798" cy="523220"/>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4464050" y="2273300"/>
            <a:ext cx="7435850" cy="3387725"/>
            <a:chOff x="4464050" y="2273300"/>
            <a:chExt cx="7435850" cy="3387725"/>
          </a:xfrm>
        </p:grpSpPr>
        <p:grpSp>
          <p:nvGrpSpPr>
            <p:cNvPr id="88101" name="组合 5"/>
            <p:cNvGrpSpPr>
              <a:grpSpLocks/>
            </p:cNvGrpSpPr>
            <p:nvPr/>
          </p:nvGrpSpPr>
          <p:grpSpPr bwMode="auto">
            <a:xfrm>
              <a:off x="4464050" y="2273300"/>
              <a:ext cx="7435850" cy="3387725"/>
              <a:chOff x="1930401" y="1699031"/>
              <a:chExt cx="8331198" cy="3994062"/>
            </a:xfrm>
          </p:grpSpPr>
          <p:sp>
            <p:nvSpPr>
              <p:cNvPr id="7" name="矩形 6"/>
              <p:cNvSpPr/>
              <p:nvPr/>
            </p:nvSpPr>
            <p:spPr>
              <a:xfrm rot="2700000">
                <a:off x="2544286" y="2288346"/>
                <a:ext cx="1207202"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240" y="2354102"/>
                <a:ext cx="130908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8" y="1682133"/>
                <a:ext cx="0" cy="143003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61626" y="2906234"/>
                <a:ext cx="1026282" cy="105747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138105" y="1962932"/>
                <a:ext cx="1897819" cy="20007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376" y="2000364"/>
                <a:ext cx="971143" cy="83661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457" y="2365082"/>
                <a:ext cx="1207203"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077" y="2396900"/>
                <a:ext cx="1207202"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2674" y="3550075"/>
                <a:ext cx="130908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2" y="2792010"/>
                <a:ext cx="0" cy="143003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283" y="2497282"/>
                <a:ext cx="14168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67143" y="1992878"/>
                <a:ext cx="1986753" cy="19970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70703" y="3033505"/>
                <a:ext cx="875096" cy="93020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561" y="2342622"/>
                <a:ext cx="1207203"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179" y="2369075"/>
                <a:ext cx="129307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537" y="1852505"/>
                <a:ext cx="1880033" cy="21823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210631" y="3061579"/>
                <a:ext cx="864424" cy="9021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8119" name="文本框 27"/>
              <p:cNvSpPr txBox="1">
                <a:spLocks noChangeArrowheads="1"/>
              </p:cNvSpPr>
              <p:nvPr/>
            </p:nvSpPr>
            <p:spPr bwMode="auto">
              <a:xfrm>
                <a:off x="2841347"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88120" name="文本框 28"/>
              <p:cNvSpPr txBox="1">
                <a:spLocks noChangeArrowheads="1"/>
              </p:cNvSpPr>
              <p:nvPr/>
            </p:nvSpPr>
            <p:spPr bwMode="auto">
              <a:xfrm>
                <a:off x="4799033"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8121" name="文本框 29"/>
              <p:cNvSpPr txBox="1">
                <a:spLocks noChangeArrowheads="1"/>
              </p:cNvSpPr>
              <p:nvPr/>
            </p:nvSpPr>
            <p:spPr bwMode="auto">
              <a:xfrm>
                <a:off x="6802045" y="2513231"/>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8122" name="文本框 30"/>
              <p:cNvSpPr txBox="1">
                <a:spLocks noChangeArrowheads="1"/>
              </p:cNvSpPr>
              <p:nvPr/>
            </p:nvSpPr>
            <p:spPr bwMode="auto">
              <a:xfrm>
                <a:off x="8768538" y="2571287"/>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140282" y="5640687"/>
                <a:ext cx="8019935" cy="52406"/>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4" name="矩形 53"/>
                <p:cNvSpPr/>
                <p:nvPr/>
              </p:nvSpPr>
              <p:spPr>
                <a:xfrm>
                  <a:off x="6802865" y="4438446"/>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802865" y="4438446"/>
                  <a:ext cx="935769"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152053" y="4439857"/>
                  <a:ext cx="796052"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152053" y="4439857"/>
                  <a:ext cx="796052"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149177" y="4438446"/>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𝑅</m:t>
                            </m:r>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8149177" y="4438446"/>
                  <a:ext cx="1875000"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0588513" y="4626318"/>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0588513" y="4626318"/>
                  <a:ext cx="482824"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10418763" y="223678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810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74318837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500"/>
                                        <p:tgtEl>
                                          <p:spTgt spid="10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3960586"/>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6435725" cy="1815882"/>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Times New Roman" panose="02020603050405020304" pitchFamily="18" charset="0"/>
                    <a:ea typeface="楷体" pitchFamily="49" charset="-122"/>
                    <a:cs typeface="Times New Roman" panose="02020603050405020304" pitchFamily="18" charset="0"/>
                  </a:rPr>
                  <a:t>0607</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如图所示，真空中载有电流为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的导线</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实线部分为导线，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两端延伸到无穷远处</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，则在圆心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处的磁感应强度为</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6435725" cy="1815882"/>
              </a:xfrm>
              <a:prstGeom prst="rect">
                <a:avLst/>
              </a:prstGeom>
              <a:blipFill>
                <a:blip r:embed="rId2"/>
                <a:stretch>
                  <a:fillRect l="-1894" t="-4362" r="-1989" b="-7383"/>
                </a:stretch>
              </a:blipFill>
              <a:ln w="9525">
                <a:noFill/>
                <a:miter lim="800000"/>
                <a:headEnd/>
                <a:tailEnd/>
              </a:ln>
            </p:spPr>
            <p:txBody>
              <a:bodyPr/>
              <a:lstStyle/>
              <a:p>
                <a:r>
                  <a:rPr lang="zh-CN" altLang="en-US">
                    <a:noFill/>
                  </a:rPr>
                  <a:t> </a:t>
                </a:r>
              </a:p>
            </p:txBody>
          </p:sp>
        </mc:Fallback>
      </mc:AlternateContent>
      <p:pic>
        <p:nvPicPr>
          <p:cNvPr id="2" name="图片 1"/>
          <p:cNvPicPr>
            <a:picLocks noChangeAspect="1"/>
          </p:cNvPicPr>
          <p:nvPr/>
        </p:nvPicPr>
        <p:blipFill rotWithShape="1">
          <a:blip r:embed="rId3"/>
          <a:srcRect l="10651" r="12194" b="7753"/>
          <a:stretch/>
        </p:blipFill>
        <p:spPr>
          <a:xfrm>
            <a:off x="5767388" y="2455144"/>
            <a:ext cx="2540000" cy="3495660"/>
          </a:xfrm>
          <a:prstGeom prst="rect">
            <a:avLst/>
          </a:prstGeom>
        </p:spPr>
      </p:pic>
      <p:grpSp>
        <p:nvGrpSpPr>
          <p:cNvPr id="4" name="组合 3"/>
          <p:cNvGrpSpPr/>
          <p:nvPr/>
        </p:nvGrpSpPr>
        <p:grpSpPr>
          <a:xfrm>
            <a:off x="1617662" y="3048909"/>
            <a:ext cx="2826376" cy="902463"/>
            <a:chOff x="1617662" y="3016251"/>
            <a:chExt cx="2826376" cy="902463"/>
          </a:xfrm>
        </p:grpSpPr>
        <p:grpSp>
          <p:nvGrpSpPr>
            <p:cNvPr id="54549" name="组合 8"/>
            <p:cNvGrpSpPr>
              <a:grpSpLocks/>
            </p:cNvGrpSpPr>
            <p:nvPr/>
          </p:nvGrpSpPr>
          <p:grpSpPr bwMode="auto">
            <a:xfrm>
              <a:off x="1617662" y="3016251"/>
              <a:ext cx="743905" cy="860391"/>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35" name="矩形 34"/>
                <p:cNvSpPr/>
                <p:nvPr/>
              </p:nvSpPr>
              <p:spPr>
                <a:xfrm>
                  <a:off x="2569038" y="3019750"/>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569038" y="3019750"/>
                  <a:ext cx="1875000" cy="898964"/>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617664" y="2182812"/>
            <a:ext cx="3025196" cy="901785"/>
            <a:chOff x="1617664" y="2182812"/>
            <a:chExt cx="3025196" cy="901785"/>
          </a:xfrm>
        </p:grpSpPr>
        <p:grpSp>
          <p:nvGrpSpPr>
            <p:cNvPr id="54556" name="组合 3"/>
            <p:cNvGrpSpPr>
              <a:grpSpLocks/>
            </p:cNvGrpSpPr>
            <p:nvPr/>
          </p:nvGrpSpPr>
          <p:grpSpPr bwMode="auto">
            <a:xfrm>
              <a:off x="1617664" y="2182812"/>
              <a:ext cx="743819" cy="859691"/>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36" name="矩形 35"/>
                <p:cNvSpPr/>
                <p:nvPr/>
              </p:nvSpPr>
              <p:spPr>
                <a:xfrm>
                  <a:off x="2569087" y="2182812"/>
                  <a:ext cx="207377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2569087" y="2182812"/>
                  <a:ext cx="2073773" cy="901785"/>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3921005"/>
            <a:ext cx="2826375" cy="898964"/>
            <a:chOff x="1617663" y="3872018"/>
            <a:chExt cx="2826375" cy="898964"/>
          </a:xfrm>
        </p:grpSpPr>
        <p:grpSp>
          <p:nvGrpSpPr>
            <p:cNvPr id="54542" name="组合 13"/>
            <p:cNvGrpSpPr>
              <a:grpSpLocks/>
            </p:cNvGrpSpPr>
            <p:nvPr/>
          </p:nvGrpSpPr>
          <p:grpSpPr bwMode="auto">
            <a:xfrm>
              <a:off x="1617663" y="3879852"/>
              <a:ext cx="743836" cy="859272"/>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37" name="矩形 36"/>
                <p:cNvSpPr/>
                <p:nvPr/>
              </p:nvSpPr>
              <p:spPr>
                <a:xfrm>
                  <a:off x="2569038" y="3872018"/>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569038" y="3872018"/>
                  <a:ext cx="1875000" cy="898964"/>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1617663" y="4799238"/>
            <a:ext cx="2825669" cy="919695"/>
            <a:chOff x="1617663" y="4733922"/>
            <a:chExt cx="2825669" cy="919695"/>
          </a:xfrm>
        </p:grpSpPr>
        <p:grpSp>
          <p:nvGrpSpPr>
            <p:cNvPr id="54535" name="组合 26"/>
            <p:cNvGrpSpPr>
              <a:grpSpLocks/>
            </p:cNvGrpSpPr>
            <p:nvPr/>
          </p:nvGrpSpPr>
          <p:grpSpPr bwMode="auto">
            <a:xfrm>
              <a:off x="1617663" y="4733922"/>
              <a:ext cx="743946" cy="859213"/>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38" name="矩形 37"/>
                <p:cNvSpPr/>
                <p:nvPr/>
              </p:nvSpPr>
              <p:spPr>
                <a:xfrm>
                  <a:off x="2568332" y="4754653"/>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568332" y="4754653"/>
                  <a:ext cx="1875000" cy="898964"/>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916361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29"/>
          <p:cNvSpPr txBox="1">
            <a:spLocks noChangeArrowheads="1"/>
          </p:cNvSpPr>
          <p:nvPr/>
        </p:nvSpPr>
        <p:spPr bwMode="auto">
          <a:xfrm>
            <a:off x="714124" y="1161801"/>
            <a:ext cx="882015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电荷的定向运动称为</a:t>
            </a:r>
            <a:r>
              <a:rPr lang="zh-CN" altLang="en-US" sz="2800" dirty="0">
                <a:solidFill>
                  <a:srgbClr val="FF0000"/>
                </a:solidFill>
                <a:latin typeface="+mn-lt"/>
                <a:ea typeface="+mn-ea"/>
              </a:rPr>
              <a:t>电流</a:t>
            </a:r>
            <a:r>
              <a:rPr lang="zh-CN" altLang="en-US" sz="2800" dirty="0">
                <a:solidFill>
                  <a:srgbClr val="0000FF"/>
                </a:solidFill>
                <a:latin typeface="+mn-lt"/>
                <a:ea typeface="+mn-ea"/>
              </a:rPr>
              <a:t>。在导体中，电子或离子相对于导体作定向运动所形成的电流，叫做传导电流；由带电物体的机械运动所形成的电流，叫做运流电流。</a:t>
            </a:r>
            <a:endParaRPr lang="en-US" altLang="zh-CN" sz="2800" dirty="0">
              <a:solidFill>
                <a:srgbClr val="0000FF"/>
              </a:solidFill>
              <a:latin typeface="+mn-lt"/>
              <a:ea typeface="+mn-ea"/>
            </a:endParaRPr>
          </a:p>
        </p:txBody>
      </p:sp>
      <p:sp>
        <p:nvSpPr>
          <p:cNvPr id="29699" name="Text Box 27"/>
          <p:cNvSpPr txBox="1">
            <a:spLocks noChangeArrowheads="1"/>
          </p:cNvSpPr>
          <p:nvPr/>
        </p:nvSpPr>
        <p:spPr bwMode="auto">
          <a:xfrm>
            <a:off x="714125" y="590301"/>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一、电流的形成</a:t>
            </a:r>
          </a:p>
        </p:txBody>
      </p:sp>
      <p:sp>
        <p:nvSpPr>
          <p:cNvPr id="29700" name="Text Box 28"/>
          <p:cNvSpPr txBox="1">
            <a:spLocks noChangeArrowheads="1"/>
          </p:cNvSpPr>
          <p:nvPr/>
        </p:nvSpPr>
        <p:spPr bwMode="auto">
          <a:xfrm>
            <a:off x="714124" y="2546796"/>
            <a:ext cx="460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电流的形成条件：</a:t>
            </a:r>
          </a:p>
        </p:txBody>
      </p:sp>
      <p:sp>
        <p:nvSpPr>
          <p:cNvPr id="29702" name="Text Box 30"/>
          <p:cNvSpPr txBox="1">
            <a:spLocks noChangeArrowheads="1"/>
          </p:cNvSpPr>
          <p:nvPr/>
        </p:nvSpPr>
        <p:spPr bwMode="auto">
          <a:xfrm>
            <a:off x="952247" y="3118296"/>
            <a:ext cx="7820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2800" dirty="0">
                <a:solidFill>
                  <a:srgbClr val="FF0000"/>
                </a:solidFill>
                <a:latin typeface="+mn-lt"/>
                <a:ea typeface="+mn-ea"/>
              </a:rPr>
              <a:t>存在可以自由运动的电荷</a:t>
            </a:r>
            <a:r>
              <a:rPr lang="zh-CN" altLang="en-US" sz="2800" dirty="0">
                <a:solidFill>
                  <a:srgbClr val="0000FF"/>
                </a:solidFill>
                <a:latin typeface="+mn-lt"/>
                <a:ea typeface="+mn-ea"/>
              </a:rPr>
              <a:t>（载流子）</a:t>
            </a:r>
          </a:p>
        </p:txBody>
      </p:sp>
      <p:sp>
        <p:nvSpPr>
          <p:cNvPr id="29703" name="Text Box 31"/>
          <p:cNvSpPr txBox="1">
            <a:spLocks noChangeArrowheads="1"/>
          </p:cNvSpPr>
          <p:nvPr/>
        </p:nvSpPr>
        <p:spPr bwMode="auto">
          <a:xfrm>
            <a:off x="1666621" y="3689795"/>
            <a:ext cx="67865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金属： 电子。</a:t>
            </a:r>
            <a:endParaRPr lang="en-US" altLang="zh-CN" sz="2800" dirty="0">
              <a:solidFill>
                <a:srgbClr val="0000FF"/>
              </a:solidFill>
              <a:latin typeface="+mn-lt"/>
              <a:ea typeface="+mn-ea"/>
            </a:endParaRPr>
          </a:p>
          <a:p>
            <a:pPr algn="just" eaLnBrk="1" hangingPunct="1">
              <a:spcBef>
                <a:spcPct val="50000"/>
              </a:spcBef>
            </a:pPr>
            <a:r>
              <a:rPr lang="zh-CN" altLang="en-US" sz="2800" dirty="0">
                <a:solidFill>
                  <a:srgbClr val="0000FF"/>
                </a:solidFill>
                <a:latin typeface="+mn-lt"/>
                <a:ea typeface="+mn-ea"/>
              </a:rPr>
              <a:t>酸碱盐等电解质溶液： 正负离子。</a:t>
            </a:r>
            <a:endParaRPr lang="en-US" altLang="zh-CN" sz="2800" dirty="0">
              <a:solidFill>
                <a:srgbClr val="0000FF"/>
              </a:solidFill>
              <a:latin typeface="+mn-lt"/>
              <a:ea typeface="+mn-ea"/>
            </a:endParaRPr>
          </a:p>
          <a:p>
            <a:pPr algn="just" eaLnBrk="1" hangingPunct="1">
              <a:spcBef>
                <a:spcPct val="50000"/>
              </a:spcBef>
            </a:pPr>
            <a:r>
              <a:rPr lang="zh-CN" altLang="en-US" sz="2800" dirty="0">
                <a:solidFill>
                  <a:srgbClr val="0000FF"/>
                </a:solidFill>
                <a:latin typeface="+mn-lt"/>
                <a:ea typeface="+mn-ea"/>
              </a:rPr>
              <a:t>半导体：电子和空穴</a:t>
            </a:r>
          </a:p>
        </p:txBody>
      </p:sp>
      <p:sp>
        <p:nvSpPr>
          <p:cNvPr id="29704" name="Text Box 32"/>
          <p:cNvSpPr txBox="1">
            <a:spLocks noChangeArrowheads="1"/>
          </p:cNvSpPr>
          <p:nvPr/>
        </p:nvSpPr>
        <p:spPr bwMode="auto">
          <a:xfrm>
            <a:off x="952246" y="5547925"/>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2800" dirty="0">
                <a:solidFill>
                  <a:srgbClr val="FF0000"/>
                </a:solidFill>
                <a:latin typeface="+mn-lt"/>
                <a:ea typeface="+mn-ea"/>
              </a:rPr>
              <a:t>有迫使电荷定向运动的某种作用</a:t>
            </a:r>
            <a:endParaRPr lang="en-US" altLang="zh-CN" sz="2800" dirty="0">
              <a:solidFill>
                <a:srgbClr val="FF0000"/>
              </a:solidFill>
              <a:latin typeface="+mn-lt"/>
              <a:ea typeface="+mn-ea"/>
            </a:endParaRPr>
          </a:p>
        </p:txBody>
      </p:sp>
      <p:sp>
        <p:nvSpPr>
          <p:cNvPr id="29705" name="矩形 10"/>
          <p:cNvSpPr>
            <a:spLocks noChangeArrowheads="1"/>
          </p:cNvSpPr>
          <p:nvPr/>
        </p:nvSpPr>
        <p:spPr bwMode="auto">
          <a:xfrm>
            <a:off x="1666621" y="611383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机械作用，化学作用，电作用</a:t>
            </a:r>
            <a:endParaRPr lang="zh-CN" altLang="en-US" sz="2800" dirty="0">
              <a:latin typeface="+mn-lt"/>
              <a:ea typeface="+mn-ea"/>
            </a:endParaRPr>
          </a:p>
        </p:txBody>
      </p:sp>
    </p:spTree>
    <p:extLst>
      <p:ext uri="{BB962C8B-B14F-4D97-AF65-F5344CB8AC3E}">
        <p14:creationId xmlns:p14="http://schemas.microsoft.com/office/powerpoint/2010/main" val="347600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left)">
                                      <p:cBhvr>
                                        <p:cTn id="7" dur="500"/>
                                        <p:tgtEl>
                                          <p:spTgt spid="29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0"/>
                                        </p:tgtEl>
                                        <p:attrNameLst>
                                          <p:attrName>style.visibility</p:attrName>
                                        </p:attrNameLst>
                                      </p:cBhvr>
                                      <p:to>
                                        <p:strVal val="visible"/>
                                      </p:to>
                                    </p:set>
                                    <p:animEffect transition="in" filter="wipe(left)">
                                      <p:cBhvr>
                                        <p:cTn id="17" dur="500"/>
                                        <p:tgtEl>
                                          <p:spTgt spid="297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3"/>
                                        </p:tgtEl>
                                        <p:attrNameLst>
                                          <p:attrName>style.visibility</p:attrName>
                                        </p:attrNameLst>
                                      </p:cBhvr>
                                      <p:to>
                                        <p:strVal val="visible"/>
                                      </p:to>
                                    </p:set>
                                    <p:animEffect transition="in" filter="wipe(left)">
                                      <p:cBhvr>
                                        <p:cTn id="27" dur="500"/>
                                        <p:tgtEl>
                                          <p:spTgt spid="297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704"/>
                                        </p:tgtEl>
                                        <p:attrNameLst>
                                          <p:attrName>style.visibility</p:attrName>
                                        </p:attrNameLst>
                                      </p:cBhvr>
                                      <p:to>
                                        <p:strVal val="visible"/>
                                      </p:to>
                                    </p:set>
                                    <p:animEffect transition="in" filter="wipe(left)">
                                      <p:cBhvr>
                                        <p:cTn id="32" dur="500"/>
                                        <p:tgtEl>
                                          <p:spTgt spid="297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5"/>
                                        </p:tgtEl>
                                        <p:attrNameLst>
                                          <p:attrName>style.visibility</p:attrName>
                                        </p:attrNameLst>
                                      </p:cBhvr>
                                      <p:to>
                                        <p:strVal val="visible"/>
                                      </p:to>
                                    </p:set>
                                    <p:animEffect transition="in" filter="wipe(left)">
                                      <p:cBhvr>
                                        <p:cTn id="37"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699" grpId="0"/>
      <p:bldP spid="29700" grpId="0"/>
      <p:bldP spid="29702" grpId="0"/>
      <p:bldP spid="29703" grpId="0"/>
      <p:bldP spid="29704" grpId="0"/>
      <p:bldP spid="2970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6055"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586787" cy="1815882"/>
            <a:chOff x="772016" y="664809"/>
            <a:chExt cx="8586770" cy="1815664"/>
          </a:xfrm>
        </p:grpSpPr>
        <p:sp>
          <p:nvSpPr>
            <p:cNvPr id="34" name="任意多边形 33"/>
            <p:cNvSpPr/>
            <p:nvPr/>
          </p:nvSpPr>
          <p:spPr>
            <a:xfrm>
              <a:off x="772016" y="748936"/>
              <a:ext cx="161925"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6052" name="文本框 34"/>
                <p:cNvSpPr txBox="1">
                  <a:spLocks noChangeArrowheads="1"/>
                </p:cNvSpPr>
                <p:nvPr/>
              </p:nvSpPr>
              <p:spPr bwMode="auto">
                <a:xfrm>
                  <a:off x="852724" y="664809"/>
                  <a:ext cx="8506062" cy="1815664"/>
                </a:xfrm>
                <a:prstGeom prst="rect">
                  <a:avLst/>
                </a:prstGeom>
                <a:noFill/>
                <a:ln w="9525">
                  <a:noFill/>
                  <a:miter lim="800000"/>
                  <a:headEnd/>
                  <a:tailEnd/>
                </a:ln>
              </p:spPr>
              <p:txBody>
                <a:bodyPr>
                  <a:spAutoFit/>
                </a:bodyPr>
                <a:lstStyle/>
                <a:p>
                  <a:pPr algn="just"/>
                  <a:r>
                    <a:rPr lang="en-US" altLang="zh-CN" sz="2800" b="1" dirty="0">
                      <a:solidFill>
                        <a:srgbClr val="FF0000"/>
                      </a:solidFill>
                      <a:latin typeface="楷体" pitchFamily="49" charset="-122"/>
                      <a:ea typeface="楷体" pitchFamily="49" charset="-122"/>
                    </a:rPr>
                    <a:t>0608</a:t>
                  </a:r>
                  <a:r>
                    <a:rPr lang="zh-CN" altLang="en-US" sz="2800" b="1" dirty="0">
                      <a:solidFill>
                        <a:srgbClr val="0000FF"/>
                      </a:solidFill>
                      <a:latin typeface="楷体" pitchFamily="49" charset="-122"/>
                      <a:ea typeface="楷体" pitchFamily="49" charset="-122"/>
                    </a:rPr>
                    <a:t>如图所示，四条皆垂直于纸面“无限长”载流直导线，每条中的电流均为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itchFamily="18" charset="0"/>
                      <a:ea typeface="楷体" pitchFamily="49" charset="-122"/>
                      <a:cs typeface="Times New Roman" pitchFamily="18" charset="0"/>
                    </a:rPr>
                    <a:t>。</a:t>
                  </a:r>
                  <a:r>
                    <a:rPr lang="zh-CN" altLang="en-US" sz="2800" b="1" dirty="0">
                      <a:solidFill>
                        <a:srgbClr val="0000FF"/>
                      </a:solidFill>
                      <a:latin typeface="楷体" pitchFamily="49" charset="-122"/>
                      <a:ea typeface="楷体" pitchFamily="49" charset="-122"/>
                    </a:rPr>
                    <a:t>这四条导线被纸面截得的断面组成了边长为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b="1" dirty="0">
                      <a:solidFill>
                        <a:srgbClr val="0000FF"/>
                      </a:solidFill>
                      <a:latin typeface="楷体" pitchFamily="49" charset="-122"/>
                      <a:ea typeface="楷体" pitchFamily="49" charset="-122"/>
                    </a:rPr>
                    <a:t>的正方形的四个顶角，则其中心点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的磁感应强度的大小为</a:t>
                  </a:r>
                </a:p>
              </p:txBody>
            </p:sp>
          </mc:Choice>
          <mc:Fallback xmlns="">
            <p:sp>
              <p:nvSpPr>
                <p:cNvPr id="86052" name="文本框 34"/>
                <p:cNvSpPr txBox="1">
                  <a:spLocks noRot="1" noChangeAspect="1" noMove="1" noResize="1" noEditPoints="1" noAdjustHandles="1" noChangeArrowheads="1" noChangeShapeType="1" noTextEdit="1"/>
                </p:cNvSpPr>
                <p:nvPr/>
              </p:nvSpPr>
              <p:spPr bwMode="auto">
                <a:xfrm>
                  <a:off x="852724" y="664809"/>
                  <a:ext cx="8506062" cy="1815664"/>
                </a:xfrm>
                <a:prstGeom prst="rect">
                  <a:avLst/>
                </a:prstGeom>
                <a:blipFill>
                  <a:blip r:embed="rId3"/>
                  <a:stretch>
                    <a:fillRect l="-1433" t="-3704" r="-1433" b="-808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481202" y="2069577"/>
              <a:ext cx="136525" cy="358732"/>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3" name="组合 2"/>
          <p:cNvGrpSpPr>
            <a:grpSpLocks/>
          </p:cNvGrpSpPr>
          <p:nvPr/>
        </p:nvGrpSpPr>
        <p:grpSpPr bwMode="auto">
          <a:xfrm>
            <a:off x="1919288" y="2970213"/>
            <a:ext cx="2133600" cy="2057400"/>
            <a:chOff x="1881389" y="2940050"/>
            <a:chExt cx="2133600" cy="2057400"/>
          </a:xfrm>
        </p:grpSpPr>
        <p:sp>
          <p:nvSpPr>
            <p:cNvPr id="86037" name="Rectangle 2"/>
            <p:cNvSpPr>
              <a:spLocks noChangeArrowheads="1"/>
            </p:cNvSpPr>
            <p:nvPr/>
          </p:nvSpPr>
          <p:spPr bwMode="auto">
            <a:xfrm>
              <a:off x="1881389" y="2940050"/>
              <a:ext cx="2133600" cy="2057400"/>
            </a:xfrm>
            <a:prstGeom prst="rect">
              <a:avLst/>
            </a:prstGeom>
            <a:solidFill>
              <a:srgbClr val="FFFFFF"/>
            </a:solidFill>
            <a:ln w="9525">
              <a:solidFill>
                <a:schemeClr val="tx1"/>
              </a:solidFill>
              <a:miter lim="800000"/>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nvGrpSpPr>
            <p:cNvPr id="86038" name="Group 7"/>
            <p:cNvGrpSpPr>
              <a:grpSpLocks/>
            </p:cNvGrpSpPr>
            <p:nvPr/>
          </p:nvGrpSpPr>
          <p:grpSpPr bwMode="auto">
            <a:xfrm>
              <a:off x="2373514" y="3473450"/>
              <a:ext cx="1260475" cy="1323975"/>
              <a:chOff x="4486" y="2208"/>
              <a:chExt cx="794" cy="834"/>
            </a:xfrm>
          </p:grpSpPr>
          <p:grpSp>
            <p:nvGrpSpPr>
              <p:cNvPr id="86040" name="Group 8"/>
              <p:cNvGrpSpPr>
                <a:grpSpLocks/>
              </p:cNvGrpSpPr>
              <p:nvPr/>
            </p:nvGrpSpPr>
            <p:grpSpPr bwMode="auto">
              <a:xfrm>
                <a:off x="4486" y="2232"/>
                <a:ext cx="144" cy="144"/>
                <a:chOff x="4464" y="2256"/>
                <a:chExt cx="144" cy="144"/>
              </a:xfrm>
            </p:grpSpPr>
            <p:sp>
              <p:nvSpPr>
                <p:cNvPr id="86049" name="Oval 9"/>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sp>
              <p:nvSpPr>
                <p:cNvPr id="86050" name="Oval 10"/>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86041" name="Group 11"/>
              <p:cNvGrpSpPr>
                <a:grpSpLocks/>
              </p:cNvGrpSpPr>
              <p:nvPr/>
            </p:nvGrpSpPr>
            <p:grpSpPr bwMode="auto">
              <a:xfrm>
                <a:off x="4486" y="2856"/>
                <a:ext cx="144" cy="144"/>
                <a:chOff x="4464" y="2256"/>
                <a:chExt cx="144" cy="144"/>
              </a:xfrm>
            </p:grpSpPr>
            <p:sp>
              <p:nvSpPr>
                <p:cNvPr id="86047" name="Oval 12"/>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sp>
              <p:nvSpPr>
                <p:cNvPr id="86048" name="Oval 13"/>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86042" name="Group 14"/>
              <p:cNvGrpSpPr>
                <a:grpSpLocks/>
              </p:cNvGrpSpPr>
              <p:nvPr/>
            </p:nvGrpSpPr>
            <p:grpSpPr bwMode="auto">
              <a:xfrm>
                <a:off x="5092" y="2208"/>
                <a:ext cx="188" cy="210"/>
                <a:chOff x="5092" y="2016"/>
                <a:chExt cx="188" cy="210"/>
              </a:xfrm>
            </p:grpSpPr>
            <p:sp>
              <p:nvSpPr>
                <p:cNvPr id="86046" name="Oval 15"/>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p:spPr>
              <p:txBody>
                <a:bodyPr wrap="none" anchor="ctr"/>
                <a:lstStyle/>
                <a:p>
                  <a:pPr algn="ctr"/>
                  <a:endParaRPr lang="zh-CN" altLang="en-US">
                    <a:solidFill>
                      <a:srgbClr val="0000FF"/>
                    </a:solidFill>
                    <a:latin typeface="等线" pitchFamily="2" charset="-122"/>
                    <a:ea typeface="等线" pitchFamily="2" charset="-122"/>
                  </a:endParaRPr>
                </a:p>
              </p:txBody>
            </p:sp>
            <p:graphicFrame>
              <p:nvGraphicFramePr>
                <p:cNvPr id="86028" name="Object 12"/>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76848" name="Equation" r:id="rId4" imgW="114350" imgH="127055" progId="">
                        <p:embed/>
                      </p:oleObj>
                    </mc:Choice>
                    <mc:Fallback>
                      <p:oleObj name="Equation" r:id="rId4" imgW="114350" imgH="127055" progId="">
                        <p:embed/>
                        <p:pic>
                          <p:nvPicPr>
                            <p:cNvPr id="8602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43" name="Group 17"/>
              <p:cNvGrpSpPr>
                <a:grpSpLocks/>
              </p:cNvGrpSpPr>
              <p:nvPr/>
            </p:nvGrpSpPr>
            <p:grpSpPr bwMode="auto">
              <a:xfrm>
                <a:off x="5088" y="2832"/>
                <a:ext cx="188" cy="210"/>
                <a:chOff x="5092" y="2016"/>
                <a:chExt cx="188" cy="210"/>
              </a:xfrm>
            </p:grpSpPr>
            <p:sp>
              <p:nvSpPr>
                <p:cNvPr id="86045" name="Oval 18"/>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p:spPr>
              <p:txBody>
                <a:bodyPr wrap="none" anchor="ctr"/>
                <a:lstStyle/>
                <a:p>
                  <a:pPr algn="ctr"/>
                  <a:endParaRPr lang="zh-CN" altLang="en-US">
                    <a:solidFill>
                      <a:srgbClr val="0000FF"/>
                    </a:solidFill>
                    <a:latin typeface="等线" pitchFamily="2" charset="-122"/>
                    <a:ea typeface="等线" pitchFamily="2" charset="-122"/>
                  </a:endParaRPr>
                </a:p>
              </p:txBody>
            </p:sp>
            <p:graphicFrame>
              <p:nvGraphicFramePr>
                <p:cNvPr id="86029" name="Object 13"/>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76849" name="Equation" r:id="rId6" imgW="114350" imgH="127055" progId="">
                        <p:embed/>
                      </p:oleObj>
                    </mc:Choice>
                    <mc:Fallback>
                      <p:oleObj name="Equation" r:id="rId6" imgW="114350" imgH="127055" progId="">
                        <p:embed/>
                        <p:pic>
                          <p:nvPicPr>
                            <p:cNvPr id="8602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044" name="Rectangle 20"/>
              <p:cNvSpPr>
                <a:spLocks noChangeArrowheads="1"/>
              </p:cNvSpPr>
              <p:nvPr/>
            </p:nvSpPr>
            <p:spPr bwMode="auto">
              <a:xfrm>
                <a:off x="4560" y="2304"/>
                <a:ext cx="624" cy="624"/>
              </a:xfrm>
              <a:prstGeom prst="rect">
                <a:avLst/>
              </a:prstGeom>
              <a:noFill/>
              <a:ln w="9525">
                <a:solidFill>
                  <a:schemeClr val="tx1"/>
                </a:solidFill>
                <a:prstDash val="dash"/>
                <a:miter lim="800000"/>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sp>
          <p:nvSpPr>
            <p:cNvPr id="86039" name="Oval 21"/>
            <p:cNvSpPr>
              <a:spLocks noChangeArrowheads="1"/>
            </p:cNvSpPr>
            <p:nvPr/>
          </p:nvSpPr>
          <p:spPr bwMode="auto">
            <a:xfrm>
              <a:off x="2948189" y="4083050"/>
              <a:ext cx="76200" cy="76200"/>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mc:AlternateContent xmlns:mc="http://schemas.openxmlformats.org/markup-compatibility/2006" xmlns:a14="http://schemas.microsoft.com/office/drawing/2010/main">
        <mc:Choice Requires="a14">
          <p:sp>
            <p:nvSpPr>
              <p:cNvPr id="2" name="矩形 1"/>
              <p:cNvSpPr/>
              <p:nvPr/>
            </p:nvSpPr>
            <p:spPr>
              <a:xfrm>
                <a:off x="2675920" y="3164871"/>
                <a:ext cx="6919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675920" y="3164871"/>
                <a:ext cx="6919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616404" y="405050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2616404" y="4050503"/>
                <a:ext cx="534890" cy="523220"/>
              </a:xfrm>
              <a:prstGeom prst="rect">
                <a:avLst/>
              </a:prstGeom>
              <a:blipFill>
                <a:blip r:embed="rId9"/>
                <a:stretch>
                  <a:fillRect/>
                </a:stretch>
              </a:blipFill>
            </p:spPr>
            <p:txBody>
              <a:bodyPr/>
              <a:lstStyle/>
              <a:p>
                <a:r>
                  <a:rPr lang="zh-CN" altLang="en-US">
                    <a:noFill/>
                  </a:rPr>
                  <a:t> </a:t>
                </a:r>
              </a:p>
            </p:txBody>
          </p:sp>
        </mc:Fallback>
      </mc:AlternateContent>
      <p:grpSp>
        <p:nvGrpSpPr>
          <p:cNvPr id="5" name="组合 4"/>
          <p:cNvGrpSpPr/>
          <p:nvPr/>
        </p:nvGrpSpPr>
        <p:grpSpPr>
          <a:xfrm>
            <a:off x="5068888" y="2552700"/>
            <a:ext cx="6640512" cy="3335338"/>
            <a:chOff x="5068888" y="2552700"/>
            <a:chExt cx="6640512" cy="3335338"/>
          </a:xfrm>
        </p:grpSpPr>
        <p:grpSp>
          <p:nvGrpSpPr>
            <p:cNvPr id="4" name="组合 3"/>
            <p:cNvGrpSpPr>
              <a:grpSpLocks/>
            </p:cNvGrpSpPr>
            <p:nvPr/>
          </p:nvGrpSpPr>
          <p:grpSpPr bwMode="auto">
            <a:xfrm>
              <a:off x="5068888" y="2552700"/>
              <a:ext cx="6640512" cy="3335338"/>
              <a:chOff x="5068658" y="2552325"/>
              <a:chExt cx="6641425" cy="3336107"/>
            </a:xfrm>
          </p:grpSpPr>
          <p:grpSp>
            <p:nvGrpSpPr>
              <p:cNvPr id="86058" name="组合 5"/>
              <p:cNvGrpSpPr>
                <a:grpSpLocks/>
              </p:cNvGrpSpPr>
              <p:nvPr/>
            </p:nvGrpSpPr>
            <p:grpSpPr bwMode="auto">
              <a:xfrm>
                <a:off x="5068658" y="2552325"/>
                <a:ext cx="6641425" cy="3336107"/>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79" y="3406961"/>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60"/>
                  <a:ext cx="969948"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1" y="2364833"/>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7"/>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7" y="2496479"/>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8"/>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30"/>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7"/>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6077"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dirty="0">
                      <a:solidFill>
                        <a:schemeClr val="bg1"/>
                      </a:solidFill>
                      <a:latin typeface="微软雅黑" pitchFamily="34" charset="-122"/>
                      <a:ea typeface="微软雅黑" pitchFamily="34" charset="-122"/>
                    </a:rPr>
                    <a:t>壹</a:t>
                  </a:r>
                </a:p>
              </p:txBody>
            </p:sp>
            <p:sp>
              <p:nvSpPr>
                <p:cNvPr id="86078"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6079"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6080"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6059" name="矩形 1"/>
              <p:cNvSpPr>
                <a:spLocks noChangeArrowheads="1"/>
              </p:cNvSpPr>
              <p:nvPr/>
            </p:nvSpPr>
            <p:spPr bwMode="auto">
              <a:xfrm>
                <a:off x="8952212" y="4636405"/>
                <a:ext cx="543739" cy="523220"/>
              </a:xfrm>
              <a:prstGeom prst="rect">
                <a:avLst/>
              </a:prstGeom>
              <a:noFill/>
              <a:ln w="9525">
                <a:noFill/>
                <a:miter lim="800000"/>
                <a:headEnd/>
                <a:tailEnd/>
              </a:ln>
            </p:spPr>
            <p:txBody>
              <a:bodyPr wrap="none">
                <a:spAutoFit/>
              </a:bodyPr>
              <a:lstStyle/>
              <a:p>
                <a:r>
                  <a:rPr lang="en-US" altLang="zh-CN" sz="2800" dirty="0">
                    <a:solidFill>
                      <a:srgbClr val="0000FF"/>
                    </a:solidFill>
                    <a:latin typeface="楷体" pitchFamily="49" charset="-122"/>
                    <a:ea typeface="楷体" pitchFamily="49" charset="-122"/>
                  </a:rPr>
                  <a:t>0 </a:t>
                </a:r>
                <a:endParaRPr lang="zh-CN" altLang="en-US" sz="2800" dirty="0">
                  <a:latin typeface="楷体" pitchFamily="49" charset="-122"/>
                  <a:ea typeface="楷体" pitchFamily="49" charset="-122"/>
                </a:endParaRPr>
              </a:p>
            </p:txBody>
          </p:sp>
        </p:grpSp>
        <mc:AlternateContent xmlns:mc="http://schemas.openxmlformats.org/markup-compatibility/2006" xmlns:a14="http://schemas.microsoft.com/office/drawing/2010/main">
          <mc:Choice Requires="a14">
            <p:sp>
              <p:nvSpPr>
                <p:cNvPr id="59" name="矩形 58"/>
                <p:cNvSpPr/>
                <p:nvPr/>
              </p:nvSpPr>
              <p:spPr>
                <a:xfrm>
                  <a:off x="5586413" y="4502043"/>
                  <a:ext cx="994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586413" y="4502043"/>
                  <a:ext cx="994824"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0330481" y="4503453"/>
                  <a:ext cx="79605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10330481" y="4503453"/>
                  <a:ext cx="796051"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983832" y="4452862"/>
                  <a:ext cx="1230657" cy="1000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ad>
                              <m:radPr>
                                <m:degHide m:val="on"/>
                                <m:ctrlPr>
                                  <a:rPr lang="en-US" altLang="zh-CN" sz="280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e>
                            </m:rad>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983832" y="4452862"/>
                  <a:ext cx="1230657" cy="1000146"/>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10352088" y="237013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6057"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86860168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0505" name="Rectangle 17"/>
              <p:cNvSpPr>
                <a:spLocks noChangeArrowheads="1"/>
              </p:cNvSpPr>
              <p:nvPr/>
            </p:nvSpPr>
            <p:spPr bwMode="auto">
              <a:xfrm>
                <a:off x="491574" y="472447"/>
                <a:ext cx="875435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微软雅黑" panose="020B0503020204020204" pitchFamily="34" charset="-122"/>
                    <a:cs typeface="Times New Roman" panose="02020603050405020304" pitchFamily="18" charset="0"/>
                  </a:rPr>
                  <a:t>例：载流长直导线的电流强度为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微软雅黑" panose="020B0503020204020204" pitchFamily="34" charset="-122"/>
                  </a:rPr>
                  <a:t>，求通过图示矩形面积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r>
                      <a:rPr lang="en-US" altLang="zh-CN" sz="2800" b="0" i="1" smtClean="0">
                        <a:solidFill>
                          <a:srgbClr val="0000FF"/>
                        </a:solidFill>
                        <a:latin typeface="Cambria Math" panose="02040503050406030204" pitchFamily="18" charset="0"/>
                        <a:ea typeface="Cambria Math" panose="02040503050406030204" pitchFamily="18" charset="0"/>
                      </a:rPr>
                      <m:t>𝑑𝑒𝑓</m:t>
                    </m:r>
                  </m:oMath>
                </a14:m>
                <a:r>
                  <a:rPr lang="zh-CN" altLang="en-US" sz="2800" dirty="0">
                    <a:solidFill>
                      <a:srgbClr val="0000FF"/>
                    </a:solidFill>
                    <a:latin typeface="+mn-lt"/>
                    <a:ea typeface="微软雅黑" panose="020B0503020204020204" pitchFamily="34" charset="-122"/>
                  </a:rPr>
                  <a:t>的磁通量（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lt"/>
                    <a:ea typeface="微软雅黑" panose="020B0503020204020204" pitchFamily="34" charset="-122"/>
                  </a:rPr>
                  <a:t>均为已知）。</a:t>
                </a:r>
              </a:p>
            </p:txBody>
          </p:sp>
        </mc:Choice>
        <mc:Fallback xmlns="">
          <p:sp>
            <p:nvSpPr>
              <p:cNvPr id="190505" name="Rectangle 17"/>
              <p:cNvSpPr>
                <a:spLocks noRot="1" noChangeAspect="1" noMove="1" noResize="1" noEditPoints="1" noAdjustHandles="1" noChangeArrowheads="1" noChangeShapeType="1" noTextEdit="1"/>
              </p:cNvSpPr>
              <p:nvPr/>
            </p:nvSpPr>
            <p:spPr bwMode="auto">
              <a:xfrm>
                <a:off x="491574" y="472447"/>
                <a:ext cx="8754356" cy="954107"/>
              </a:xfrm>
              <a:prstGeom prst="rect">
                <a:avLst/>
              </a:prstGeom>
              <a:blipFill>
                <a:blip r:embed="rId4"/>
                <a:stretch>
                  <a:fillRect l="-1462" t="-6410" r="-13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Line 27"/>
          <p:cNvSpPr>
            <a:spLocks noChangeShapeType="1"/>
          </p:cNvSpPr>
          <p:nvPr/>
        </p:nvSpPr>
        <p:spPr bwMode="auto">
          <a:xfrm flipV="1">
            <a:off x="6262136" y="1544016"/>
            <a:ext cx="0" cy="31051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1" name="Rectangle 28"/>
          <p:cNvSpPr>
            <a:spLocks noChangeArrowheads="1"/>
          </p:cNvSpPr>
          <p:nvPr/>
        </p:nvSpPr>
        <p:spPr bwMode="auto">
          <a:xfrm>
            <a:off x="7286073" y="2166317"/>
            <a:ext cx="1385888" cy="17954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 name="Line 29"/>
          <p:cNvSpPr>
            <a:spLocks noChangeShapeType="1"/>
          </p:cNvSpPr>
          <p:nvPr/>
        </p:nvSpPr>
        <p:spPr bwMode="auto">
          <a:xfrm>
            <a:off x="7968698" y="2183780"/>
            <a:ext cx="0" cy="17748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3" name="Line 30"/>
          <p:cNvSpPr>
            <a:spLocks noChangeShapeType="1"/>
          </p:cNvSpPr>
          <p:nvPr/>
        </p:nvSpPr>
        <p:spPr bwMode="auto">
          <a:xfrm>
            <a:off x="8032198" y="2161555"/>
            <a:ext cx="0" cy="17748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4" name="Line 31"/>
          <p:cNvSpPr>
            <a:spLocks noChangeShapeType="1"/>
          </p:cNvSpPr>
          <p:nvPr/>
        </p:nvSpPr>
        <p:spPr bwMode="auto">
          <a:xfrm>
            <a:off x="6262137" y="3318841"/>
            <a:ext cx="1692275"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5" name="Line 32"/>
          <p:cNvSpPr>
            <a:spLocks noChangeShapeType="1"/>
          </p:cNvSpPr>
          <p:nvPr/>
        </p:nvSpPr>
        <p:spPr bwMode="auto">
          <a:xfrm>
            <a:off x="6262137" y="2431429"/>
            <a:ext cx="1023937"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6" name="Line 33"/>
          <p:cNvSpPr>
            <a:spLocks noChangeShapeType="1"/>
          </p:cNvSpPr>
          <p:nvPr/>
        </p:nvSpPr>
        <p:spPr bwMode="auto">
          <a:xfrm>
            <a:off x="8671961" y="3945904"/>
            <a:ext cx="0" cy="44291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7" name="Line 34"/>
          <p:cNvSpPr>
            <a:spLocks noChangeShapeType="1"/>
          </p:cNvSpPr>
          <p:nvPr/>
        </p:nvSpPr>
        <p:spPr bwMode="auto">
          <a:xfrm>
            <a:off x="6262136" y="4214191"/>
            <a:ext cx="2386012"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8" name="Line 38"/>
          <p:cNvSpPr>
            <a:spLocks noChangeShapeType="1"/>
          </p:cNvSpPr>
          <p:nvPr/>
        </p:nvSpPr>
        <p:spPr bwMode="auto">
          <a:xfrm>
            <a:off x="8649736" y="2161554"/>
            <a:ext cx="512762"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9" name="Line 39"/>
          <p:cNvSpPr>
            <a:spLocks noChangeShapeType="1"/>
          </p:cNvSpPr>
          <p:nvPr/>
        </p:nvSpPr>
        <p:spPr bwMode="auto">
          <a:xfrm>
            <a:off x="8671962" y="3961779"/>
            <a:ext cx="511175"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20" name="Line 40"/>
          <p:cNvSpPr>
            <a:spLocks noChangeShapeType="1"/>
          </p:cNvSpPr>
          <p:nvPr/>
        </p:nvSpPr>
        <p:spPr bwMode="auto">
          <a:xfrm>
            <a:off x="8927548" y="2171079"/>
            <a:ext cx="0" cy="1757362"/>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21" name="Line 42"/>
          <p:cNvSpPr>
            <a:spLocks noChangeShapeType="1"/>
          </p:cNvSpPr>
          <p:nvPr/>
        </p:nvSpPr>
        <p:spPr bwMode="auto">
          <a:xfrm flipV="1">
            <a:off x="6262136" y="2636217"/>
            <a:ext cx="0" cy="44291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0503" name="Text Box 23"/>
              <p:cNvSpPr txBox="1">
                <a:spLocks noChangeArrowheads="1"/>
              </p:cNvSpPr>
              <p:nvPr/>
            </p:nvSpPr>
            <p:spPr bwMode="auto">
              <a:xfrm>
                <a:off x="489192" y="1499567"/>
                <a:ext cx="56165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解：载流长直导线产生的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微软雅黑" panose="020B0503020204020204" pitchFamily="34" charset="-122"/>
                  </a:rPr>
                  <a:t>为 </a:t>
                </a:r>
              </a:p>
            </p:txBody>
          </p:sp>
        </mc:Choice>
        <mc:Fallback xmlns="">
          <p:sp>
            <p:nvSpPr>
              <p:cNvPr id="190503" name="Text Box 23"/>
              <p:cNvSpPr txBox="1">
                <a:spLocks noRot="1" noChangeAspect="1" noMove="1" noResize="1" noEditPoints="1" noAdjustHandles="1" noChangeArrowheads="1" noChangeShapeType="1" noTextEdit="1"/>
              </p:cNvSpPr>
              <p:nvPr/>
            </p:nvSpPr>
            <p:spPr bwMode="auto">
              <a:xfrm>
                <a:off x="489192" y="1499567"/>
                <a:ext cx="5616575" cy="519113"/>
              </a:xfrm>
              <a:prstGeom prst="rect">
                <a:avLst/>
              </a:prstGeom>
              <a:blipFill>
                <a:blip r:embed="rId5"/>
                <a:stretch>
                  <a:fillRect l="-216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499" name="Text Box 52"/>
              <p:cNvSpPr txBox="1">
                <a:spLocks noChangeArrowheads="1"/>
              </p:cNvSpPr>
              <p:nvPr/>
            </p:nvSpPr>
            <p:spPr bwMode="auto">
              <a:xfrm>
                <a:off x="489920" y="2922693"/>
                <a:ext cx="5419725" cy="18681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微软雅黑" panose="020B0503020204020204" pitchFamily="34" charset="-122"/>
                  </a:rPr>
                  <a:t>的方向垂直纸面向里，取图示面元</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𝑙𝑑𝑟</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𝑑𝑆</m:t>
                    </m:r>
                  </m:oMath>
                </a14:m>
                <a:r>
                  <a:rPr lang="zh-CN" altLang="en-US" sz="2800" dirty="0">
                    <a:solidFill>
                      <a:srgbClr val="0000FF"/>
                    </a:solidFill>
                    <a:latin typeface="+mn-lt"/>
                    <a:ea typeface="微软雅黑" panose="020B0503020204020204" pitchFamily="34" charset="-122"/>
                  </a:rPr>
                  <a:t>为与导线平行的矩形小条，且取法线为向里为正，则通过该面元的磁通量为 </a:t>
                </a:r>
              </a:p>
            </p:txBody>
          </p:sp>
        </mc:Choice>
        <mc:Fallback xmlns="">
          <p:sp>
            <p:nvSpPr>
              <p:cNvPr id="190499" name="Text Box 52"/>
              <p:cNvSpPr txBox="1">
                <a:spLocks noRot="1" noChangeAspect="1" noMove="1" noResize="1" noEditPoints="1" noAdjustHandles="1" noChangeArrowheads="1" noChangeShapeType="1" noTextEdit="1"/>
              </p:cNvSpPr>
              <p:nvPr/>
            </p:nvSpPr>
            <p:spPr bwMode="auto">
              <a:xfrm>
                <a:off x="489920" y="2922693"/>
                <a:ext cx="5419725" cy="1868140"/>
              </a:xfrm>
              <a:prstGeom prst="rect">
                <a:avLst/>
              </a:prstGeom>
              <a:blipFill>
                <a:blip r:embed="rId6"/>
                <a:stretch>
                  <a:fillRect l="-2250" t="-326" r="-8999" b="-8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4" name="Object 77"/>
          <p:cNvGraphicFramePr>
            <a:graphicFrameLocks noChangeAspect="1"/>
          </p:cNvGraphicFramePr>
          <p:nvPr>
            <p:extLst/>
          </p:nvPr>
        </p:nvGraphicFramePr>
        <p:xfrm>
          <a:off x="7994099" y="3447430"/>
          <a:ext cx="422275" cy="473075"/>
        </p:xfrm>
        <a:graphic>
          <a:graphicData uri="http://schemas.openxmlformats.org/presentationml/2006/ole">
            <mc:AlternateContent xmlns:mc="http://schemas.openxmlformats.org/markup-compatibility/2006">
              <mc:Choice xmlns:v="urn:schemas-microsoft-com:vml" Requires="v">
                <p:oleObj spid="_x0000_s98314" name="公式" r:id="rId7" imgW="142864" imgH="161853" progId="Equation.3">
                  <p:embed/>
                </p:oleObj>
              </mc:Choice>
              <mc:Fallback>
                <p:oleObj name="公式" r:id="rId7" imgW="142864" imgH="161853" progId="Equation.3">
                  <p:embed/>
                  <p:pic>
                    <p:nvPicPr>
                      <p:cNvPr id="44"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4099" y="3447430"/>
                        <a:ext cx="422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7" name="矩形 46"/>
              <p:cNvSpPr/>
              <p:nvPr/>
            </p:nvSpPr>
            <p:spPr>
              <a:xfrm>
                <a:off x="2182767" y="1931414"/>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182767" y="1931414"/>
                <a:ext cx="1587934" cy="89896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642039" y="3889256"/>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642039" y="3889256"/>
                <a:ext cx="50385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6509743" y="193804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6509743" y="1938046"/>
                <a:ext cx="49321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286073" y="4143875"/>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286073" y="4143875"/>
                <a:ext cx="48590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885130" y="3653197"/>
                <a:ext cx="4605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6885130" y="3653197"/>
                <a:ext cx="46057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885677" y="276379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885677" y="2763795"/>
                <a:ext cx="40927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214591" y="2604328"/>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214591" y="2604328"/>
                <a:ext cx="43172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424095" y="1709375"/>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424095" y="1709375"/>
                <a:ext cx="469872"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970161" y="1775653"/>
                <a:ext cx="4917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6970161" y="1775653"/>
                <a:ext cx="491738"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933609" y="3003725"/>
                <a:ext cx="6718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933609" y="3003725"/>
                <a:ext cx="671851"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818416" y="2842592"/>
                <a:ext cx="36907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818416" y="2842592"/>
                <a:ext cx="369077"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89215" y="4827427"/>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89215" y="4827427"/>
                <a:ext cx="2390270" cy="578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25043" y="5518339"/>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25043" y="5518339"/>
                <a:ext cx="2477153" cy="976165"/>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3159751" y="4854967"/>
                <a:ext cx="13887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𝐵𝑙𝑑𝑟</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3159751" y="4854967"/>
                <a:ext cx="1388777"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364046" y="4667095"/>
                <a:ext cx="180434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r>
                        <a:rPr lang="en-US" altLang="zh-CN" sz="2800" b="0" i="1" smtClean="0">
                          <a:solidFill>
                            <a:srgbClr val="0000FF"/>
                          </a:solidFill>
                          <a:latin typeface="Cambria Math" panose="02040503050406030204" pitchFamily="18" charset="0"/>
                          <a:ea typeface="Cambria Math" panose="02040503050406030204" pitchFamily="18" charset="0"/>
                        </a:rPr>
                        <m:t>𝑙𝑑𝑟</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364046" y="4667095"/>
                <a:ext cx="1804340" cy="89896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297479" y="5471563"/>
                <a:ext cx="2317942"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𝑙𝑑𝑟</m:t>
                          </m:r>
                        </m:e>
                      </m:nary>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3297479" y="5471563"/>
                <a:ext cx="2317942" cy="1069716"/>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5390699" y="5471563"/>
                <a:ext cx="2497158"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𝐼𝑙</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nary>
                        <m:naryPr>
                          <m:ctrlPr>
                            <a:rPr lang="en-US" altLang="zh-CN" sz="2800" b="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𝑑𝑟</m:t>
                          </m:r>
                        </m:e>
                      </m:nary>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5390699" y="5471563"/>
                <a:ext cx="2497158" cy="1069716"/>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689887" y="5551233"/>
                <a:ext cx="190430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𝐼𝑙</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Cambria Math" panose="02040503050406030204" pitchFamily="18" charset="0"/>
                                </a:rPr>
                                <m:t>𝑎</m:t>
                              </m:r>
                            </m:den>
                          </m:f>
                        </m:e>
                      </m:func>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689887" y="5551233"/>
                <a:ext cx="1904304" cy="910377"/>
              </a:xfrm>
              <a:prstGeom prst="rect">
                <a:avLst/>
              </a:prstGeom>
              <a:blipFill>
                <a:blip r:embed="rId3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76952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0505"/>
                                        </p:tgtEl>
                                        <p:attrNameLst>
                                          <p:attrName>style.visibility</p:attrName>
                                        </p:attrNameLst>
                                      </p:cBhvr>
                                      <p:to>
                                        <p:strVal val="visible"/>
                                      </p:to>
                                    </p:set>
                                    <p:animEffect transition="in" filter="wipe(left)">
                                      <p:cBhvr>
                                        <p:cTn id="7" dur="500"/>
                                        <p:tgtEl>
                                          <p:spTgt spid="1905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500"/>
                                        <p:tgtEl>
                                          <p:spTgt spid="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90503"/>
                                        </p:tgtEl>
                                        <p:attrNameLst>
                                          <p:attrName>style.visibility</p:attrName>
                                        </p:attrNameLst>
                                      </p:cBhvr>
                                      <p:to>
                                        <p:strVal val="visible"/>
                                      </p:to>
                                    </p:set>
                                    <p:animEffect transition="in" filter="wipe(left)">
                                      <p:cBhvr>
                                        <p:cTn id="97" dur="500"/>
                                        <p:tgtEl>
                                          <p:spTgt spid="19050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left)">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left)">
                                      <p:cBhvr>
                                        <p:cTn id="107" dur="50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90499"/>
                                        </p:tgtEl>
                                        <p:attrNameLst>
                                          <p:attrName>style.visibility</p:attrName>
                                        </p:attrNameLst>
                                      </p:cBhvr>
                                      <p:to>
                                        <p:strVal val="visible"/>
                                      </p:to>
                                    </p:set>
                                    <p:animEffect transition="in" filter="wipe(left)">
                                      <p:cBhvr>
                                        <p:cTn id="112" dur="500"/>
                                        <p:tgtEl>
                                          <p:spTgt spid="19049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down)">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wipe(left)">
                                      <p:cBhvr>
                                        <p:cTn id="122" dur="500"/>
                                        <p:tgtEl>
                                          <p:spTgt spid="1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wipe(left)">
                                      <p:cBhvr>
                                        <p:cTn id="127" dur="500"/>
                                        <p:tgtEl>
                                          <p:spTgt spid="1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wipe(left)">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left)">
                                      <p:cBhvr>
                                        <p:cTn id="137" dur="500"/>
                                        <p:tgtEl>
                                          <p:spTgt spid="5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wipe(left)">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wipe(left)">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left)">
                                      <p:cBhvr>
                                        <p:cTn id="152" dur="500"/>
                                        <p:tgtEl>
                                          <p:spTgt spid="6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61"/>
                                        </p:tgtEl>
                                        <p:attrNameLst>
                                          <p:attrName>style.visibility</p:attrName>
                                        </p:attrNameLst>
                                      </p:cBhvr>
                                      <p:to>
                                        <p:strVal val="visible"/>
                                      </p:to>
                                    </p:set>
                                    <p:animEffect transition="in" filter="wipe(left)">
                                      <p:cBhvr>
                                        <p:cTn id="157" dur="500"/>
                                        <p:tgtEl>
                                          <p:spTgt spid="6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66"/>
                                        </p:tgtEl>
                                        <p:attrNameLst>
                                          <p:attrName>style.visibility</p:attrName>
                                        </p:attrNameLst>
                                      </p:cBhvr>
                                      <p:to>
                                        <p:strVal val="visible"/>
                                      </p:to>
                                    </p:set>
                                    <p:animEffect transition="in" filter="wipe(left)">
                                      <p:cBhvr>
                                        <p:cTn id="162" dur="500"/>
                                        <p:tgtEl>
                                          <p:spTgt spid="66"/>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67"/>
                                        </p:tgtEl>
                                        <p:attrNameLst>
                                          <p:attrName>style.visibility</p:attrName>
                                        </p:attrNameLst>
                                      </p:cBhvr>
                                      <p:to>
                                        <p:strVal val="visible"/>
                                      </p:to>
                                    </p:set>
                                    <p:animEffect transition="in" filter="wipe(left)">
                                      <p:cBhvr>
                                        <p:cTn id="167" dur="500"/>
                                        <p:tgtEl>
                                          <p:spTgt spid="6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wipe(left)">
                                      <p:cBhvr>
                                        <p:cTn id="17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05" grpId="0"/>
      <p:bldP spid="11" grpId="0" animBg="1"/>
      <p:bldP spid="190503" grpId="0"/>
      <p:bldP spid="190499" grpId="0"/>
      <p:bldP spid="47" grpId="0"/>
      <p:bldP spid="48" grpId="0"/>
      <p:bldP spid="50" grpId="0"/>
      <p:bldP spid="51" grpId="0"/>
      <p:bldP spid="52" grpId="0"/>
      <p:bldP spid="53" grpId="0"/>
      <p:bldP spid="54" grpId="0"/>
      <p:bldP spid="55" grpId="0"/>
      <p:bldP spid="56" grpId="0"/>
      <p:bldP spid="57" grpId="0"/>
      <p:bldP spid="58" grpId="0"/>
      <p:bldP spid="60" grpId="0"/>
      <p:bldP spid="61" grpId="0"/>
      <p:bldP spid="62" grpId="0"/>
      <p:bldP spid="65" grpId="0"/>
      <p:bldP spid="66" grpId="0"/>
      <p:bldP spid="67" grpId="0"/>
      <p:bldP spid="6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8452529" y="3139010"/>
              <a:ext cx="3724091"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安培环路定理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4758404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2544" name="Rectangle 15"/>
              <p:cNvSpPr>
                <a:spLocks noChangeArrowheads="1"/>
              </p:cNvSpPr>
              <p:nvPr/>
            </p:nvSpPr>
            <p:spPr bwMode="auto">
              <a:xfrm>
                <a:off x="791611" y="4158944"/>
                <a:ext cx="9256713" cy="10064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微软雅黑" panose="020B0503020204020204" pitchFamily="34" charset="-122"/>
                  </a:rPr>
                  <a:t>在恒定磁场中，磁感强度</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微软雅黑" panose="020B0503020204020204" pitchFamily="34" charset="-122"/>
                  </a:rPr>
                  <a:t>沿任一闭合环路的线积分，等于穿过该环路的所有电流的代数和的</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rPr>
                  <a:t>倍。</a:t>
                </a:r>
                <a:r>
                  <a:rPr lang="zh-CN" altLang="en-US" sz="2800" dirty="0">
                    <a:solidFill>
                      <a:srgbClr val="0000FF"/>
                    </a:solidFill>
                    <a:latin typeface="+mn-lt"/>
                    <a:ea typeface="微软雅黑" panose="020B0503020204020204" pitchFamily="34" charset="-122"/>
                  </a:rPr>
                  <a:t>  </a:t>
                </a:r>
              </a:p>
            </p:txBody>
          </p:sp>
        </mc:Choice>
        <mc:Fallback xmlns="">
          <p:sp>
            <p:nvSpPr>
              <p:cNvPr id="192544" name="Rectangle 15"/>
              <p:cNvSpPr>
                <a:spLocks noRot="1" noChangeAspect="1" noMove="1" noResize="1" noEditPoints="1" noAdjustHandles="1" noChangeArrowheads="1" noChangeShapeType="1" noTextEdit="1"/>
              </p:cNvSpPr>
              <p:nvPr/>
            </p:nvSpPr>
            <p:spPr bwMode="auto">
              <a:xfrm>
                <a:off x="791611" y="4158944"/>
                <a:ext cx="9256713" cy="1006475"/>
              </a:xfrm>
              <a:prstGeom prst="rect">
                <a:avLst/>
              </a:prstGeom>
              <a:blipFill>
                <a:blip r:embed="rId3"/>
                <a:stretch>
                  <a:fillRect l="-1383" t="-606" r="-1318"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Text Box 22"/>
          <p:cNvSpPr txBox="1">
            <a:spLocks noChangeArrowheads="1"/>
          </p:cNvSpPr>
          <p:nvPr/>
        </p:nvSpPr>
        <p:spPr bwMode="auto">
          <a:xfrm>
            <a:off x="791611" y="3420807"/>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latin typeface="+mn-lt"/>
                <a:ea typeface="微软雅黑" panose="020B0503020204020204" pitchFamily="34" charset="-122"/>
              </a:rPr>
              <a:t>安培环路定理</a:t>
            </a:r>
            <a:r>
              <a:rPr lang="zh-CN" altLang="en-US" sz="2800" dirty="0">
                <a:solidFill>
                  <a:srgbClr val="0000FF"/>
                </a:solidFill>
                <a:latin typeface="+mn-lt"/>
                <a:ea typeface="微软雅黑" panose="020B0503020204020204" pitchFamily="34" charset="-122"/>
              </a:rPr>
              <a:t>的表述：</a:t>
            </a:r>
          </a:p>
        </p:txBody>
      </p:sp>
      <p:sp>
        <p:nvSpPr>
          <p:cNvPr id="192518" name="Rectangle 5"/>
          <p:cNvSpPr>
            <a:spLocks noChangeArrowheads="1"/>
          </p:cNvSpPr>
          <p:nvPr/>
        </p:nvSpPr>
        <p:spPr bwMode="auto">
          <a:xfrm>
            <a:off x="720174" y="635485"/>
            <a:ext cx="7777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7030A0"/>
                </a:solidFill>
                <a:latin typeface="+mn-lt"/>
                <a:ea typeface="微软雅黑" panose="020B0503020204020204" pitchFamily="34" charset="-122"/>
              </a:rPr>
              <a:t>一、安培环路定理（</a:t>
            </a:r>
            <a:r>
              <a:rPr lang="en-US" altLang="zh-CN" sz="2800" dirty="0">
                <a:solidFill>
                  <a:srgbClr val="7030A0"/>
                </a:solidFill>
                <a:latin typeface="+mn-lt"/>
                <a:ea typeface="微软雅黑" panose="020B0503020204020204" pitchFamily="34" charset="-122"/>
              </a:rPr>
              <a:t>Ampere’s circuital theorem</a:t>
            </a:r>
            <a:r>
              <a:rPr lang="zh-CN" altLang="en-US" sz="2800" dirty="0">
                <a:solidFill>
                  <a:srgbClr val="7030A0"/>
                </a:solidFill>
                <a:latin typeface="+mn-lt"/>
                <a:ea typeface="微软雅黑" panose="020B0503020204020204" pitchFamily="34" charset="-122"/>
              </a:rPr>
              <a:t>）</a:t>
            </a:r>
          </a:p>
        </p:txBody>
      </p:sp>
      <p:sp>
        <p:nvSpPr>
          <p:cNvPr id="192519" name="Text Box 9"/>
          <p:cNvSpPr txBox="1">
            <a:spLocks noChangeArrowheads="1"/>
          </p:cNvSpPr>
          <p:nvPr/>
        </p:nvSpPr>
        <p:spPr bwMode="auto">
          <a:xfrm>
            <a:off x="4077736" y="1464159"/>
            <a:ext cx="4919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静电场是保守场，是无旋场</a:t>
            </a:r>
          </a:p>
        </p:txBody>
      </p:sp>
      <p:sp>
        <p:nvSpPr>
          <p:cNvPr id="192520" name="AutoShape 51"/>
          <p:cNvSpPr>
            <a:spLocks noChangeArrowheads="1"/>
          </p:cNvSpPr>
          <p:nvPr/>
        </p:nvSpPr>
        <p:spPr bwMode="auto">
          <a:xfrm>
            <a:off x="3389866" y="1577423"/>
            <a:ext cx="719137" cy="287338"/>
          </a:xfrm>
          <a:prstGeom prst="rightArrow">
            <a:avLst>
              <a:gd name="adj1" fmla="val 50000"/>
              <a:gd name="adj2" fmla="val 62569"/>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192521" name="AutoShape 52"/>
          <p:cNvSpPr>
            <a:spLocks noChangeArrowheads="1"/>
          </p:cNvSpPr>
          <p:nvPr/>
        </p:nvSpPr>
        <p:spPr bwMode="auto">
          <a:xfrm>
            <a:off x="1005924" y="1638785"/>
            <a:ext cx="367719" cy="1119773"/>
          </a:xfrm>
          <a:prstGeom prst="curvedRightArrow">
            <a:avLst>
              <a:gd name="adj1" fmla="val 43877"/>
              <a:gd name="adj2" fmla="val 87753"/>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67" name="矩形 66"/>
              <p:cNvSpPr/>
              <p:nvPr/>
            </p:nvSpPr>
            <p:spPr>
              <a:xfrm>
                <a:off x="1350325" y="2181581"/>
                <a:ext cx="196162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350325" y="2181581"/>
                <a:ext cx="1961627" cy="9733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376880" y="1286741"/>
                <a:ext cx="210108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1376880" y="1286741"/>
                <a:ext cx="2101088" cy="9733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873408" y="5212864"/>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𝑙</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𝑖</m:t>
                          </m:r>
                        </m:sub>
                        <m:sup/>
                        <m:e>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i="1">
                                  <a:solidFill>
                                    <a:srgbClr val="FF0000"/>
                                  </a:solidFill>
                                  <a:latin typeface="Cambria Math" panose="02040503050406030204" pitchFamily="18" charset="0"/>
                                  <a:ea typeface="Cambria Math" panose="02040503050406030204" pitchFamily="18" charset="0"/>
                                </a:rPr>
                                <m:t>𝑖</m:t>
                              </m:r>
                              <m:r>
                                <a:rPr lang="zh-CN" altLang="en-US" sz="2800" i="1">
                                  <a:solidFill>
                                    <a:srgbClr val="FF0000"/>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FF0000"/>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873408" y="5212864"/>
                <a:ext cx="3470694" cy="1135567"/>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6820372" y="2130602"/>
            <a:ext cx="2416207" cy="1847850"/>
            <a:chOff x="6805624" y="1734898"/>
            <a:chExt cx="2416207" cy="1847850"/>
          </a:xfrm>
        </p:grpSpPr>
        <p:grpSp>
          <p:nvGrpSpPr>
            <p:cNvPr id="37" name="Group 87"/>
            <p:cNvGrpSpPr>
              <a:grpSpLocks/>
            </p:cNvGrpSpPr>
            <p:nvPr/>
          </p:nvGrpSpPr>
          <p:grpSpPr bwMode="auto">
            <a:xfrm>
              <a:off x="7278597" y="1734898"/>
              <a:ext cx="1718643" cy="1847850"/>
              <a:chOff x="4020" y="2052"/>
              <a:chExt cx="1235" cy="1334"/>
            </a:xfrm>
          </p:grpSpPr>
          <p:sp>
            <p:nvSpPr>
              <p:cNvPr id="39" name="Line 89"/>
              <p:cNvSpPr>
                <a:spLocks noChangeShapeType="1"/>
              </p:cNvSpPr>
              <p:nvPr/>
            </p:nvSpPr>
            <p:spPr bwMode="auto">
              <a:xfrm flipV="1">
                <a:off x="4020" y="2218"/>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 name="Group 90"/>
              <p:cNvGrpSpPr>
                <a:grpSpLocks/>
              </p:cNvGrpSpPr>
              <p:nvPr/>
            </p:nvGrpSpPr>
            <p:grpSpPr bwMode="auto">
              <a:xfrm>
                <a:off x="4096" y="2134"/>
                <a:ext cx="38" cy="1252"/>
                <a:chOff x="672" y="1056"/>
                <a:chExt cx="49" cy="1440"/>
              </a:xfrm>
            </p:grpSpPr>
            <p:sp>
              <p:nvSpPr>
                <p:cNvPr id="62" name="AutoShape 91"/>
                <p:cNvSpPr>
                  <a:spLocks noChangeArrowheads="1"/>
                </p:cNvSpPr>
                <p:nvPr/>
              </p:nvSpPr>
              <p:spPr bwMode="auto">
                <a:xfrm>
                  <a:off x="675" y="1200"/>
                  <a:ext cx="46" cy="1108"/>
                </a:xfrm>
                <a:prstGeom prst="can">
                  <a:avLst>
                    <a:gd name="adj" fmla="val 120435"/>
                  </a:avLst>
                </a:prstGeom>
                <a:gradFill rotWithShape="0">
                  <a:gsLst>
                    <a:gs pos="0">
                      <a:srgbClr val="E8E6E4">
                        <a:gamma/>
                        <a:shade val="46275"/>
                        <a:invGamma/>
                      </a:srgbClr>
                    </a:gs>
                    <a:gs pos="50000">
                      <a:srgbClr val="E8E6E4"/>
                    </a:gs>
                    <a:gs pos="100000">
                      <a:srgbClr val="E8E6E4">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92"/>
                <p:cNvSpPr>
                  <a:spLocks noChangeShapeType="1"/>
                </p:cNvSpPr>
                <p:nvPr/>
              </p:nvSpPr>
              <p:spPr bwMode="auto">
                <a:xfrm>
                  <a:off x="672" y="22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93"/>
                <p:cNvSpPr>
                  <a:spLocks noChangeShapeType="1"/>
                </p:cNvSpPr>
                <p:nvPr/>
              </p:nvSpPr>
              <p:spPr bwMode="auto">
                <a:xfrm>
                  <a:off x="720" y="22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94"/>
                <p:cNvSpPr>
                  <a:spLocks noChangeShapeType="1"/>
                </p:cNvSpPr>
                <p:nvPr/>
              </p:nvSpPr>
              <p:spPr bwMode="auto">
                <a:xfrm>
                  <a:off x="672" y="10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95"/>
                <p:cNvSpPr>
                  <a:spLocks noChangeShapeType="1"/>
                </p:cNvSpPr>
                <p:nvPr/>
              </p:nvSpPr>
              <p:spPr bwMode="auto">
                <a:xfrm>
                  <a:off x="720" y="10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1" name="AutoShape 96"/>
              <p:cNvSpPr>
                <a:spLocks noChangeArrowheads="1"/>
              </p:cNvSpPr>
              <p:nvPr/>
            </p:nvSpPr>
            <p:spPr bwMode="auto">
              <a:xfrm>
                <a:off x="4666" y="2872"/>
                <a:ext cx="36" cy="346"/>
              </a:xfrm>
              <a:prstGeom prst="can">
                <a:avLst>
                  <a:gd name="adj" fmla="val 85566"/>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97"/>
              <p:cNvSpPr>
                <a:spLocks noChangeShapeType="1"/>
              </p:cNvSpPr>
              <p:nvPr/>
            </p:nvSpPr>
            <p:spPr bwMode="auto">
              <a:xfrm>
                <a:off x="4665"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98"/>
              <p:cNvSpPr>
                <a:spLocks noChangeShapeType="1"/>
              </p:cNvSpPr>
              <p:nvPr/>
            </p:nvSpPr>
            <p:spPr bwMode="auto">
              <a:xfrm>
                <a:off x="4703"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00"/>
              <p:cNvSpPr>
                <a:spLocks noChangeShapeType="1"/>
              </p:cNvSpPr>
              <p:nvPr/>
            </p:nvSpPr>
            <p:spPr bwMode="auto">
              <a:xfrm flipV="1">
                <a:off x="4589" y="2176"/>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01"/>
              <p:cNvSpPr>
                <a:spLocks noChangeShapeType="1"/>
              </p:cNvSpPr>
              <p:nvPr/>
            </p:nvSpPr>
            <p:spPr bwMode="auto">
              <a:xfrm>
                <a:off x="4665"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02"/>
              <p:cNvSpPr>
                <a:spLocks noChangeShapeType="1"/>
              </p:cNvSpPr>
              <p:nvPr/>
            </p:nvSpPr>
            <p:spPr bwMode="auto">
              <a:xfrm>
                <a:off x="4703"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AutoShape 103"/>
              <p:cNvSpPr>
                <a:spLocks noChangeArrowheads="1"/>
              </p:cNvSpPr>
              <p:nvPr/>
            </p:nvSpPr>
            <p:spPr bwMode="auto">
              <a:xfrm>
                <a:off x="4893" y="2885"/>
                <a:ext cx="37" cy="333"/>
              </a:xfrm>
              <a:prstGeom prst="can">
                <a:avLst>
                  <a:gd name="adj" fmla="val 80125"/>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04"/>
              <p:cNvSpPr>
                <a:spLocks noChangeShapeType="1"/>
              </p:cNvSpPr>
              <p:nvPr/>
            </p:nvSpPr>
            <p:spPr bwMode="auto">
              <a:xfrm>
                <a:off x="4893"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Line 105"/>
              <p:cNvSpPr>
                <a:spLocks noChangeShapeType="1"/>
              </p:cNvSpPr>
              <p:nvPr/>
            </p:nvSpPr>
            <p:spPr bwMode="auto">
              <a:xfrm>
                <a:off x="4930"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106"/>
              <p:cNvSpPr>
                <a:spLocks noChangeShapeType="1"/>
              </p:cNvSpPr>
              <p:nvPr/>
            </p:nvSpPr>
            <p:spPr bwMode="auto">
              <a:xfrm>
                <a:off x="4893"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07"/>
              <p:cNvSpPr>
                <a:spLocks noChangeShapeType="1"/>
              </p:cNvSpPr>
              <p:nvPr/>
            </p:nvSpPr>
            <p:spPr bwMode="auto">
              <a:xfrm>
                <a:off x="4930"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109"/>
              <p:cNvSpPr>
                <a:spLocks noChangeShapeType="1"/>
              </p:cNvSpPr>
              <p:nvPr/>
            </p:nvSpPr>
            <p:spPr bwMode="auto">
              <a:xfrm>
                <a:off x="5006" y="2218"/>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 name="Group 111"/>
              <p:cNvGrpSpPr>
                <a:grpSpLocks/>
              </p:cNvGrpSpPr>
              <p:nvPr/>
            </p:nvGrpSpPr>
            <p:grpSpPr bwMode="auto">
              <a:xfrm>
                <a:off x="4243" y="2530"/>
                <a:ext cx="1012" cy="385"/>
                <a:chOff x="858" y="1695"/>
                <a:chExt cx="1280" cy="443"/>
              </a:xfrm>
            </p:grpSpPr>
            <p:sp>
              <p:nvSpPr>
                <p:cNvPr id="60" name="Oval 112"/>
                <p:cNvSpPr>
                  <a:spLocks noChangeArrowheads="1"/>
                </p:cNvSpPr>
                <p:nvPr/>
              </p:nvSpPr>
              <p:spPr bwMode="auto">
                <a:xfrm>
                  <a:off x="858" y="1695"/>
                  <a:ext cx="1280" cy="443"/>
                </a:xfrm>
                <a:prstGeom prst="ellipse">
                  <a:avLst/>
                </a:prstGeom>
                <a:solidFill>
                  <a:schemeClr val="accent1">
                    <a:lumMod val="20000"/>
                    <a:lumOff val="80000"/>
                  </a:schemeClr>
                </a:solidFill>
                <a:ln w="38100">
                  <a:solidFill>
                    <a:srgbClr val="66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13"/>
                <p:cNvSpPr>
                  <a:spLocks noChangeShapeType="1"/>
                </p:cNvSpPr>
                <p:nvPr/>
              </p:nvSpPr>
              <p:spPr bwMode="auto">
                <a:xfrm>
                  <a:off x="1416" y="2134"/>
                  <a:ext cx="287" cy="1"/>
                </a:xfrm>
                <a:prstGeom prst="line">
                  <a:avLst/>
                </a:prstGeom>
                <a:noFill/>
                <a:ln w="38100">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AutoShape 115"/>
              <p:cNvSpPr>
                <a:spLocks noChangeArrowheads="1"/>
              </p:cNvSpPr>
              <p:nvPr/>
            </p:nvSpPr>
            <p:spPr bwMode="auto">
              <a:xfrm>
                <a:off x="4893" y="2218"/>
                <a:ext cx="37" cy="538"/>
              </a:xfrm>
              <a:prstGeom prst="can">
                <a:avLst>
                  <a:gd name="adj" fmla="val 129451"/>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utoShape 116"/>
              <p:cNvSpPr>
                <a:spLocks noChangeArrowheads="1"/>
              </p:cNvSpPr>
              <p:nvPr/>
            </p:nvSpPr>
            <p:spPr bwMode="auto">
              <a:xfrm>
                <a:off x="4666" y="2218"/>
                <a:ext cx="36" cy="538"/>
              </a:xfrm>
              <a:prstGeom prst="can">
                <a:avLst>
                  <a:gd name="adj" fmla="val 133047"/>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 name="矩形 3"/>
                <p:cNvSpPr/>
                <p:nvPr/>
              </p:nvSpPr>
              <p:spPr>
                <a:xfrm>
                  <a:off x="6805624" y="1905468"/>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6805624" y="1905468"/>
                  <a:ext cx="5581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604144" y="1859221"/>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8604144" y="1859221"/>
                  <a:ext cx="56643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580901" y="1854408"/>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7580901" y="1854408"/>
                  <a:ext cx="5664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739648" y="2735142"/>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8739648" y="2735142"/>
                  <a:ext cx="482183"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529500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2518"/>
                                        </p:tgtEl>
                                        <p:attrNameLst>
                                          <p:attrName>style.visibility</p:attrName>
                                        </p:attrNameLst>
                                      </p:cBhvr>
                                      <p:to>
                                        <p:strVal val="visible"/>
                                      </p:to>
                                    </p:set>
                                    <p:animEffect transition="in" filter="wipe(left)">
                                      <p:cBhvr>
                                        <p:cTn id="7" dur="500"/>
                                        <p:tgtEl>
                                          <p:spTgt spid="1925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20"/>
                                        </p:tgtEl>
                                        <p:attrNameLst>
                                          <p:attrName>style.visibility</p:attrName>
                                        </p:attrNameLst>
                                      </p:cBhvr>
                                      <p:to>
                                        <p:strVal val="visible"/>
                                      </p:to>
                                    </p:set>
                                    <p:animEffect transition="in" filter="wipe(left)">
                                      <p:cBhvr>
                                        <p:cTn id="17" dur="500"/>
                                        <p:tgtEl>
                                          <p:spTgt spid="1925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2519"/>
                                        </p:tgtEl>
                                        <p:attrNameLst>
                                          <p:attrName>style.visibility</p:attrName>
                                        </p:attrNameLst>
                                      </p:cBhvr>
                                      <p:to>
                                        <p:strVal val="visible"/>
                                      </p:to>
                                    </p:set>
                                    <p:animEffect transition="in" filter="wipe(left)">
                                      <p:cBhvr>
                                        <p:cTn id="22" dur="500"/>
                                        <p:tgtEl>
                                          <p:spTgt spid="1925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21"/>
                                        </p:tgtEl>
                                        <p:attrNameLst>
                                          <p:attrName>style.visibility</p:attrName>
                                        </p:attrNameLst>
                                      </p:cBhvr>
                                      <p:to>
                                        <p:strVal val="visible"/>
                                      </p:to>
                                    </p:set>
                                    <p:animEffect transition="in" filter="wipe(left)">
                                      <p:cBhvr>
                                        <p:cTn id="27" dur="500"/>
                                        <p:tgtEl>
                                          <p:spTgt spid="1925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2544"/>
                                        </p:tgtEl>
                                        <p:attrNameLst>
                                          <p:attrName>style.visibility</p:attrName>
                                        </p:attrNameLst>
                                      </p:cBhvr>
                                      <p:to>
                                        <p:strVal val="visible"/>
                                      </p:to>
                                    </p:set>
                                    <p:animEffect transition="in" filter="wipe(left)">
                                      <p:cBhvr>
                                        <p:cTn id="47" dur="500"/>
                                        <p:tgtEl>
                                          <p:spTgt spid="1925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44" grpId="0"/>
      <p:bldP spid="10" grpId="0"/>
      <p:bldP spid="192518" grpId="0"/>
      <p:bldP spid="192519" grpId="0"/>
      <p:bldP spid="192520" grpId="0" animBg="1"/>
      <p:bldP spid="192521" grpId="0" animBg="1"/>
      <p:bldP spid="67" grpId="0"/>
      <p:bldP spid="68" grpId="0"/>
      <p:bldP spid="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12"/>
              <p:cNvSpPr txBox="1">
                <a:spLocks noChangeArrowheads="1"/>
              </p:cNvSpPr>
              <p:nvPr/>
            </p:nvSpPr>
            <p:spPr bwMode="auto">
              <a:xfrm>
                <a:off x="763393" y="1301336"/>
                <a:ext cx="5548528"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空间所有电流共同产生的</a:t>
                </a:r>
              </a:p>
            </p:txBody>
          </p:sp>
        </mc:Choice>
        <mc:Fallback xmlns="">
          <p:sp>
            <p:nvSpPr>
              <p:cNvPr id="3" name="Text Box 12"/>
              <p:cNvSpPr txBox="1">
                <a:spLocks noRot="1" noChangeAspect="1" noMove="1" noResize="1" noEditPoints="1" noAdjustHandles="1" noChangeArrowheads="1" noChangeShapeType="1" noTextEdit="1"/>
              </p:cNvSpPr>
              <p:nvPr/>
            </p:nvSpPr>
            <p:spPr bwMode="auto">
              <a:xfrm>
                <a:off x="763393" y="1301336"/>
                <a:ext cx="5548528" cy="575479"/>
              </a:xfrm>
              <a:prstGeom prst="rect">
                <a:avLst/>
              </a:prstGeom>
              <a:blipFill>
                <a:blip r:embed="rId3"/>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13"/>
              <p:cNvSpPr txBox="1">
                <a:spLocks noChangeArrowheads="1"/>
              </p:cNvSpPr>
              <p:nvPr/>
            </p:nvSpPr>
            <p:spPr bwMode="auto">
              <a:xfrm>
                <a:off x="763393" y="1920220"/>
                <a:ext cx="5299908"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在场中任取的一闭合线</a:t>
                </a:r>
              </a:p>
            </p:txBody>
          </p:sp>
        </mc:Choice>
        <mc:Fallback xmlns="">
          <p:sp>
            <p:nvSpPr>
              <p:cNvPr id="4" name="Text Box 13"/>
              <p:cNvSpPr txBox="1">
                <a:spLocks noRot="1" noChangeAspect="1" noMove="1" noResize="1" noEditPoints="1" noAdjustHandles="1" noChangeArrowheads="1" noChangeShapeType="1" noTextEdit="1"/>
              </p:cNvSpPr>
              <p:nvPr/>
            </p:nvSpPr>
            <p:spPr bwMode="auto">
              <a:xfrm>
                <a:off x="763393" y="1920220"/>
                <a:ext cx="5299908" cy="523220"/>
              </a:xfrm>
              <a:prstGeom prst="rect">
                <a:avLst/>
              </a:prstGeom>
              <a:blipFill>
                <a:blip r:embed="rId4"/>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6" name="Text Box 15"/>
          <p:cNvSpPr txBox="1">
            <a:spLocks noChangeArrowheads="1"/>
          </p:cNvSpPr>
          <p:nvPr/>
        </p:nvSpPr>
        <p:spPr bwMode="auto">
          <a:xfrm>
            <a:off x="1358743" y="2385047"/>
            <a:ext cx="424194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任意规定一个绕行方向</a:t>
            </a:r>
          </a:p>
        </p:txBody>
      </p:sp>
      <mc:AlternateContent xmlns:mc="http://schemas.openxmlformats.org/markup-compatibility/2006" xmlns:a14="http://schemas.microsoft.com/office/drawing/2010/main">
        <mc:Choice Requires="a14">
          <p:sp>
            <p:nvSpPr>
              <p:cNvPr id="8" name="Text Box 17"/>
              <p:cNvSpPr txBox="1">
                <a:spLocks noChangeArrowheads="1"/>
              </p:cNvSpPr>
              <p:nvPr/>
            </p:nvSpPr>
            <p:spPr bwMode="auto">
              <a:xfrm>
                <a:off x="763393" y="2949313"/>
                <a:ext cx="4584988" cy="58689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上的任一线元</a:t>
                </a:r>
              </a:p>
            </p:txBody>
          </p:sp>
        </mc:Choice>
        <mc:Fallback xmlns="">
          <p:sp>
            <p:nvSpPr>
              <p:cNvPr id="8" name="Text Box 17"/>
              <p:cNvSpPr txBox="1">
                <a:spLocks noRot="1" noChangeAspect="1" noMove="1" noResize="1" noEditPoints="1" noAdjustHandles="1" noChangeArrowheads="1" noChangeShapeType="1" noTextEdit="1"/>
              </p:cNvSpPr>
              <p:nvPr/>
            </p:nvSpPr>
            <p:spPr bwMode="auto">
              <a:xfrm>
                <a:off x="763393" y="2949313"/>
                <a:ext cx="4584988" cy="586892"/>
              </a:xfrm>
              <a:prstGeom prst="rect">
                <a:avLst/>
              </a:prstGeom>
              <a:blipFill>
                <a:blip r:embed="rId5"/>
                <a:stretch>
                  <a:fillRect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19"/>
              <p:cNvSpPr txBox="1">
                <a:spLocks noChangeArrowheads="1"/>
              </p:cNvSpPr>
              <p:nvPr/>
            </p:nvSpPr>
            <p:spPr bwMode="auto">
              <a:xfrm>
                <a:off x="763393" y="3581069"/>
                <a:ext cx="4191381" cy="63934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𝐼</m:t>
                        </m:r>
                      </m:e>
                      <m:sub>
                        <m:r>
                          <a:rPr lang="zh-CN" altLang="en-US">
                            <a:latin typeface="Cambria Math" panose="02040503050406030204" pitchFamily="18" charset="0"/>
                          </a:rPr>
                          <m:t>内</m:t>
                        </m:r>
                      </m:sub>
                    </m:sSub>
                    <m:r>
                      <a:rPr lang="en-US" altLang="zh-CN">
                        <a:latin typeface="Cambria Math" panose="02040503050406030204" pitchFamily="18" charset="0"/>
                      </a:rPr>
                      <m:t>→</m:t>
                    </m:r>
                  </m:oMath>
                </a14:m>
                <a:r>
                  <a:rPr lang="zh-CN" altLang="en-US" dirty="0"/>
                  <a:t>与</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r>
                  <a:rPr lang="zh-CN" altLang="en-US" dirty="0"/>
                  <a:t>套连的电流</a:t>
                </a:r>
              </a:p>
            </p:txBody>
          </p:sp>
        </mc:Choice>
        <mc:Fallback xmlns="">
          <p:sp>
            <p:nvSpPr>
              <p:cNvPr id="10" name="Text Box 19"/>
              <p:cNvSpPr txBox="1">
                <a:spLocks noRot="1" noChangeAspect="1" noMove="1" noResize="1" noEditPoints="1" noAdjustHandles="1" noChangeArrowheads="1" noChangeShapeType="1" noTextEdit="1"/>
              </p:cNvSpPr>
              <p:nvPr/>
            </p:nvSpPr>
            <p:spPr bwMode="auto">
              <a:xfrm>
                <a:off x="763393" y="3581069"/>
                <a:ext cx="4191381" cy="639342"/>
              </a:xfrm>
              <a:prstGeom prst="rect">
                <a:avLst/>
              </a:prstGeom>
              <a:blipFill>
                <a:blip r:embed="rId6"/>
                <a:stretch>
                  <a:fillRect t="-9524" b="-76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22"/>
              <p:cNvSpPr txBox="1">
                <a:spLocks noChangeArrowheads="1"/>
              </p:cNvSpPr>
              <p:nvPr/>
            </p:nvSpPr>
            <p:spPr bwMode="auto">
              <a:xfrm>
                <a:off x="763393" y="4681415"/>
                <a:ext cx="5548528" cy="65492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nary>
                      <m:naryPr>
                        <m:chr m:val="∑"/>
                        <m:subHide m:val="on"/>
                        <m:supHide m:val="on"/>
                        <m:ctrlPr>
                          <a:rPr lang="en-US" altLang="zh-CN" i="1">
                            <a:latin typeface="Cambria Math"/>
                          </a:rPr>
                        </m:ctrlPr>
                      </m:naryPr>
                      <m:sub/>
                      <m:sup/>
                      <m:e>
                        <m:sSub>
                          <m:sSubPr>
                            <m:ctrlPr>
                              <a:rPr lang="en-US" altLang="zh-CN" i="1">
                                <a:latin typeface="Cambria Math"/>
                              </a:rPr>
                            </m:ctrlPr>
                          </m:sSubPr>
                          <m:e>
                            <m:r>
                              <a:rPr lang="en-US" altLang="zh-CN">
                                <a:latin typeface="Cambria Math" panose="02040503050406030204" pitchFamily="18" charset="0"/>
                              </a:rPr>
                              <m:t>𝐼</m:t>
                            </m:r>
                          </m:e>
                          <m:sub>
                            <m:r>
                              <a:rPr lang="en-US" altLang="zh-CN">
                                <a:latin typeface="Cambria Math" panose="02040503050406030204" pitchFamily="18" charset="0"/>
                              </a:rPr>
                              <m:t>𝑖</m:t>
                            </m:r>
                            <m:r>
                              <a:rPr lang="zh-CN" altLang="en-US">
                                <a:latin typeface="Cambria Math" panose="02040503050406030204" pitchFamily="18" charset="0"/>
                              </a:rPr>
                              <m:t>内</m:t>
                            </m:r>
                          </m:sub>
                        </m:sSub>
                      </m:e>
                    </m:nary>
                    <m:r>
                      <a:rPr lang="en-US" altLang="zh-CN">
                        <a:latin typeface="Cambria Math" panose="02040503050406030204" pitchFamily="18" charset="0"/>
                      </a:rPr>
                      <m:t>→</m:t>
                    </m:r>
                    <m:r>
                      <a:rPr lang="zh-CN" altLang="en-US">
                        <a:latin typeface="Cambria Math" panose="02040503050406030204" pitchFamily="18" charset="0"/>
                      </a:rPr>
                      <m:t>与</m:t>
                    </m:r>
                    <m:r>
                      <a:rPr lang="en-US" altLang="zh-CN" i="1">
                        <a:latin typeface="Cambria Math" panose="02040503050406030204" pitchFamily="18" charset="0"/>
                        <a:ea typeface="Cambria Math" panose="02040503050406030204" pitchFamily="18" charset="0"/>
                      </a:rPr>
                      <m:t>𝐿</m:t>
                    </m:r>
                    <m:r>
                      <a:rPr lang="zh-CN" altLang="en-US">
                        <a:latin typeface="Cambria Math" panose="02040503050406030204" pitchFamily="18" charset="0"/>
                      </a:rPr>
                      <m:t>套连的电流</m:t>
                    </m:r>
                  </m:oMath>
                </a14:m>
                <a:r>
                  <a:rPr lang="zh-CN" altLang="en-US" dirty="0"/>
                  <a:t>的代数和</a:t>
                </a:r>
              </a:p>
            </p:txBody>
          </p:sp>
        </mc:Choice>
        <mc:Fallback xmlns="">
          <p:sp>
            <p:nvSpPr>
              <p:cNvPr id="13" name="Text Box 22"/>
              <p:cNvSpPr txBox="1">
                <a:spLocks noRot="1" noChangeAspect="1" noMove="1" noResize="1" noEditPoints="1" noAdjustHandles="1" noChangeArrowheads="1" noChangeShapeType="1" noTextEdit="1"/>
              </p:cNvSpPr>
              <p:nvPr/>
            </p:nvSpPr>
            <p:spPr bwMode="auto">
              <a:xfrm>
                <a:off x="763393" y="4681415"/>
                <a:ext cx="5548528" cy="654923"/>
              </a:xfrm>
              <a:prstGeom prst="rect">
                <a:avLst/>
              </a:prstGeom>
              <a:blipFill>
                <a:blip r:embed="rId7"/>
                <a:stretch>
                  <a:fillRect t="-8411" b="-74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28"/>
              <p:cNvSpPr txBox="1">
                <a:spLocks noChangeArrowheads="1"/>
              </p:cNvSpPr>
              <p:nvPr/>
            </p:nvSpPr>
            <p:spPr bwMode="auto">
              <a:xfrm>
                <a:off x="5429063" y="5699331"/>
                <a:ext cx="1468625"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𝐼</m:t>
                        </m:r>
                      </m:e>
                      <m:sub>
                        <m:r>
                          <a:rPr lang="en-US" altLang="zh-CN">
                            <a:latin typeface="Cambria Math" panose="02040503050406030204" pitchFamily="18" charset="0"/>
                          </a:rPr>
                          <m:t>2</m:t>
                        </m:r>
                      </m:sub>
                    </m:sSub>
                  </m:oMath>
                </a14:m>
                <a:r>
                  <a:rPr lang="zh-CN" altLang="en-US" dirty="0"/>
                  <a:t>取负</a:t>
                </a:r>
              </a:p>
            </p:txBody>
          </p:sp>
        </mc:Choice>
        <mc:Fallback xmlns="">
          <p:sp>
            <p:nvSpPr>
              <p:cNvPr id="17" name="Text Box 28"/>
              <p:cNvSpPr txBox="1">
                <a:spLocks noRot="1" noChangeAspect="1" noMove="1" noResize="1" noEditPoints="1" noAdjustHandles="1" noChangeArrowheads="1" noChangeShapeType="1" noTextEdit="1"/>
              </p:cNvSpPr>
              <p:nvPr/>
            </p:nvSpPr>
            <p:spPr bwMode="auto">
              <a:xfrm>
                <a:off x="5429063" y="5699331"/>
                <a:ext cx="1468625" cy="523220"/>
              </a:xfrm>
              <a:prstGeom prst="rect">
                <a:avLst/>
              </a:prstGeom>
              <a:blipFill>
                <a:blip r:embed="rId8"/>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54"/>
              <p:cNvSpPr txBox="1">
                <a:spLocks noChangeArrowheads="1"/>
              </p:cNvSpPr>
              <p:nvPr/>
            </p:nvSpPr>
            <p:spPr bwMode="auto">
              <a:xfrm>
                <a:off x="2171237" y="5220474"/>
                <a:ext cx="66960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绕行方向成右螺电流取正</a:t>
                </a:r>
                <a:endParaRPr lang="zh-CN" altLang="en-US" sz="2800" dirty="0">
                  <a:solidFill>
                    <a:srgbClr val="3333CC"/>
                  </a:solidFill>
                  <a:latin typeface="+mn-lt"/>
                  <a:ea typeface="+mn-ea"/>
                </a:endParaRPr>
              </a:p>
            </p:txBody>
          </p:sp>
        </mc:Choice>
        <mc:Fallback xmlns="">
          <p:sp>
            <p:nvSpPr>
              <p:cNvPr id="19" name="Text Box 54"/>
              <p:cNvSpPr txBox="1">
                <a:spLocks noRot="1" noChangeAspect="1" noMove="1" noResize="1" noEditPoints="1" noAdjustHandles="1" noChangeArrowheads="1" noChangeShapeType="1" noTextEdit="1"/>
              </p:cNvSpPr>
              <p:nvPr/>
            </p:nvSpPr>
            <p:spPr bwMode="auto">
              <a:xfrm>
                <a:off x="2171237" y="5220474"/>
                <a:ext cx="6696075" cy="519113"/>
              </a:xfrm>
              <a:prstGeom prst="rect">
                <a:avLst/>
              </a:prstGeom>
              <a:blipFill>
                <a:blip r:embed="rId9"/>
                <a:stretch>
                  <a:fillRect l="-182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55"/>
              <p:cNvSpPr txBox="1">
                <a:spLocks noChangeArrowheads="1"/>
              </p:cNvSpPr>
              <p:nvPr/>
            </p:nvSpPr>
            <p:spPr bwMode="auto">
              <a:xfrm>
                <a:off x="2181351" y="5739587"/>
                <a:ext cx="3962632"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如图示的电流</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𝐼</m:t>
                        </m:r>
                      </m:e>
                      <m:sub>
                        <m:r>
                          <a:rPr lang="en-US" altLang="zh-CN">
                            <a:latin typeface="Cambria Math" panose="02040503050406030204" pitchFamily="18" charset="0"/>
                          </a:rPr>
                          <m:t>1</m:t>
                        </m:r>
                      </m:sub>
                    </m:sSub>
                  </m:oMath>
                </a14:m>
                <a:r>
                  <a:rPr lang="zh-CN" altLang="en-US" dirty="0"/>
                  <a:t>取正</a:t>
                </a:r>
              </a:p>
            </p:txBody>
          </p:sp>
        </mc:Choice>
        <mc:Fallback xmlns="">
          <p:sp>
            <p:nvSpPr>
              <p:cNvPr id="20" name="Text Box 55"/>
              <p:cNvSpPr txBox="1">
                <a:spLocks noRot="1" noChangeAspect="1" noMove="1" noResize="1" noEditPoints="1" noAdjustHandles="1" noChangeArrowheads="1" noChangeShapeType="1" noTextEdit="1"/>
              </p:cNvSpPr>
              <p:nvPr/>
            </p:nvSpPr>
            <p:spPr bwMode="auto">
              <a:xfrm>
                <a:off x="2181351" y="5739587"/>
                <a:ext cx="3962632" cy="523220"/>
              </a:xfrm>
              <a:prstGeom prst="rect">
                <a:avLst/>
              </a:prstGeom>
              <a:blipFill>
                <a:blip r:embed="rId10"/>
                <a:stretch>
                  <a:fillRect l="-3231"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493141" y="183216"/>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493141" y="183216"/>
                <a:ext cx="3470694" cy="1135567"/>
              </a:xfrm>
              <a:prstGeom prst="rect">
                <a:avLst/>
              </a:prstGeom>
              <a:blipFill>
                <a:blip r:embed="rId11"/>
                <a:stretch>
                  <a:fillRect/>
                </a:stretch>
              </a:blipFill>
            </p:spPr>
            <p:txBody>
              <a:bodyPr/>
              <a:lstStyle/>
              <a:p>
                <a:r>
                  <a:rPr lang="zh-CN" altLang="en-US">
                    <a:noFill/>
                  </a:rPr>
                  <a:t> </a:t>
                </a:r>
              </a:p>
            </p:txBody>
          </p:sp>
        </mc:Fallback>
      </mc:AlternateContent>
      <p:grpSp>
        <p:nvGrpSpPr>
          <p:cNvPr id="2" name="组合 1"/>
          <p:cNvGrpSpPr/>
          <p:nvPr/>
        </p:nvGrpSpPr>
        <p:grpSpPr>
          <a:xfrm>
            <a:off x="6203435" y="537744"/>
            <a:ext cx="2980295" cy="3450673"/>
            <a:chOff x="6202017" y="1301336"/>
            <a:chExt cx="2980295" cy="3450673"/>
          </a:xfrm>
        </p:grpSpPr>
        <p:grpSp>
          <p:nvGrpSpPr>
            <p:cNvPr id="36" name="组合 35"/>
            <p:cNvGrpSpPr/>
            <p:nvPr/>
          </p:nvGrpSpPr>
          <p:grpSpPr>
            <a:xfrm>
              <a:off x="6202017" y="1301336"/>
              <a:ext cx="2980295" cy="3450673"/>
              <a:chOff x="6202017" y="1301336"/>
              <a:chExt cx="2980295" cy="3450673"/>
            </a:xfrm>
          </p:grpSpPr>
          <p:grpSp>
            <p:nvGrpSpPr>
              <p:cNvPr id="194581" name="Group 56"/>
              <p:cNvGrpSpPr>
                <a:grpSpLocks/>
              </p:cNvGrpSpPr>
              <p:nvPr/>
            </p:nvGrpSpPr>
            <p:grpSpPr bwMode="auto">
              <a:xfrm>
                <a:off x="6902658" y="1651622"/>
                <a:ext cx="1933575" cy="3100387"/>
                <a:chOff x="4081" y="894"/>
                <a:chExt cx="1218" cy="1953"/>
              </a:xfrm>
            </p:grpSpPr>
            <p:sp>
              <p:nvSpPr>
                <p:cNvPr id="194600" name="Oval 33"/>
                <p:cNvSpPr>
                  <a:spLocks noChangeArrowheads="1"/>
                </p:cNvSpPr>
                <p:nvPr/>
              </p:nvSpPr>
              <p:spPr bwMode="auto">
                <a:xfrm rot="20220000">
                  <a:off x="4081" y="1524"/>
                  <a:ext cx="1136" cy="41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94584" name="Oval 38"/>
                <p:cNvSpPr>
                  <a:spLocks noChangeArrowheads="1"/>
                </p:cNvSpPr>
                <p:nvPr/>
              </p:nvSpPr>
              <p:spPr bwMode="auto">
                <a:xfrm rot="-1020000">
                  <a:off x="4514" y="894"/>
                  <a:ext cx="334" cy="1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94585" name="Line 39"/>
                <p:cNvSpPr>
                  <a:spLocks noChangeShapeType="1"/>
                </p:cNvSpPr>
                <p:nvPr/>
              </p:nvSpPr>
              <p:spPr bwMode="auto">
                <a:xfrm flipV="1">
                  <a:off x="4620" y="1053"/>
                  <a:ext cx="151" cy="37"/>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9" name="Line 44"/>
                <p:cNvSpPr>
                  <a:spLocks noChangeShapeType="1"/>
                </p:cNvSpPr>
                <p:nvPr/>
              </p:nvSpPr>
              <p:spPr bwMode="auto">
                <a:xfrm>
                  <a:off x="4437" y="1683"/>
                  <a:ext cx="38" cy="148"/>
                </a:xfrm>
                <a:prstGeom prst="line">
                  <a:avLst/>
                </a:prstGeom>
                <a:noFill/>
                <a:ln w="38100">
                  <a:solidFill>
                    <a:srgbClr val="FF0000"/>
                  </a:solidFill>
                  <a:round/>
                  <a:headEnd type="arrow" w="med" len="med"/>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0" name="Line 47"/>
                <p:cNvSpPr>
                  <a:spLocks noChangeShapeType="1"/>
                </p:cNvSpPr>
                <p:nvPr/>
              </p:nvSpPr>
              <p:spPr bwMode="auto">
                <a:xfrm>
                  <a:off x="4634" y="1593"/>
                  <a:ext cx="91" cy="158"/>
                </a:xfrm>
                <a:prstGeom prst="line">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1" name="Text Box 48"/>
                <p:cNvSpPr txBox="1">
                  <a:spLocks noChangeArrowheads="1"/>
                </p:cNvSpPr>
                <p:nvPr/>
              </p:nvSpPr>
              <p:spPr bwMode="auto">
                <a:xfrm>
                  <a:off x="4243" y="252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电流分布</a:t>
                  </a:r>
                </a:p>
              </p:txBody>
            </p:sp>
            <p:sp>
              <p:nvSpPr>
                <p:cNvPr id="194596" name="Line 29"/>
                <p:cNvSpPr>
                  <a:spLocks noChangeShapeType="1"/>
                </p:cNvSpPr>
                <p:nvPr/>
              </p:nvSpPr>
              <p:spPr bwMode="auto">
                <a:xfrm flipV="1">
                  <a:off x="4899" y="1686"/>
                  <a:ext cx="240" cy="144"/>
                </a:xfrm>
                <a:prstGeom prst="line">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22" name="任意多边形 21"/>
              <p:cNvSpPr/>
              <p:nvPr/>
            </p:nvSpPr>
            <p:spPr>
              <a:xfrm>
                <a:off x="6202017" y="2358887"/>
                <a:ext cx="1395010" cy="1824798"/>
              </a:xfrm>
              <a:custGeom>
                <a:avLst/>
                <a:gdLst>
                  <a:gd name="connsiteX0" fmla="*/ 1007166 w 1391479"/>
                  <a:gd name="connsiteY0" fmla="*/ 92765 h 1749287"/>
                  <a:gd name="connsiteX1" fmla="*/ 940905 w 1391479"/>
                  <a:gd name="connsiteY1" fmla="*/ 53009 h 1749287"/>
                  <a:gd name="connsiteX2" fmla="*/ 914400 w 1391479"/>
                  <a:gd name="connsiteY2" fmla="*/ 26504 h 1749287"/>
                  <a:gd name="connsiteX3" fmla="*/ 834887 w 1391479"/>
                  <a:gd name="connsiteY3" fmla="*/ 0 h 1749287"/>
                  <a:gd name="connsiteX4" fmla="*/ 543340 w 1391479"/>
                  <a:gd name="connsiteY4" fmla="*/ 13252 h 1749287"/>
                  <a:gd name="connsiteX5" fmla="*/ 463826 w 1391479"/>
                  <a:gd name="connsiteY5" fmla="*/ 39756 h 1749287"/>
                  <a:gd name="connsiteX6" fmla="*/ 397566 w 1391479"/>
                  <a:gd name="connsiteY6" fmla="*/ 106017 h 1749287"/>
                  <a:gd name="connsiteX7" fmla="*/ 318053 w 1391479"/>
                  <a:gd name="connsiteY7" fmla="*/ 159026 h 1749287"/>
                  <a:gd name="connsiteX8" fmla="*/ 251792 w 1391479"/>
                  <a:gd name="connsiteY8" fmla="*/ 198783 h 1749287"/>
                  <a:gd name="connsiteX9" fmla="*/ 159026 w 1391479"/>
                  <a:gd name="connsiteY9" fmla="*/ 304800 h 1749287"/>
                  <a:gd name="connsiteX10" fmla="*/ 119270 w 1391479"/>
                  <a:gd name="connsiteY10" fmla="*/ 344556 h 1749287"/>
                  <a:gd name="connsiteX11" fmla="*/ 66261 w 1391479"/>
                  <a:gd name="connsiteY11" fmla="*/ 424070 h 1749287"/>
                  <a:gd name="connsiteX12" fmla="*/ 39757 w 1391479"/>
                  <a:gd name="connsiteY12" fmla="*/ 503583 h 1749287"/>
                  <a:gd name="connsiteX13" fmla="*/ 26505 w 1391479"/>
                  <a:gd name="connsiteY13" fmla="*/ 543339 h 1749287"/>
                  <a:gd name="connsiteX14" fmla="*/ 0 w 1391479"/>
                  <a:gd name="connsiteY14" fmla="*/ 636104 h 1749287"/>
                  <a:gd name="connsiteX15" fmla="*/ 13253 w 1391479"/>
                  <a:gd name="connsiteY15" fmla="*/ 1139687 h 1749287"/>
                  <a:gd name="connsiteX16" fmla="*/ 39757 w 1391479"/>
                  <a:gd name="connsiteY16" fmla="*/ 1232452 h 1749287"/>
                  <a:gd name="connsiteX17" fmla="*/ 53009 w 1391479"/>
                  <a:gd name="connsiteY17" fmla="*/ 1285461 h 1749287"/>
                  <a:gd name="connsiteX18" fmla="*/ 106018 w 1391479"/>
                  <a:gd name="connsiteY18" fmla="*/ 1351722 h 1749287"/>
                  <a:gd name="connsiteX19" fmla="*/ 145774 w 1391479"/>
                  <a:gd name="connsiteY19" fmla="*/ 1404730 h 1749287"/>
                  <a:gd name="connsiteX20" fmla="*/ 172279 w 1391479"/>
                  <a:gd name="connsiteY20" fmla="*/ 1431235 h 1749287"/>
                  <a:gd name="connsiteX21" fmla="*/ 198783 w 1391479"/>
                  <a:gd name="connsiteY21" fmla="*/ 1470991 h 1749287"/>
                  <a:gd name="connsiteX22" fmla="*/ 291548 w 1391479"/>
                  <a:gd name="connsiteY22" fmla="*/ 1550504 h 1749287"/>
                  <a:gd name="connsiteX23" fmla="*/ 318053 w 1391479"/>
                  <a:gd name="connsiteY23" fmla="*/ 1577009 h 1749287"/>
                  <a:gd name="connsiteX24" fmla="*/ 397566 w 1391479"/>
                  <a:gd name="connsiteY24" fmla="*/ 1630017 h 1749287"/>
                  <a:gd name="connsiteX25" fmla="*/ 437322 w 1391479"/>
                  <a:gd name="connsiteY25" fmla="*/ 1656522 h 1749287"/>
                  <a:gd name="connsiteX26" fmla="*/ 583096 w 1391479"/>
                  <a:gd name="connsiteY26" fmla="*/ 1696278 h 1749287"/>
                  <a:gd name="connsiteX27" fmla="*/ 675861 w 1391479"/>
                  <a:gd name="connsiteY27" fmla="*/ 1722783 h 1749287"/>
                  <a:gd name="connsiteX28" fmla="*/ 821635 w 1391479"/>
                  <a:gd name="connsiteY28" fmla="*/ 1749287 h 1749287"/>
                  <a:gd name="connsiteX29" fmla="*/ 1205948 w 1391479"/>
                  <a:gd name="connsiteY29" fmla="*/ 1736035 h 1749287"/>
                  <a:gd name="connsiteX30" fmla="*/ 1285461 w 1391479"/>
                  <a:gd name="connsiteY30" fmla="*/ 1709530 h 1749287"/>
                  <a:gd name="connsiteX31" fmla="*/ 1311966 w 1391479"/>
                  <a:gd name="connsiteY31" fmla="*/ 1683026 h 1749287"/>
                  <a:gd name="connsiteX32" fmla="*/ 1391479 w 1391479"/>
                  <a:gd name="connsiteY32" fmla="*/ 1577009 h 1749287"/>
                  <a:gd name="connsiteX33" fmla="*/ 1378226 w 1391479"/>
                  <a:gd name="connsiteY33" fmla="*/ 1325217 h 17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91479" h="1749287">
                    <a:moveTo>
                      <a:pt x="1007166" y="92765"/>
                    </a:moveTo>
                    <a:cubicBezTo>
                      <a:pt x="985079" y="79513"/>
                      <a:pt x="961865" y="67980"/>
                      <a:pt x="940905" y="53009"/>
                    </a:cubicBezTo>
                    <a:cubicBezTo>
                      <a:pt x="930738" y="45747"/>
                      <a:pt x="925575" y="32092"/>
                      <a:pt x="914400" y="26504"/>
                    </a:cubicBezTo>
                    <a:cubicBezTo>
                      <a:pt x="889412" y="14010"/>
                      <a:pt x="834887" y="0"/>
                      <a:pt x="834887" y="0"/>
                    </a:cubicBezTo>
                    <a:cubicBezTo>
                      <a:pt x="737705" y="4417"/>
                      <a:pt x="640069" y="2888"/>
                      <a:pt x="543340" y="13252"/>
                    </a:cubicBezTo>
                    <a:cubicBezTo>
                      <a:pt x="515561" y="16228"/>
                      <a:pt x="463826" y="39756"/>
                      <a:pt x="463826" y="39756"/>
                    </a:cubicBezTo>
                    <a:cubicBezTo>
                      <a:pt x="441739" y="61843"/>
                      <a:pt x="423555" y="88691"/>
                      <a:pt x="397566" y="106017"/>
                    </a:cubicBezTo>
                    <a:cubicBezTo>
                      <a:pt x="371062" y="123687"/>
                      <a:pt x="340578" y="136502"/>
                      <a:pt x="318053" y="159026"/>
                    </a:cubicBezTo>
                    <a:cubicBezTo>
                      <a:pt x="281670" y="195407"/>
                      <a:pt x="303401" y="181579"/>
                      <a:pt x="251792" y="198783"/>
                    </a:cubicBezTo>
                    <a:cubicBezTo>
                      <a:pt x="207960" y="264528"/>
                      <a:pt x="236549" y="227277"/>
                      <a:pt x="159026" y="304800"/>
                    </a:cubicBezTo>
                    <a:cubicBezTo>
                      <a:pt x="145774" y="318052"/>
                      <a:pt x="129666" y="328962"/>
                      <a:pt x="119270" y="344556"/>
                    </a:cubicBezTo>
                    <a:lnTo>
                      <a:pt x="66261" y="424070"/>
                    </a:lnTo>
                    <a:lnTo>
                      <a:pt x="39757" y="503583"/>
                    </a:lnTo>
                    <a:cubicBezTo>
                      <a:pt x="35340" y="516835"/>
                      <a:pt x="29893" y="529787"/>
                      <a:pt x="26505" y="543339"/>
                    </a:cubicBezTo>
                    <a:cubicBezTo>
                      <a:pt x="9865" y="609900"/>
                      <a:pt x="19013" y="579069"/>
                      <a:pt x="0" y="636104"/>
                    </a:cubicBezTo>
                    <a:cubicBezTo>
                      <a:pt x="4418" y="803965"/>
                      <a:pt x="5266" y="971958"/>
                      <a:pt x="13253" y="1139687"/>
                    </a:cubicBezTo>
                    <a:cubicBezTo>
                      <a:pt x="14437" y="1164546"/>
                      <a:pt x="32599" y="1207400"/>
                      <a:pt x="39757" y="1232452"/>
                    </a:cubicBezTo>
                    <a:cubicBezTo>
                      <a:pt x="44761" y="1249965"/>
                      <a:pt x="45834" y="1268720"/>
                      <a:pt x="53009" y="1285461"/>
                    </a:cubicBezTo>
                    <a:cubicBezTo>
                      <a:pt x="70355" y="1325934"/>
                      <a:pt x="80873" y="1321548"/>
                      <a:pt x="106018" y="1351722"/>
                    </a:cubicBezTo>
                    <a:cubicBezTo>
                      <a:pt x="120158" y="1368689"/>
                      <a:pt x="131634" y="1387763"/>
                      <a:pt x="145774" y="1404730"/>
                    </a:cubicBezTo>
                    <a:cubicBezTo>
                      <a:pt x="153773" y="1414329"/>
                      <a:pt x="164474" y="1421478"/>
                      <a:pt x="172279" y="1431235"/>
                    </a:cubicBezTo>
                    <a:cubicBezTo>
                      <a:pt x="182228" y="1443672"/>
                      <a:pt x="188418" y="1458898"/>
                      <a:pt x="198783" y="1470991"/>
                    </a:cubicBezTo>
                    <a:cubicBezTo>
                      <a:pt x="268386" y="1552194"/>
                      <a:pt x="227602" y="1499347"/>
                      <a:pt x="291548" y="1550504"/>
                    </a:cubicBezTo>
                    <a:cubicBezTo>
                      <a:pt x="301305" y="1558309"/>
                      <a:pt x="308057" y="1569512"/>
                      <a:pt x="318053" y="1577009"/>
                    </a:cubicBezTo>
                    <a:cubicBezTo>
                      <a:pt x="343536" y="1596121"/>
                      <a:pt x="371062" y="1612347"/>
                      <a:pt x="397566" y="1630017"/>
                    </a:cubicBezTo>
                    <a:cubicBezTo>
                      <a:pt x="410818" y="1638852"/>
                      <a:pt x="422212" y="1651485"/>
                      <a:pt x="437322" y="1656522"/>
                    </a:cubicBezTo>
                    <a:cubicBezTo>
                      <a:pt x="607900" y="1713381"/>
                      <a:pt x="433248" y="1658817"/>
                      <a:pt x="583096" y="1696278"/>
                    </a:cubicBezTo>
                    <a:cubicBezTo>
                      <a:pt x="760207" y="1740555"/>
                      <a:pt x="452745" y="1673200"/>
                      <a:pt x="675861" y="1722783"/>
                    </a:cubicBezTo>
                    <a:cubicBezTo>
                      <a:pt x="731416" y="1735129"/>
                      <a:pt x="764106" y="1739699"/>
                      <a:pt x="821635" y="1749287"/>
                    </a:cubicBezTo>
                    <a:cubicBezTo>
                      <a:pt x="949739" y="1744870"/>
                      <a:pt x="1078236" y="1746982"/>
                      <a:pt x="1205948" y="1736035"/>
                    </a:cubicBezTo>
                    <a:cubicBezTo>
                      <a:pt x="1233784" y="1733649"/>
                      <a:pt x="1285461" y="1709530"/>
                      <a:pt x="1285461" y="1709530"/>
                    </a:cubicBezTo>
                    <a:cubicBezTo>
                      <a:pt x="1294296" y="1700695"/>
                      <a:pt x="1304469" y="1693021"/>
                      <a:pt x="1311966" y="1683026"/>
                    </a:cubicBezTo>
                    <a:cubicBezTo>
                      <a:pt x="1401875" y="1563148"/>
                      <a:pt x="1330694" y="1637792"/>
                      <a:pt x="1391479" y="1577009"/>
                    </a:cubicBezTo>
                    <a:cubicBezTo>
                      <a:pt x="1375026" y="1396041"/>
                      <a:pt x="1378226" y="1480027"/>
                      <a:pt x="1378226" y="1325217"/>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4" name="直接连接符 23"/>
              <p:cNvCxnSpPr/>
              <p:nvPr/>
            </p:nvCxnSpPr>
            <p:spPr>
              <a:xfrm flipH="1" flipV="1">
                <a:off x="7506728" y="3411533"/>
                <a:ext cx="90299" cy="382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207689" y="2448146"/>
                <a:ext cx="200081" cy="67917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7166492" y="1301336"/>
                <a:ext cx="2015820" cy="2558498"/>
              </a:xfrm>
              <a:custGeom>
                <a:avLst/>
                <a:gdLst>
                  <a:gd name="connsiteX0" fmla="*/ 198783 w 2027583"/>
                  <a:gd name="connsiteY0" fmla="*/ 1272209 h 3048000"/>
                  <a:gd name="connsiteX1" fmla="*/ 172279 w 2027583"/>
                  <a:gd name="connsiteY1" fmla="*/ 1192696 h 3048000"/>
                  <a:gd name="connsiteX2" fmla="*/ 145774 w 2027583"/>
                  <a:gd name="connsiteY2" fmla="*/ 1152939 h 3048000"/>
                  <a:gd name="connsiteX3" fmla="*/ 119270 w 2027583"/>
                  <a:gd name="connsiteY3" fmla="*/ 1099931 h 3048000"/>
                  <a:gd name="connsiteX4" fmla="*/ 92765 w 2027583"/>
                  <a:gd name="connsiteY4" fmla="*/ 1020417 h 3048000"/>
                  <a:gd name="connsiteX5" fmla="*/ 66261 w 2027583"/>
                  <a:gd name="connsiteY5" fmla="*/ 914400 h 3048000"/>
                  <a:gd name="connsiteX6" fmla="*/ 39757 w 2027583"/>
                  <a:gd name="connsiteY6" fmla="*/ 874644 h 3048000"/>
                  <a:gd name="connsiteX7" fmla="*/ 0 w 2027583"/>
                  <a:gd name="connsiteY7" fmla="*/ 649357 h 3048000"/>
                  <a:gd name="connsiteX8" fmla="*/ 13252 w 2027583"/>
                  <a:gd name="connsiteY8" fmla="*/ 331304 h 3048000"/>
                  <a:gd name="connsiteX9" fmla="*/ 26505 w 2027583"/>
                  <a:gd name="connsiteY9" fmla="*/ 291548 h 3048000"/>
                  <a:gd name="connsiteX10" fmla="*/ 106018 w 2027583"/>
                  <a:gd name="connsiteY10" fmla="*/ 212035 h 3048000"/>
                  <a:gd name="connsiteX11" fmla="*/ 145774 w 2027583"/>
                  <a:gd name="connsiteY11" fmla="*/ 172278 h 3048000"/>
                  <a:gd name="connsiteX12" fmla="*/ 278296 w 2027583"/>
                  <a:gd name="connsiteY12" fmla="*/ 92765 h 3048000"/>
                  <a:gd name="connsiteX13" fmla="*/ 344557 w 2027583"/>
                  <a:gd name="connsiteY13" fmla="*/ 53009 h 3048000"/>
                  <a:gd name="connsiteX14" fmla="*/ 450574 w 2027583"/>
                  <a:gd name="connsiteY14" fmla="*/ 26504 h 3048000"/>
                  <a:gd name="connsiteX15" fmla="*/ 503583 w 2027583"/>
                  <a:gd name="connsiteY15" fmla="*/ 13252 h 3048000"/>
                  <a:gd name="connsiteX16" fmla="*/ 556592 w 2027583"/>
                  <a:gd name="connsiteY16" fmla="*/ 0 h 3048000"/>
                  <a:gd name="connsiteX17" fmla="*/ 742122 w 2027583"/>
                  <a:gd name="connsiteY17" fmla="*/ 13252 h 3048000"/>
                  <a:gd name="connsiteX18" fmla="*/ 848139 w 2027583"/>
                  <a:gd name="connsiteY18" fmla="*/ 39757 h 3048000"/>
                  <a:gd name="connsiteX19" fmla="*/ 954157 w 2027583"/>
                  <a:gd name="connsiteY19" fmla="*/ 66261 h 3048000"/>
                  <a:gd name="connsiteX20" fmla="*/ 1060174 w 2027583"/>
                  <a:gd name="connsiteY20" fmla="*/ 132522 h 3048000"/>
                  <a:gd name="connsiteX21" fmla="*/ 1099931 w 2027583"/>
                  <a:gd name="connsiteY21" fmla="*/ 159026 h 3048000"/>
                  <a:gd name="connsiteX22" fmla="*/ 1139687 w 2027583"/>
                  <a:gd name="connsiteY22" fmla="*/ 172278 h 3048000"/>
                  <a:gd name="connsiteX23" fmla="*/ 1205948 w 2027583"/>
                  <a:gd name="connsiteY23" fmla="*/ 251791 h 3048000"/>
                  <a:gd name="connsiteX24" fmla="*/ 1245705 w 2027583"/>
                  <a:gd name="connsiteY24" fmla="*/ 265044 h 3048000"/>
                  <a:gd name="connsiteX25" fmla="*/ 1364974 w 2027583"/>
                  <a:gd name="connsiteY25" fmla="*/ 384313 h 3048000"/>
                  <a:gd name="connsiteX26" fmla="*/ 1391479 w 2027583"/>
                  <a:gd name="connsiteY26" fmla="*/ 410817 h 3048000"/>
                  <a:gd name="connsiteX27" fmla="*/ 1431235 w 2027583"/>
                  <a:gd name="connsiteY27" fmla="*/ 437322 h 3048000"/>
                  <a:gd name="connsiteX28" fmla="*/ 1457739 w 2027583"/>
                  <a:gd name="connsiteY28" fmla="*/ 477078 h 3048000"/>
                  <a:gd name="connsiteX29" fmla="*/ 1550505 w 2027583"/>
                  <a:gd name="connsiteY29" fmla="*/ 556591 h 3048000"/>
                  <a:gd name="connsiteX30" fmla="*/ 1577009 w 2027583"/>
                  <a:gd name="connsiteY30" fmla="*/ 596348 h 3048000"/>
                  <a:gd name="connsiteX31" fmla="*/ 1656522 w 2027583"/>
                  <a:gd name="connsiteY31" fmla="*/ 662609 h 3048000"/>
                  <a:gd name="connsiteX32" fmla="*/ 1683026 w 2027583"/>
                  <a:gd name="connsiteY32" fmla="*/ 702365 h 3048000"/>
                  <a:gd name="connsiteX33" fmla="*/ 1709531 w 2027583"/>
                  <a:gd name="connsiteY33" fmla="*/ 728870 h 3048000"/>
                  <a:gd name="connsiteX34" fmla="*/ 1736035 w 2027583"/>
                  <a:gd name="connsiteY34" fmla="*/ 781878 h 3048000"/>
                  <a:gd name="connsiteX35" fmla="*/ 1802296 w 2027583"/>
                  <a:gd name="connsiteY35" fmla="*/ 848139 h 3048000"/>
                  <a:gd name="connsiteX36" fmla="*/ 1842052 w 2027583"/>
                  <a:gd name="connsiteY36" fmla="*/ 927652 h 3048000"/>
                  <a:gd name="connsiteX37" fmla="*/ 1855305 w 2027583"/>
                  <a:gd name="connsiteY37" fmla="*/ 967409 h 3048000"/>
                  <a:gd name="connsiteX38" fmla="*/ 1908313 w 2027583"/>
                  <a:gd name="connsiteY38" fmla="*/ 1046922 h 3048000"/>
                  <a:gd name="connsiteX39" fmla="*/ 1961322 w 2027583"/>
                  <a:gd name="connsiteY39" fmla="*/ 1166191 h 3048000"/>
                  <a:gd name="connsiteX40" fmla="*/ 1974574 w 2027583"/>
                  <a:gd name="connsiteY40" fmla="*/ 1205948 h 3048000"/>
                  <a:gd name="connsiteX41" fmla="*/ 2001079 w 2027583"/>
                  <a:gd name="connsiteY41" fmla="*/ 1311965 h 3048000"/>
                  <a:gd name="connsiteX42" fmla="*/ 2027583 w 2027583"/>
                  <a:gd name="connsiteY42" fmla="*/ 1948070 h 3048000"/>
                  <a:gd name="connsiteX43" fmla="*/ 2014331 w 2027583"/>
                  <a:gd name="connsiteY43" fmla="*/ 2411896 h 3048000"/>
                  <a:gd name="connsiteX44" fmla="*/ 2001079 w 2027583"/>
                  <a:gd name="connsiteY44" fmla="*/ 2504661 h 3048000"/>
                  <a:gd name="connsiteX45" fmla="*/ 1987826 w 2027583"/>
                  <a:gd name="connsiteY45" fmla="*/ 2663687 h 3048000"/>
                  <a:gd name="connsiteX46" fmla="*/ 1934818 w 2027583"/>
                  <a:gd name="connsiteY46" fmla="*/ 2822713 h 3048000"/>
                  <a:gd name="connsiteX47" fmla="*/ 1908313 w 2027583"/>
                  <a:gd name="connsiteY47" fmla="*/ 2902226 h 3048000"/>
                  <a:gd name="connsiteX48" fmla="*/ 1895061 w 2027583"/>
                  <a:gd name="connsiteY48" fmla="*/ 2941983 h 3048000"/>
                  <a:gd name="connsiteX49" fmla="*/ 1855305 w 2027583"/>
                  <a:gd name="connsiteY49" fmla="*/ 3008244 h 3048000"/>
                  <a:gd name="connsiteX50" fmla="*/ 1722783 w 2027583"/>
                  <a:gd name="connsiteY50" fmla="*/ 3034748 h 3048000"/>
                  <a:gd name="connsiteX51" fmla="*/ 1656522 w 2027583"/>
                  <a:gd name="connsiteY51" fmla="*/ 3048000 h 3048000"/>
                  <a:gd name="connsiteX52" fmla="*/ 1510748 w 2027583"/>
                  <a:gd name="connsiteY52" fmla="*/ 3034748 h 3048000"/>
                  <a:gd name="connsiteX53" fmla="*/ 1431235 w 2027583"/>
                  <a:gd name="connsiteY53" fmla="*/ 2981739 h 3048000"/>
                  <a:gd name="connsiteX54" fmla="*/ 1351722 w 2027583"/>
                  <a:gd name="connsiteY54" fmla="*/ 2941983 h 3048000"/>
                  <a:gd name="connsiteX55" fmla="*/ 1338470 w 2027583"/>
                  <a:gd name="connsiteY55" fmla="*/ 2902226 h 3048000"/>
                  <a:gd name="connsiteX56" fmla="*/ 1298713 w 2027583"/>
                  <a:gd name="connsiteY56" fmla="*/ 2875722 h 3048000"/>
                  <a:gd name="connsiteX57" fmla="*/ 1232452 w 2027583"/>
                  <a:gd name="connsiteY57" fmla="*/ 2822713 h 3048000"/>
                  <a:gd name="connsiteX58" fmla="*/ 1179444 w 2027583"/>
                  <a:gd name="connsiteY58" fmla="*/ 2756452 h 3048000"/>
                  <a:gd name="connsiteX59" fmla="*/ 1139687 w 2027583"/>
                  <a:gd name="connsiteY59" fmla="*/ 2743200 h 3048000"/>
                  <a:gd name="connsiteX60" fmla="*/ 1126435 w 2027583"/>
                  <a:gd name="connsiteY60" fmla="*/ 2703444 h 3048000"/>
                  <a:gd name="connsiteX61" fmla="*/ 1086679 w 2027583"/>
                  <a:gd name="connsiteY61" fmla="*/ 2690191 h 3048000"/>
                  <a:gd name="connsiteX62" fmla="*/ 1060174 w 2027583"/>
                  <a:gd name="connsiteY62" fmla="*/ 2663687 h 3048000"/>
                  <a:gd name="connsiteX63" fmla="*/ 1033670 w 2027583"/>
                  <a:gd name="connsiteY63" fmla="*/ 2623931 h 3048000"/>
                  <a:gd name="connsiteX64" fmla="*/ 1007165 w 2027583"/>
                  <a:gd name="connsiteY64" fmla="*/ 2597426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027583" h="3048000">
                    <a:moveTo>
                      <a:pt x="198783" y="1272209"/>
                    </a:moveTo>
                    <a:cubicBezTo>
                      <a:pt x="189948" y="1245705"/>
                      <a:pt x="183626" y="1218226"/>
                      <a:pt x="172279" y="1192696"/>
                    </a:cubicBezTo>
                    <a:cubicBezTo>
                      <a:pt x="165810" y="1178141"/>
                      <a:pt x="153676" y="1166768"/>
                      <a:pt x="145774" y="1152939"/>
                    </a:cubicBezTo>
                    <a:cubicBezTo>
                      <a:pt x="135973" y="1135787"/>
                      <a:pt x="126607" y="1118273"/>
                      <a:pt x="119270" y="1099931"/>
                    </a:cubicBezTo>
                    <a:cubicBezTo>
                      <a:pt x="108894" y="1073991"/>
                      <a:pt x="99541" y="1047521"/>
                      <a:pt x="92765" y="1020417"/>
                    </a:cubicBezTo>
                    <a:cubicBezTo>
                      <a:pt x="83930" y="985078"/>
                      <a:pt x="86467" y="944709"/>
                      <a:pt x="66261" y="914400"/>
                    </a:cubicBezTo>
                    <a:lnTo>
                      <a:pt x="39757" y="874644"/>
                    </a:lnTo>
                    <a:cubicBezTo>
                      <a:pt x="3550" y="729819"/>
                      <a:pt x="17275" y="804830"/>
                      <a:pt x="0" y="649357"/>
                    </a:cubicBezTo>
                    <a:cubicBezTo>
                      <a:pt x="4417" y="543339"/>
                      <a:pt x="5413" y="437124"/>
                      <a:pt x="13252" y="331304"/>
                    </a:cubicBezTo>
                    <a:cubicBezTo>
                      <a:pt x="14284" y="317373"/>
                      <a:pt x="17929" y="302574"/>
                      <a:pt x="26505" y="291548"/>
                    </a:cubicBezTo>
                    <a:cubicBezTo>
                      <a:pt x="49517" y="261961"/>
                      <a:pt x="79514" y="238539"/>
                      <a:pt x="106018" y="212035"/>
                    </a:cubicBezTo>
                    <a:cubicBezTo>
                      <a:pt x="119270" y="198783"/>
                      <a:pt x="130180" y="182674"/>
                      <a:pt x="145774" y="172278"/>
                    </a:cubicBezTo>
                    <a:cubicBezTo>
                      <a:pt x="307423" y="64513"/>
                      <a:pt x="156051" y="160679"/>
                      <a:pt x="278296" y="92765"/>
                    </a:cubicBezTo>
                    <a:cubicBezTo>
                      <a:pt x="300812" y="80256"/>
                      <a:pt x="320516" y="62255"/>
                      <a:pt x="344557" y="53009"/>
                    </a:cubicBezTo>
                    <a:cubicBezTo>
                      <a:pt x="378556" y="39933"/>
                      <a:pt x="415235" y="35339"/>
                      <a:pt x="450574" y="26504"/>
                    </a:cubicBezTo>
                    <a:lnTo>
                      <a:pt x="503583" y="13252"/>
                    </a:lnTo>
                    <a:lnTo>
                      <a:pt x="556592" y="0"/>
                    </a:lnTo>
                    <a:cubicBezTo>
                      <a:pt x="618435" y="4417"/>
                      <a:pt x="680690" y="4875"/>
                      <a:pt x="742122" y="13252"/>
                    </a:cubicBezTo>
                    <a:cubicBezTo>
                      <a:pt x="778215" y="18174"/>
                      <a:pt x="812420" y="32613"/>
                      <a:pt x="848139" y="39757"/>
                    </a:cubicBezTo>
                    <a:cubicBezTo>
                      <a:pt x="928098" y="55749"/>
                      <a:pt x="893031" y="45886"/>
                      <a:pt x="954157" y="66261"/>
                    </a:cubicBezTo>
                    <a:cubicBezTo>
                      <a:pt x="989496" y="88348"/>
                      <a:pt x="1025499" y="109406"/>
                      <a:pt x="1060174" y="132522"/>
                    </a:cubicBezTo>
                    <a:cubicBezTo>
                      <a:pt x="1073426" y="141357"/>
                      <a:pt x="1085685" y="151903"/>
                      <a:pt x="1099931" y="159026"/>
                    </a:cubicBezTo>
                    <a:cubicBezTo>
                      <a:pt x="1112425" y="165273"/>
                      <a:pt x="1126435" y="167861"/>
                      <a:pt x="1139687" y="172278"/>
                    </a:cubicBezTo>
                    <a:cubicBezTo>
                      <a:pt x="1159244" y="201613"/>
                      <a:pt x="1175337" y="231384"/>
                      <a:pt x="1205948" y="251791"/>
                    </a:cubicBezTo>
                    <a:cubicBezTo>
                      <a:pt x="1217571" y="259540"/>
                      <a:pt x="1232453" y="260626"/>
                      <a:pt x="1245705" y="265044"/>
                    </a:cubicBezTo>
                    <a:lnTo>
                      <a:pt x="1364974" y="384313"/>
                    </a:lnTo>
                    <a:cubicBezTo>
                      <a:pt x="1373809" y="393148"/>
                      <a:pt x="1381083" y="403886"/>
                      <a:pt x="1391479" y="410817"/>
                    </a:cubicBezTo>
                    <a:lnTo>
                      <a:pt x="1431235" y="437322"/>
                    </a:lnTo>
                    <a:cubicBezTo>
                      <a:pt x="1440070" y="450574"/>
                      <a:pt x="1447543" y="464843"/>
                      <a:pt x="1457739" y="477078"/>
                    </a:cubicBezTo>
                    <a:cubicBezTo>
                      <a:pt x="1488504" y="513996"/>
                      <a:pt x="1511505" y="527342"/>
                      <a:pt x="1550505" y="556591"/>
                    </a:cubicBezTo>
                    <a:cubicBezTo>
                      <a:pt x="1559340" y="569843"/>
                      <a:pt x="1566813" y="584112"/>
                      <a:pt x="1577009" y="596348"/>
                    </a:cubicBezTo>
                    <a:cubicBezTo>
                      <a:pt x="1608894" y="634611"/>
                      <a:pt x="1617432" y="636549"/>
                      <a:pt x="1656522" y="662609"/>
                    </a:cubicBezTo>
                    <a:cubicBezTo>
                      <a:pt x="1665357" y="675861"/>
                      <a:pt x="1673077" y="689928"/>
                      <a:pt x="1683026" y="702365"/>
                    </a:cubicBezTo>
                    <a:cubicBezTo>
                      <a:pt x="1690831" y="712122"/>
                      <a:pt x="1702600" y="718474"/>
                      <a:pt x="1709531" y="728870"/>
                    </a:cubicBezTo>
                    <a:cubicBezTo>
                      <a:pt x="1720489" y="745307"/>
                      <a:pt x="1723907" y="766284"/>
                      <a:pt x="1736035" y="781878"/>
                    </a:cubicBezTo>
                    <a:cubicBezTo>
                      <a:pt x="1755212" y="806534"/>
                      <a:pt x="1802296" y="848139"/>
                      <a:pt x="1802296" y="848139"/>
                    </a:cubicBezTo>
                    <a:cubicBezTo>
                      <a:pt x="1835603" y="948063"/>
                      <a:pt x="1790676" y="824900"/>
                      <a:pt x="1842052" y="927652"/>
                    </a:cubicBezTo>
                    <a:cubicBezTo>
                      <a:pt x="1848299" y="940146"/>
                      <a:pt x="1848521" y="955198"/>
                      <a:pt x="1855305" y="967409"/>
                    </a:cubicBezTo>
                    <a:cubicBezTo>
                      <a:pt x="1870775" y="995255"/>
                      <a:pt x="1898240" y="1016703"/>
                      <a:pt x="1908313" y="1046922"/>
                    </a:cubicBezTo>
                    <a:cubicBezTo>
                      <a:pt x="1939855" y="1141545"/>
                      <a:pt x="1919321" y="1103189"/>
                      <a:pt x="1961322" y="1166191"/>
                    </a:cubicBezTo>
                    <a:cubicBezTo>
                      <a:pt x="1965739" y="1179443"/>
                      <a:pt x="1970898" y="1192471"/>
                      <a:pt x="1974574" y="1205948"/>
                    </a:cubicBezTo>
                    <a:cubicBezTo>
                      <a:pt x="1984159" y="1241091"/>
                      <a:pt x="2001079" y="1311965"/>
                      <a:pt x="2001079" y="1311965"/>
                    </a:cubicBezTo>
                    <a:cubicBezTo>
                      <a:pt x="2015410" y="1541256"/>
                      <a:pt x="2027583" y="1700644"/>
                      <a:pt x="2027583" y="1948070"/>
                    </a:cubicBezTo>
                    <a:cubicBezTo>
                      <a:pt x="2027583" y="2102742"/>
                      <a:pt x="2021688" y="2257399"/>
                      <a:pt x="2014331" y="2411896"/>
                    </a:cubicBezTo>
                    <a:cubicBezTo>
                      <a:pt x="2012845" y="2443096"/>
                      <a:pt x="2004349" y="2473597"/>
                      <a:pt x="2001079" y="2504661"/>
                    </a:cubicBezTo>
                    <a:cubicBezTo>
                      <a:pt x="1995510" y="2557561"/>
                      <a:pt x="1995717" y="2611083"/>
                      <a:pt x="1987826" y="2663687"/>
                    </a:cubicBezTo>
                    <a:cubicBezTo>
                      <a:pt x="1967091" y="2801919"/>
                      <a:pt x="1971885" y="2730045"/>
                      <a:pt x="1934818" y="2822713"/>
                    </a:cubicBezTo>
                    <a:cubicBezTo>
                      <a:pt x="1924442" y="2848653"/>
                      <a:pt x="1917148" y="2875722"/>
                      <a:pt x="1908313" y="2902226"/>
                    </a:cubicBezTo>
                    <a:lnTo>
                      <a:pt x="1895061" y="2941983"/>
                    </a:lnTo>
                    <a:cubicBezTo>
                      <a:pt x="1884638" y="2973253"/>
                      <a:pt x="1885622" y="2990054"/>
                      <a:pt x="1855305" y="3008244"/>
                    </a:cubicBezTo>
                    <a:cubicBezTo>
                      <a:pt x="1825999" y="3025828"/>
                      <a:pt x="1739748" y="3031921"/>
                      <a:pt x="1722783" y="3034748"/>
                    </a:cubicBezTo>
                    <a:cubicBezTo>
                      <a:pt x="1700565" y="3038451"/>
                      <a:pt x="1678609" y="3043583"/>
                      <a:pt x="1656522" y="3048000"/>
                    </a:cubicBezTo>
                    <a:cubicBezTo>
                      <a:pt x="1607931" y="3043583"/>
                      <a:pt x="1557557" y="3048515"/>
                      <a:pt x="1510748" y="3034748"/>
                    </a:cubicBezTo>
                    <a:cubicBezTo>
                      <a:pt x="1480188" y="3025760"/>
                      <a:pt x="1457739" y="2999409"/>
                      <a:pt x="1431235" y="2981739"/>
                    </a:cubicBezTo>
                    <a:cubicBezTo>
                      <a:pt x="1379856" y="2947486"/>
                      <a:pt x="1406588" y="2960271"/>
                      <a:pt x="1351722" y="2941983"/>
                    </a:cubicBezTo>
                    <a:cubicBezTo>
                      <a:pt x="1347305" y="2928731"/>
                      <a:pt x="1347196" y="2913134"/>
                      <a:pt x="1338470" y="2902226"/>
                    </a:cubicBezTo>
                    <a:cubicBezTo>
                      <a:pt x="1328520" y="2889789"/>
                      <a:pt x="1311150" y="2885672"/>
                      <a:pt x="1298713" y="2875722"/>
                    </a:cubicBezTo>
                    <a:cubicBezTo>
                      <a:pt x="1204297" y="2800189"/>
                      <a:pt x="1354820" y="2904290"/>
                      <a:pt x="1232452" y="2822713"/>
                    </a:cubicBezTo>
                    <a:cubicBezTo>
                      <a:pt x="1220415" y="2804658"/>
                      <a:pt x="1200424" y="2769040"/>
                      <a:pt x="1179444" y="2756452"/>
                    </a:cubicBezTo>
                    <a:cubicBezTo>
                      <a:pt x="1167466" y="2749265"/>
                      <a:pt x="1152939" y="2747617"/>
                      <a:pt x="1139687" y="2743200"/>
                    </a:cubicBezTo>
                    <a:cubicBezTo>
                      <a:pt x="1135270" y="2729948"/>
                      <a:pt x="1136312" y="2713322"/>
                      <a:pt x="1126435" y="2703444"/>
                    </a:cubicBezTo>
                    <a:cubicBezTo>
                      <a:pt x="1116558" y="2693566"/>
                      <a:pt x="1098657" y="2697378"/>
                      <a:pt x="1086679" y="2690191"/>
                    </a:cubicBezTo>
                    <a:cubicBezTo>
                      <a:pt x="1075965" y="2683763"/>
                      <a:pt x="1067979" y="2673443"/>
                      <a:pt x="1060174" y="2663687"/>
                    </a:cubicBezTo>
                    <a:cubicBezTo>
                      <a:pt x="1050224" y="2651250"/>
                      <a:pt x="1043619" y="2636368"/>
                      <a:pt x="1033670" y="2623931"/>
                    </a:cubicBezTo>
                    <a:cubicBezTo>
                      <a:pt x="1025865" y="2614174"/>
                      <a:pt x="1007165" y="2597426"/>
                      <a:pt x="1007165" y="2597426"/>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flipV="1">
                <a:off x="7986445" y="3278810"/>
                <a:ext cx="224391" cy="282575"/>
              </a:xfrm>
              <a:prstGeom prst="line">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367057" y="2354604"/>
                <a:ext cx="438473" cy="6536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矩形 43"/>
                <p:cNvSpPr/>
                <p:nvPr/>
              </p:nvSpPr>
              <p:spPr>
                <a:xfrm>
                  <a:off x="7145599" y="3359830"/>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145599" y="3359830"/>
                  <a:ext cx="55816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018927" y="1573824"/>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018927" y="1573824"/>
                  <a:ext cx="56643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401193" y="2134012"/>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401193" y="2134012"/>
                  <a:ext cx="56643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391733" y="208533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8391733" y="2085337"/>
                  <a:ext cx="48218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243794" y="2957651"/>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243794" y="2957651"/>
                  <a:ext cx="629083" cy="586892"/>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1691960" y="4092754"/>
                <a:ext cx="2536528"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p>
                <a:pPr algn="just" defTabSz="762000"/>
                <a:r>
                  <a:rPr kumimoji="1" lang="zh-CN" altLang="en-US" sz="2800" dirty="0">
                    <a:solidFill>
                      <a:srgbClr val="0000FF"/>
                    </a:solidFill>
                    <a:latin typeface="+mn-lt"/>
                    <a:ea typeface="+mn-ea"/>
                  </a:rPr>
                  <a:t>如图示的</a:t>
                </a:r>
                <a14:m>
                  <m:oMath xmlns:m="http://schemas.openxmlformats.org/officeDocument/2006/math">
                    <m:sSub>
                      <m:sSubPr>
                        <m:ctrlPr>
                          <a:rPr kumimoji="1" lang="en-US" altLang="zh-CN" sz="2800" i="1">
                            <a:solidFill>
                              <a:srgbClr val="0000FF"/>
                            </a:solidFill>
                            <a:latin typeface="Cambria Math"/>
                            <a:ea typeface="+mn-ea"/>
                          </a:rPr>
                        </m:ctrlPr>
                      </m:sSubPr>
                      <m:e>
                        <m:r>
                          <a:rPr kumimoji="1" lang="en-US" altLang="zh-CN" sz="2800">
                            <a:solidFill>
                              <a:srgbClr val="0000FF"/>
                            </a:solidFill>
                            <a:latin typeface="Cambria Math" panose="02040503050406030204" pitchFamily="18" charset="0"/>
                            <a:ea typeface="+mn-ea"/>
                          </a:rPr>
                          <m:t>𝐼</m:t>
                        </m:r>
                      </m:e>
                      <m:sub>
                        <m:r>
                          <a:rPr kumimoji="1" lang="en-US" altLang="zh-CN" sz="2800">
                            <a:solidFill>
                              <a:srgbClr val="0000FF"/>
                            </a:solidFill>
                            <a:latin typeface="Cambria Math" panose="02040503050406030204" pitchFamily="18" charset="0"/>
                            <a:ea typeface="+mn-ea"/>
                          </a:rPr>
                          <m:t>1</m:t>
                        </m:r>
                      </m:sub>
                    </m:sSub>
                  </m:oMath>
                </a14:m>
                <a:r>
                  <a:rPr kumimoji="1" lang="zh-CN" altLang="en-US" sz="2800" dirty="0">
                    <a:solidFill>
                      <a:srgbClr val="0000FF"/>
                    </a:solidFill>
                    <a:latin typeface="+mn-lt"/>
                    <a:ea typeface="+mn-ea"/>
                  </a:rPr>
                  <a:t>和</a:t>
                </a:r>
                <a14:m>
                  <m:oMath xmlns:m="http://schemas.openxmlformats.org/officeDocument/2006/math">
                    <m:sSub>
                      <m:sSubPr>
                        <m:ctrlPr>
                          <a:rPr kumimoji="1" lang="en-US" altLang="zh-CN" sz="2800" i="1">
                            <a:solidFill>
                              <a:srgbClr val="0000FF"/>
                            </a:solidFill>
                            <a:latin typeface="Cambria Math"/>
                            <a:ea typeface="+mn-ea"/>
                          </a:rPr>
                        </m:ctrlPr>
                      </m:sSubPr>
                      <m:e>
                        <m:r>
                          <a:rPr kumimoji="1" lang="en-US" altLang="zh-CN" sz="2800">
                            <a:solidFill>
                              <a:srgbClr val="0000FF"/>
                            </a:solidFill>
                            <a:latin typeface="Cambria Math" panose="02040503050406030204" pitchFamily="18" charset="0"/>
                            <a:ea typeface="+mn-ea"/>
                          </a:rPr>
                          <m:t>𝐼</m:t>
                        </m:r>
                      </m:e>
                      <m:sub>
                        <m:r>
                          <a:rPr kumimoji="1" lang="en-US" altLang="zh-CN" sz="2800">
                            <a:solidFill>
                              <a:srgbClr val="0000FF"/>
                            </a:solidFill>
                            <a:latin typeface="Cambria Math" panose="02040503050406030204" pitchFamily="18" charset="0"/>
                            <a:ea typeface="+mn-ea"/>
                          </a:rPr>
                          <m:t>2</m:t>
                        </m:r>
                      </m:sub>
                    </m:sSub>
                  </m:oMath>
                </a14:m>
                <a:endParaRPr kumimoji="1"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691960" y="4092754"/>
                <a:ext cx="2536528" cy="523220"/>
              </a:xfrm>
              <a:prstGeom prst="rect">
                <a:avLst/>
              </a:prstGeom>
              <a:blipFill>
                <a:blip r:embed="rId17"/>
                <a:stretch>
                  <a:fillRect l="-504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7" name="组合 6"/>
          <p:cNvGrpSpPr/>
          <p:nvPr/>
        </p:nvGrpSpPr>
        <p:grpSpPr>
          <a:xfrm>
            <a:off x="6899752" y="4010417"/>
            <a:ext cx="3513138" cy="2017785"/>
            <a:chOff x="6899752" y="4010417"/>
            <a:chExt cx="3513138" cy="2017785"/>
          </a:xfrm>
        </p:grpSpPr>
        <p:grpSp>
          <p:nvGrpSpPr>
            <p:cNvPr id="35" name="Group 52"/>
            <p:cNvGrpSpPr>
              <a:grpSpLocks/>
            </p:cNvGrpSpPr>
            <p:nvPr/>
          </p:nvGrpSpPr>
          <p:grpSpPr bwMode="auto">
            <a:xfrm>
              <a:off x="6899752" y="4037629"/>
              <a:ext cx="3513138" cy="1990573"/>
              <a:chOff x="3504" y="1632"/>
              <a:chExt cx="2213" cy="1197"/>
            </a:xfrm>
          </p:grpSpPr>
          <p:sp>
            <p:nvSpPr>
              <p:cNvPr id="37" name="Line 37"/>
              <p:cNvSpPr>
                <a:spLocks noChangeShapeType="1"/>
              </p:cNvSpPr>
              <p:nvPr/>
            </p:nvSpPr>
            <p:spPr bwMode="auto">
              <a:xfrm flipV="1">
                <a:off x="5237" y="2253"/>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 name="Group 51"/>
              <p:cNvGrpSpPr>
                <a:grpSpLocks/>
              </p:cNvGrpSpPr>
              <p:nvPr/>
            </p:nvGrpSpPr>
            <p:grpSpPr bwMode="auto">
              <a:xfrm>
                <a:off x="3504" y="1632"/>
                <a:ext cx="2213" cy="1152"/>
                <a:chOff x="3504" y="1632"/>
                <a:chExt cx="2213" cy="1152"/>
              </a:xfrm>
            </p:grpSpPr>
            <p:grpSp>
              <p:nvGrpSpPr>
                <p:cNvPr id="40" name="Group 29"/>
                <p:cNvGrpSpPr>
                  <a:grpSpLocks/>
                </p:cNvGrpSpPr>
                <p:nvPr/>
              </p:nvGrpSpPr>
              <p:grpSpPr bwMode="auto">
                <a:xfrm flipH="1">
                  <a:off x="4757" y="1965"/>
                  <a:ext cx="960" cy="625"/>
                  <a:chOff x="2539" y="957"/>
                  <a:chExt cx="960" cy="625"/>
                </a:xfrm>
              </p:grpSpPr>
              <p:sp>
                <p:nvSpPr>
                  <p:cNvPr id="60" name="Oval 30"/>
                  <p:cNvSpPr>
                    <a:spLocks noChangeArrowheads="1"/>
                  </p:cNvSpPr>
                  <p:nvPr/>
                </p:nvSpPr>
                <p:spPr bwMode="auto">
                  <a:xfrm>
                    <a:off x="2539" y="957"/>
                    <a:ext cx="960" cy="624"/>
                  </a:xfrm>
                  <a:prstGeom prst="ellipse">
                    <a:avLst/>
                  </a:prstGeom>
                  <a:solidFill>
                    <a:schemeClr val="folHlink"/>
                  </a:solidFill>
                  <a:ln w="31750">
                    <a:solidFill>
                      <a:srgbClr val="3333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Line 31"/>
                  <p:cNvSpPr>
                    <a:spLocks noChangeShapeType="1"/>
                  </p:cNvSpPr>
                  <p:nvPr/>
                </p:nvSpPr>
                <p:spPr bwMode="auto">
                  <a:xfrm>
                    <a:off x="3226" y="1486"/>
                    <a:ext cx="144" cy="0"/>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2"/>
                  <p:cNvSpPr>
                    <a:spLocks noChangeShapeType="1"/>
                  </p:cNvSpPr>
                  <p:nvPr/>
                </p:nvSpPr>
                <p:spPr bwMode="auto">
                  <a:xfrm flipH="1">
                    <a:off x="3274" y="1486"/>
                    <a:ext cx="96" cy="96"/>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1" name="Line 38"/>
                <p:cNvSpPr>
                  <a:spLocks noChangeShapeType="1"/>
                </p:cNvSpPr>
                <p:nvPr/>
              </p:nvSpPr>
              <p:spPr bwMode="auto">
                <a:xfrm flipV="1">
                  <a:off x="5237" y="1677"/>
                  <a:ext cx="0" cy="5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40"/>
                <p:cNvSpPr>
                  <a:spLocks noChangeShapeType="1"/>
                </p:cNvSpPr>
                <p:nvPr/>
              </p:nvSpPr>
              <p:spPr bwMode="auto">
                <a:xfrm flipV="1">
                  <a:off x="3984" y="2208"/>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 name="Group 42"/>
                <p:cNvGrpSpPr>
                  <a:grpSpLocks/>
                </p:cNvGrpSpPr>
                <p:nvPr/>
              </p:nvGrpSpPr>
              <p:grpSpPr bwMode="auto">
                <a:xfrm flipH="1">
                  <a:off x="3504" y="1920"/>
                  <a:ext cx="960" cy="672"/>
                  <a:chOff x="3792" y="2160"/>
                  <a:chExt cx="960" cy="672"/>
                </a:xfrm>
              </p:grpSpPr>
              <p:sp>
                <p:nvSpPr>
                  <p:cNvPr id="57" name="Oval 43"/>
                  <p:cNvSpPr>
                    <a:spLocks noChangeArrowheads="1"/>
                  </p:cNvSpPr>
                  <p:nvPr/>
                </p:nvSpPr>
                <p:spPr bwMode="auto">
                  <a:xfrm>
                    <a:off x="3792" y="2160"/>
                    <a:ext cx="960" cy="624"/>
                  </a:xfrm>
                  <a:prstGeom prst="ellipse">
                    <a:avLst/>
                  </a:prstGeom>
                  <a:solidFill>
                    <a:schemeClr val="folHlink"/>
                  </a:solidFill>
                  <a:ln w="31750">
                    <a:solidFill>
                      <a:srgbClr val="3333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44"/>
                  <p:cNvSpPr>
                    <a:spLocks noChangeShapeType="1"/>
                  </p:cNvSpPr>
                  <p:nvPr/>
                </p:nvSpPr>
                <p:spPr bwMode="auto">
                  <a:xfrm>
                    <a:off x="4416" y="2736"/>
                    <a:ext cx="144" cy="0"/>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45"/>
                  <p:cNvSpPr>
                    <a:spLocks noChangeShapeType="1"/>
                  </p:cNvSpPr>
                  <p:nvPr/>
                </p:nvSpPr>
                <p:spPr bwMode="auto">
                  <a:xfrm flipH="1">
                    <a:off x="4464" y="2736"/>
                    <a:ext cx="96" cy="96"/>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2" name="Line 46"/>
                <p:cNvSpPr>
                  <a:spLocks noChangeShapeType="1"/>
                </p:cNvSpPr>
                <p:nvPr/>
              </p:nvSpPr>
              <p:spPr bwMode="auto">
                <a:xfrm flipV="1">
                  <a:off x="3984" y="1632"/>
                  <a:ext cx="0" cy="57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5" name="矩形 4"/>
                <p:cNvSpPr/>
                <p:nvPr/>
              </p:nvSpPr>
              <p:spPr>
                <a:xfrm>
                  <a:off x="7273463" y="4010417"/>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𝐼</m:t>
                        </m:r>
                      </m:oMath>
                    </m:oMathPara>
                  </a14:m>
                  <a:endParaRPr lang="zh-CN"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273463" y="4010417"/>
                  <a:ext cx="43172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235864" y="4113935"/>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𝐼</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235864" y="4113935"/>
                  <a:ext cx="431720" cy="523220"/>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Rectangle 41"/>
              <p:cNvSpPr>
                <a:spLocks noChangeArrowheads="1"/>
              </p:cNvSpPr>
              <p:nvPr/>
            </p:nvSpPr>
            <p:spPr bwMode="auto">
              <a:xfrm>
                <a:off x="7050565" y="5986628"/>
                <a:ext cx="1414463" cy="5238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为正值</a:t>
                </a:r>
              </a:p>
            </p:txBody>
          </p:sp>
        </mc:Choice>
        <mc:Fallback xmlns="">
          <p:sp>
            <p:nvSpPr>
              <p:cNvPr id="53" name="Rectangle 41"/>
              <p:cNvSpPr>
                <a:spLocks noRot="1" noChangeAspect="1" noMove="1" noResize="1" noEditPoints="1" noAdjustHandles="1" noChangeArrowheads="1" noChangeShapeType="1" noTextEdit="1"/>
              </p:cNvSpPr>
              <p:nvPr/>
            </p:nvSpPr>
            <p:spPr bwMode="auto">
              <a:xfrm>
                <a:off x="7050565" y="5986628"/>
                <a:ext cx="1414463" cy="523835"/>
              </a:xfrm>
              <a:prstGeom prst="rect">
                <a:avLst/>
              </a:prstGeom>
              <a:blipFill>
                <a:blip r:embed="rId20"/>
                <a:stretch>
                  <a:fillRect t="-11628" r="-689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Rectangle 9"/>
              <p:cNvSpPr>
                <a:spLocks noChangeArrowheads="1"/>
              </p:cNvSpPr>
              <p:nvPr/>
            </p:nvSpPr>
            <p:spPr bwMode="auto">
              <a:xfrm>
                <a:off x="8974615" y="5986628"/>
                <a:ext cx="1414463" cy="5238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为负值</a:t>
                </a:r>
              </a:p>
            </p:txBody>
          </p:sp>
        </mc:Choice>
        <mc:Fallback xmlns="">
          <p:sp>
            <p:nvSpPr>
              <p:cNvPr id="78" name="Rectangle 9"/>
              <p:cNvSpPr>
                <a:spLocks noRot="1" noChangeAspect="1" noMove="1" noResize="1" noEditPoints="1" noAdjustHandles="1" noChangeArrowheads="1" noChangeShapeType="1" noTextEdit="1"/>
              </p:cNvSpPr>
              <p:nvPr/>
            </p:nvSpPr>
            <p:spPr bwMode="auto">
              <a:xfrm>
                <a:off x="8974615" y="5986628"/>
                <a:ext cx="1414463" cy="523835"/>
              </a:xfrm>
              <a:prstGeom prst="rect">
                <a:avLst/>
              </a:prstGeom>
              <a:blipFill>
                <a:blip r:embed="rId21"/>
                <a:stretch>
                  <a:fillRect t="-11628" r="-73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249191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vertic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blinds(horizontal)">
                                      <p:cBhvr>
                                        <p:cTn id="31" dur="500"/>
                                        <p:tgtEl>
                                          <p:spTgt spid="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blinds(vertical)">
                                      <p:cBhvr>
                                        <p:cTn id="36" dur="500"/>
                                        <p:tgtEl>
                                          <p:spTgt spid="10">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blinds(vertical)">
                                      <p:cBhvr>
                                        <p:cTn id="46" dur="500"/>
                                        <p:tgtEl>
                                          <p:spTgt spid="13">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500"/>
                                        <p:tgtEl>
                                          <p:spTgt spid="5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left)">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8" grpId="0" build="p" autoUpdateAnimBg="0"/>
      <p:bldP spid="10" grpId="0" build="p" autoUpdateAnimBg="0"/>
      <p:bldP spid="13" grpId="0" build="p" autoUpdateAnimBg="0"/>
      <p:bldP spid="17" grpId="0"/>
      <p:bldP spid="19" grpId="0"/>
      <p:bldP spid="20" grpId="0"/>
      <p:bldP spid="43" grpId="0"/>
      <p:bldP spid="18" grpId="0"/>
      <p:bldP spid="53" grpId="0"/>
      <p:bldP spid="7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1"/>
          <p:cNvSpPr txBox="1">
            <a:spLocks noChangeArrowheads="1"/>
          </p:cNvSpPr>
          <p:nvPr/>
        </p:nvSpPr>
        <p:spPr bwMode="auto">
          <a:xfrm>
            <a:off x="603802" y="573364"/>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微软雅黑" panose="020B0503020204020204" pitchFamily="34" charset="-122"/>
              </a:rPr>
              <a:t>证明步骤：</a:t>
            </a:r>
          </a:p>
        </p:txBody>
      </p:sp>
      <p:sp>
        <p:nvSpPr>
          <p:cNvPr id="3" name="Text Box 72"/>
          <p:cNvSpPr txBox="1">
            <a:spLocks noChangeArrowheads="1"/>
          </p:cNvSpPr>
          <p:nvPr/>
        </p:nvSpPr>
        <p:spPr bwMode="auto">
          <a:xfrm>
            <a:off x="603802" y="3697201"/>
            <a:ext cx="89748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微软雅黑" panose="020B0503020204020204" pitchFamily="34" charset="-122"/>
              </a:rPr>
              <a:t> 2</a:t>
            </a:r>
            <a:r>
              <a:rPr lang="zh-CN" altLang="en-US" sz="2800" dirty="0">
                <a:solidFill>
                  <a:srgbClr val="0000FF"/>
                </a:solidFill>
                <a:latin typeface="+mn-lt"/>
                <a:ea typeface="微软雅黑" panose="020B0503020204020204" pitchFamily="34" charset="-122"/>
              </a:rPr>
              <a:t>、在围绕单根载流导线的垂直平面内的任一回路。</a:t>
            </a:r>
          </a:p>
        </p:txBody>
      </p:sp>
      <p:sp>
        <p:nvSpPr>
          <p:cNvPr id="4" name="Text Box 73"/>
          <p:cNvSpPr txBox="1">
            <a:spLocks noChangeArrowheads="1"/>
          </p:cNvSpPr>
          <p:nvPr/>
        </p:nvSpPr>
        <p:spPr bwMode="auto">
          <a:xfrm>
            <a:off x="603802" y="1182996"/>
            <a:ext cx="8548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微软雅黑" panose="020B0503020204020204" pitchFamily="34" charset="-122"/>
              </a:rPr>
              <a:t>1</a:t>
            </a:r>
            <a:r>
              <a:rPr lang="zh-CN" altLang="en-US" sz="2800" dirty="0">
                <a:solidFill>
                  <a:srgbClr val="0000FF"/>
                </a:solidFill>
                <a:latin typeface="+mn-lt"/>
                <a:ea typeface="微软雅黑" panose="020B0503020204020204" pitchFamily="34" charset="-122"/>
              </a:rPr>
              <a:t>、在围绕单根载流导线的垂直平面内的圆回路。</a:t>
            </a:r>
          </a:p>
        </p:txBody>
      </p:sp>
      <p:sp>
        <p:nvSpPr>
          <p:cNvPr id="18" name="Freeform 87"/>
          <p:cNvSpPr>
            <a:spLocks/>
          </p:cNvSpPr>
          <p:nvPr/>
        </p:nvSpPr>
        <p:spPr bwMode="auto">
          <a:xfrm flipV="1">
            <a:off x="4770990" y="4352512"/>
            <a:ext cx="3910012" cy="2514600"/>
          </a:xfrm>
          <a:custGeom>
            <a:avLst/>
            <a:gdLst>
              <a:gd name="T0" fmla="*/ 2147483646 w 3568"/>
              <a:gd name="T1" fmla="*/ 2147483646 h 2676"/>
              <a:gd name="T2" fmla="*/ 2147483646 w 3568"/>
              <a:gd name="T3" fmla="*/ 2147483646 h 2676"/>
              <a:gd name="T4" fmla="*/ 2147483646 w 3568"/>
              <a:gd name="T5" fmla="*/ 2147483646 h 2676"/>
              <a:gd name="T6" fmla="*/ 0 60000 65536"/>
              <a:gd name="T7" fmla="*/ 0 60000 65536"/>
              <a:gd name="T8" fmla="*/ 0 60000 65536"/>
              <a:gd name="T9" fmla="*/ 0 w 3568"/>
              <a:gd name="T10" fmla="*/ 0 h 2676"/>
              <a:gd name="T11" fmla="*/ 3568 w 3568"/>
              <a:gd name="T12" fmla="*/ 2676 h 2676"/>
            </a:gdLst>
            <a:ahLst/>
            <a:cxnLst>
              <a:cxn ang="T6">
                <a:pos x="T0" y="T1"/>
              </a:cxn>
              <a:cxn ang="T7">
                <a:pos x="T2" y="T3"/>
              </a:cxn>
              <a:cxn ang="T8">
                <a:pos x="T4" y="T5"/>
              </a:cxn>
            </a:cxnLst>
            <a:rect l="T9" t="T10" r="T11" b="T12"/>
            <a:pathLst>
              <a:path w="3568" h="2676">
                <a:moveTo>
                  <a:pt x="1427" y="2676"/>
                </a:moveTo>
                <a:cubicBezTo>
                  <a:pt x="162" y="2335"/>
                  <a:pt x="0" y="1752"/>
                  <a:pt x="1784" y="876"/>
                </a:cubicBezTo>
                <a:cubicBezTo>
                  <a:pt x="3568" y="0"/>
                  <a:pt x="2562" y="2660"/>
                  <a:pt x="1443" y="2660"/>
                </a:cubicBezTo>
              </a:path>
            </a:pathLst>
          </a:custGeom>
          <a:noFill/>
          <a:ln w="539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4" name="Oval 89"/>
          <p:cNvSpPr>
            <a:spLocks noChangeArrowheads="1"/>
          </p:cNvSpPr>
          <p:nvPr/>
        </p:nvSpPr>
        <p:spPr bwMode="auto">
          <a:xfrm>
            <a:off x="6253709" y="5445410"/>
            <a:ext cx="254000" cy="236538"/>
          </a:xfrm>
          <a:prstGeom prst="ellipse">
            <a:avLst/>
          </a:prstGeom>
          <a:solidFill>
            <a:srgbClr val="FFFFFF"/>
          </a:solidFill>
          <a:ln w="1016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22" name="Line 91"/>
          <p:cNvSpPr>
            <a:spLocks noChangeShapeType="1"/>
          </p:cNvSpPr>
          <p:nvPr/>
        </p:nvSpPr>
        <p:spPr bwMode="auto">
          <a:xfrm flipV="1">
            <a:off x="6380715" y="4912002"/>
            <a:ext cx="1014412" cy="6524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23" name="Line 92"/>
          <p:cNvSpPr>
            <a:spLocks noChangeShapeType="1"/>
          </p:cNvSpPr>
          <p:nvPr/>
        </p:nvSpPr>
        <p:spPr bwMode="auto">
          <a:xfrm flipV="1">
            <a:off x="6317215" y="5267602"/>
            <a:ext cx="1268412" cy="2968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2" name="Freeform 94"/>
          <p:cNvSpPr>
            <a:spLocks/>
          </p:cNvSpPr>
          <p:nvPr/>
        </p:nvSpPr>
        <p:spPr bwMode="auto">
          <a:xfrm rot="609449" flipH="1" flipV="1">
            <a:off x="5223578" y="4947583"/>
            <a:ext cx="644956" cy="583931"/>
          </a:xfrm>
          <a:custGeom>
            <a:avLst/>
            <a:gdLst>
              <a:gd name="T0" fmla="*/ 3 w 528"/>
              <a:gd name="T1" fmla="*/ 2 h 371"/>
              <a:gd name="T2" fmla="*/ 0 w 528"/>
              <a:gd name="T3" fmla="*/ 2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0" name="Line 97"/>
          <p:cNvSpPr>
            <a:spLocks noChangeShapeType="1"/>
          </p:cNvSpPr>
          <p:nvPr/>
        </p:nvSpPr>
        <p:spPr bwMode="auto">
          <a:xfrm flipH="1" flipV="1">
            <a:off x="7461796" y="4673877"/>
            <a:ext cx="127000" cy="593725"/>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28" name="Line 100"/>
          <p:cNvSpPr>
            <a:spLocks noChangeShapeType="1"/>
          </p:cNvSpPr>
          <p:nvPr/>
        </p:nvSpPr>
        <p:spPr bwMode="auto">
          <a:xfrm flipH="1" flipV="1">
            <a:off x="7285585" y="4808819"/>
            <a:ext cx="317500" cy="474663"/>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6626" name="AutoShape 105"/>
              <p:cNvSpPr>
                <a:spLocks noChangeArrowheads="1"/>
              </p:cNvSpPr>
              <p:nvPr/>
            </p:nvSpPr>
            <p:spPr bwMode="auto">
              <a:xfrm>
                <a:off x="7842802" y="5516833"/>
                <a:ext cx="990600" cy="533400"/>
              </a:xfrm>
              <a:prstGeom prst="wedgeEllipseCallout">
                <a:avLst>
                  <a:gd name="adj1" fmla="val -154329"/>
                  <a:gd name="adj2" fmla="val -74106"/>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Para xmlns:m="http://schemas.openxmlformats.org/officeDocument/2006/math">
                    <m:oMathParaPr>
                      <m:jc m:val="center"/>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196626" name="AutoShape 105"/>
              <p:cNvSpPr>
                <a:spLocks noRot="1" noChangeAspect="1" noMove="1" noResize="1" noEditPoints="1" noAdjustHandles="1" noChangeArrowheads="1" noChangeShapeType="1" noTextEdit="1"/>
              </p:cNvSpPr>
              <p:nvPr/>
            </p:nvSpPr>
            <p:spPr bwMode="auto">
              <a:xfrm>
                <a:off x="7842802" y="5516833"/>
                <a:ext cx="990600" cy="533400"/>
              </a:xfrm>
              <a:prstGeom prst="wedgeEllipseCallout">
                <a:avLst>
                  <a:gd name="adj1" fmla="val -154329"/>
                  <a:gd name="adj2" fmla="val -74106"/>
                </a:avLst>
              </a:prstGeom>
              <a:blipFill>
                <a:blip r:embed="rId3"/>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238716" y="1829905"/>
                <a:ext cx="246900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𝐵𝑟𝑑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238716" y="1829905"/>
                <a:ext cx="2469009" cy="586892"/>
              </a:xfrm>
              <a:prstGeom prst="rect">
                <a:avLst/>
              </a:prstGeom>
              <a:blipFill>
                <a:blip r:embed="rId4"/>
                <a:stretch>
                  <a:fillRect/>
                </a:stretch>
              </a:blipFill>
            </p:spPr>
            <p:txBody>
              <a:bodyPr/>
              <a:lstStyle/>
              <a:p>
                <a:r>
                  <a:rPr lang="zh-CN" altLang="en-US">
                    <a:noFill/>
                  </a:rPr>
                  <a:t> </a:t>
                </a:r>
              </a:p>
            </p:txBody>
          </p:sp>
        </mc:Fallback>
      </mc:AlternateContent>
      <p:grpSp>
        <p:nvGrpSpPr>
          <p:cNvPr id="6" name="组合 5"/>
          <p:cNvGrpSpPr/>
          <p:nvPr/>
        </p:nvGrpSpPr>
        <p:grpSpPr>
          <a:xfrm>
            <a:off x="782899" y="1994176"/>
            <a:ext cx="2298547" cy="1498600"/>
            <a:chOff x="782899" y="1994176"/>
            <a:chExt cx="2298547" cy="1498600"/>
          </a:xfrm>
        </p:grpSpPr>
        <p:grpSp>
          <p:nvGrpSpPr>
            <p:cNvPr id="5" name="Group 74"/>
            <p:cNvGrpSpPr>
              <a:grpSpLocks/>
            </p:cNvGrpSpPr>
            <p:nvPr/>
          </p:nvGrpSpPr>
          <p:grpSpPr bwMode="auto">
            <a:xfrm>
              <a:off x="1137204" y="1994176"/>
              <a:ext cx="1676400" cy="1498600"/>
              <a:chOff x="384" y="400"/>
              <a:chExt cx="1056" cy="944"/>
            </a:xfrm>
          </p:grpSpPr>
          <p:sp>
            <p:nvSpPr>
              <p:cNvPr id="196636" name="Oval 75"/>
              <p:cNvSpPr>
                <a:spLocks noChangeArrowheads="1"/>
              </p:cNvSpPr>
              <p:nvPr/>
            </p:nvSpPr>
            <p:spPr bwMode="auto">
              <a:xfrm>
                <a:off x="384" y="432"/>
                <a:ext cx="912" cy="912"/>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96637" name="Freeform 76"/>
              <p:cNvSpPr>
                <a:spLocks/>
              </p:cNvSpPr>
              <p:nvPr/>
            </p:nvSpPr>
            <p:spPr bwMode="auto">
              <a:xfrm>
                <a:off x="768" y="400"/>
                <a:ext cx="528" cy="371"/>
              </a:xfrm>
              <a:custGeom>
                <a:avLst/>
                <a:gdLst>
                  <a:gd name="T0" fmla="*/ 528 w 528"/>
                  <a:gd name="T1" fmla="*/ 371 h 371"/>
                  <a:gd name="T2" fmla="*/ 0 w 528"/>
                  <a:gd name="T3" fmla="*/ 35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8" name="Oval 77"/>
              <p:cNvSpPr>
                <a:spLocks noChangeArrowheads="1"/>
              </p:cNvSpPr>
              <p:nvPr/>
            </p:nvSpPr>
            <p:spPr bwMode="auto">
              <a:xfrm>
                <a:off x="768" y="816"/>
                <a:ext cx="192" cy="192"/>
              </a:xfrm>
              <a:prstGeom prst="ellipse">
                <a:avLst/>
              </a:prstGeom>
              <a:solidFill>
                <a:srgbClr val="CC3300"/>
              </a:solidFill>
              <a:ln w="9207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96640" name="Line 79"/>
              <p:cNvSpPr>
                <a:spLocks noChangeShapeType="1"/>
              </p:cNvSpPr>
              <p:nvPr/>
            </p:nvSpPr>
            <p:spPr bwMode="auto">
              <a:xfrm rot="-1233363">
                <a:off x="846" y="816"/>
                <a:ext cx="480"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41" name="Line 80"/>
              <p:cNvSpPr>
                <a:spLocks noChangeShapeType="1"/>
              </p:cNvSpPr>
              <p:nvPr/>
            </p:nvSpPr>
            <p:spPr bwMode="auto">
              <a:xfrm>
                <a:off x="864" y="912"/>
                <a:ext cx="384"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42" name="Line 81"/>
              <p:cNvSpPr>
                <a:spLocks noChangeShapeType="1"/>
              </p:cNvSpPr>
              <p:nvPr/>
            </p:nvSpPr>
            <p:spPr bwMode="auto">
              <a:xfrm flipV="1">
                <a:off x="1248" y="768"/>
                <a:ext cx="192" cy="336"/>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9" name="矩形 38"/>
                <p:cNvSpPr/>
                <p:nvPr/>
              </p:nvSpPr>
              <p:spPr>
                <a:xfrm>
                  <a:off x="1977802" y="2532931"/>
                  <a:ext cx="74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1977802" y="2532931"/>
                  <a:ext cx="74379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552135" y="2735060"/>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552135" y="2735060"/>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380473" y="2511431"/>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1380473" y="2511431"/>
                  <a:ext cx="43172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82899" y="2044976"/>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782899" y="2044976"/>
                  <a:ext cx="482183"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3" name="矩形 42"/>
              <p:cNvSpPr/>
              <p:nvPr/>
            </p:nvSpPr>
            <p:spPr>
              <a:xfrm>
                <a:off x="3694015" y="2536822"/>
                <a:ext cx="4537652" cy="995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𝑟𝑑</m:t>
                          </m:r>
                          <m:r>
                            <a:rPr lang="zh-CN" altLang="en-US" sz="2800" i="1">
                              <a:solidFill>
                                <a:srgbClr val="0000FF"/>
                              </a:solidFill>
                              <a:latin typeface="Cambria Math" panose="02040503050406030204" pitchFamily="18" charset="0"/>
                              <a:ea typeface="Cambria Math" panose="02040503050406030204" pitchFamily="18" charset="0"/>
                            </a:rPr>
                            <m:t>𝜑</m:t>
                          </m:r>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694015" y="2536822"/>
                <a:ext cx="4537652" cy="99565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1662792" y="4423275"/>
                <a:ext cx="246900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𝐵𝑟𝑑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1662792" y="4423275"/>
                <a:ext cx="2469009" cy="5868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230209" y="4193764"/>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230209" y="4193764"/>
                <a:ext cx="529311"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157088" y="4938967"/>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6157088" y="4938967"/>
                <a:ext cx="43172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398980" y="480881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5398980" y="4808819"/>
                <a:ext cx="48218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458627" y="4673877"/>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458627" y="4673877"/>
                <a:ext cx="629083" cy="58689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038920" y="5263186"/>
                <a:ext cx="4537652" cy="995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𝑟𝑑</m:t>
                          </m:r>
                          <m:r>
                            <a:rPr lang="zh-CN" altLang="en-US" sz="2800" i="1">
                              <a:solidFill>
                                <a:srgbClr val="0000FF"/>
                              </a:solidFill>
                              <a:latin typeface="Cambria Math" panose="02040503050406030204" pitchFamily="18" charset="0"/>
                              <a:ea typeface="Cambria Math" panose="02040503050406030204" pitchFamily="18" charset="0"/>
                            </a:rPr>
                            <m:t>𝜑</m:t>
                          </m:r>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1038920" y="5263186"/>
                <a:ext cx="4537652" cy="99565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8769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6634"/>
                                        </p:tgtEl>
                                        <p:attrNameLst>
                                          <p:attrName>style.visibility</p:attrName>
                                        </p:attrNameLst>
                                      </p:cBhvr>
                                      <p:to>
                                        <p:strVal val="visible"/>
                                      </p:to>
                                    </p:set>
                                    <p:animEffect transition="in" filter="wipe(left)">
                                      <p:cBhvr>
                                        <p:cTn id="37" dur="500"/>
                                        <p:tgtEl>
                                          <p:spTgt spid="1966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6632"/>
                                        </p:tgtEl>
                                        <p:attrNameLst>
                                          <p:attrName>style.visibility</p:attrName>
                                        </p:attrNameLst>
                                      </p:cBhvr>
                                      <p:to>
                                        <p:strVal val="visible"/>
                                      </p:to>
                                    </p:set>
                                    <p:animEffect transition="in" filter="wipe(left)">
                                      <p:cBhvr>
                                        <p:cTn id="57" dur="500"/>
                                        <p:tgtEl>
                                          <p:spTgt spid="1966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6630"/>
                                        </p:tgtEl>
                                        <p:attrNameLst>
                                          <p:attrName>style.visibility</p:attrName>
                                        </p:attrNameLst>
                                      </p:cBhvr>
                                      <p:to>
                                        <p:strVal val="visible"/>
                                      </p:to>
                                    </p:set>
                                    <p:animEffect transition="in" filter="wipe(left)">
                                      <p:cBhvr>
                                        <p:cTn id="62" dur="500"/>
                                        <p:tgtEl>
                                          <p:spTgt spid="1966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6628"/>
                                        </p:tgtEl>
                                        <p:attrNameLst>
                                          <p:attrName>style.visibility</p:attrName>
                                        </p:attrNameLst>
                                      </p:cBhvr>
                                      <p:to>
                                        <p:strVal val="visible"/>
                                      </p:to>
                                    </p:set>
                                    <p:animEffect transition="in" filter="wipe(left)">
                                      <p:cBhvr>
                                        <p:cTn id="77" dur="500"/>
                                        <p:tgtEl>
                                          <p:spTgt spid="1966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6626"/>
                                        </p:tgtEl>
                                        <p:attrNameLst>
                                          <p:attrName>style.visibility</p:attrName>
                                        </p:attrNameLst>
                                      </p:cBhvr>
                                      <p:to>
                                        <p:strVal val="visible"/>
                                      </p:to>
                                    </p:set>
                                    <p:animEffect transition="in" filter="wipe(left)">
                                      <p:cBhvr>
                                        <p:cTn id="92" dur="500"/>
                                        <p:tgtEl>
                                          <p:spTgt spid="1966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ipe(left)">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8" grpId="0" animBg="1"/>
      <p:bldP spid="196634" grpId="0" animBg="1"/>
      <p:bldP spid="22" grpId="0" animBg="1"/>
      <p:bldP spid="23" grpId="0" animBg="1"/>
      <p:bldP spid="196632" grpId="0" animBg="1"/>
      <p:bldP spid="196630" grpId="0" animBg="1"/>
      <p:bldP spid="196628" grpId="0" animBg="1"/>
      <p:bldP spid="196626" grpId="0" animBg="1"/>
      <p:bldP spid="11" grpId="0"/>
      <p:bldP spid="43" grpId="0"/>
      <p:bldP spid="44" grpId="0"/>
      <p:bldP spid="46" grpId="0"/>
      <p:bldP spid="47" grpId="0"/>
      <p:bldP spid="48" grpId="0"/>
      <p:bldP spid="49" grpId="0"/>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p:cNvSpPr>
          <p:nvPr/>
        </p:nvSpPr>
        <p:spPr bwMode="auto">
          <a:xfrm>
            <a:off x="5637143" y="1302855"/>
            <a:ext cx="3200400" cy="2057400"/>
          </a:xfrm>
          <a:custGeom>
            <a:avLst/>
            <a:gdLst>
              <a:gd name="T0" fmla="*/ 2147483646 w 3568"/>
              <a:gd name="T1" fmla="*/ 2147483646 h 2676"/>
              <a:gd name="T2" fmla="*/ 2147483646 w 3568"/>
              <a:gd name="T3" fmla="*/ 2147483646 h 2676"/>
              <a:gd name="T4" fmla="*/ 2147483646 w 3568"/>
              <a:gd name="T5" fmla="*/ 2147483646 h 2676"/>
              <a:gd name="T6" fmla="*/ 0 60000 65536"/>
              <a:gd name="T7" fmla="*/ 0 60000 65536"/>
              <a:gd name="T8" fmla="*/ 0 60000 65536"/>
              <a:gd name="T9" fmla="*/ 0 w 3568"/>
              <a:gd name="T10" fmla="*/ 0 h 2676"/>
              <a:gd name="T11" fmla="*/ 3568 w 3568"/>
              <a:gd name="T12" fmla="*/ 2676 h 2676"/>
            </a:gdLst>
            <a:ahLst/>
            <a:cxnLst>
              <a:cxn ang="T6">
                <a:pos x="T0" y="T1"/>
              </a:cxn>
              <a:cxn ang="T7">
                <a:pos x="T2" y="T3"/>
              </a:cxn>
              <a:cxn ang="T8">
                <a:pos x="T4" y="T5"/>
              </a:cxn>
            </a:cxnLst>
            <a:rect l="T9" t="T10" r="T11" b="T12"/>
            <a:pathLst>
              <a:path w="3568" h="2676">
                <a:moveTo>
                  <a:pt x="1427" y="2676"/>
                </a:moveTo>
                <a:cubicBezTo>
                  <a:pt x="162" y="2335"/>
                  <a:pt x="0" y="1752"/>
                  <a:pt x="1784" y="876"/>
                </a:cubicBezTo>
                <a:cubicBezTo>
                  <a:pt x="3568" y="0"/>
                  <a:pt x="2562" y="2660"/>
                  <a:pt x="1443" y="2660"/>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83" name="Oval 11"/>
          <p:cNvSpPr>
            <a:spLocks noChangeArrowheads="1"/>
          </p:cNvSpPr>
          <p:nvPr/>
        </p:nvSpPr>
        <p:spPr bwMode="auto">
          <a:xfrm>
            <a:off x="6241974" y="1175855"/>
            <a:ext cx="233362" cy="212725"/>
          </a:xfrm>
          <a:prstGeom prst="ellipse">
            <a:avLst/>
          </a:prstGeom>
          <a:solidFill>
            <a:srgbClr val="FFFFFF"/>
          </a:solidFill>
          <a:ln w="1016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5" name="Group 13"/>
          <p:cNvGrpSpPr>
            <a:grpSpLocks/>
          </p:cNvGrpSpPr>
          <p:nvPr/>
        </p:nvGrpSpPr>
        <p:grpSpPr bwMode="auto">
          <a:xfrm>
            <a:off x="5941943" y="1439381"/>
            <a:ext cx="2406650" cy="1668463"/>
            <a:chOff x="3264" y="1046"/>
            <a:chExt cx="1516" cy="1051"/>
          </a:xfrm>
        </p:grpSpPr>
        <p:sp>
          <p:nvSpPr>
            <p:cNvPr id="198680" name="Freeform 14"/>
            <p:cNvSpPr>
              <a:spLocks/>
            </p:cNvSpPr>
            <p:nvPr/>
          </p:nvSpPr>
          <p:spPr bwMode="auto">
            <a:xfrm>
              <a:off x="3562" y="1046"/>
              <a:ext cx="1218" cy="314"/>
            </a:xfrm>
            <a:custGeom>
              <a:avLst/>
              <a:gdLst>
                <a:gd name="T0" fmla="*/ 0 w 1588"/>
                <a:gd name="T1" fmla="*/ 0 h 449"/>
                <a:gd name="T2" fmla="*/ 2 w 1588"/>
                <a:gd name="T3" fmla="*/ 1 h 449"/>
                <a:gd name="T4" fmla="*/ 0 60000 65536"/>
                <a:gd name="T5" fmla="*/ 0 60000 65536"/>
                <a:gd name="T6" fmla="*/ 0 w 1588"/>
                <a:gd name="T7" fmla="*/ 0 h 449"/>
                <a:gd name="T8" fmla="*/ 1588 w 1588"/>
                <a:gd name="T9" fmla="*/ 449 h 449"/>
              </a:gdLst>
              <a:ahLst/>
              <a:cxnLst>
                <a:cxn ang="T4">
                  <a:pos x="T0" y="T1"/>
                </a:cxn>
                <a:cxn ang="T5">
                  <a:pos x="T2" y="T3"/>
                </a:cxn>
              </a:cxnLst>
              <a:rect l="T6" t="T7" r="T8" b="T9"/>
              <a:pathLst>
                <a:path w="1588" h="449">
                  <a:moveTo>
                    <a:pt x="0" y="0"/>
                  </a:moveTo>
                  <a:lnTo>
                    <a:pt x="1588" y="449"/>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81" name="Line 15"/>
            <p:cNvSpPr>
              <a:spLocks noChangeShapeType="1"/>
            </p:cNvSpPr>
            <p:nvPr/>
          </p:nvSpPr>
          <p:spPr bwMode="auto">
            <a:xfrm flipH="1">
              <a:off x="3264" y="1056"/>
              <a:ext cx="258" cy="104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98678" name="Freeform 18"/>
          <p:cNvSpPr>
            <a:spLocks/>
          </p:cNvSpPr>
          <p:nvPr/>
        </p:nvSpPr>
        <p:spPr bwMode="auto">
          <a:xfrm>
            <a:off x="6475344" y="1988656"/>
            <a:ext cx="887413" cy="358775"/>
          </a:xfrm>
          <a:custGeom>
            <a:avLst/>
            <a:gdLst>
              <a:gd name="T0" fmla="*/ 0 w 729"/>
              <a:gd name="T1" fmla="*/ 1 h 323"/>
              <a:gd name="T2" fmla="*/ 2 w 729"/>
              <a:gd name="T3" fmla="*/ 1 h 323"/>
              <a:gd name="T4" fmla="*/ 0 60000 65536"/>
              <a:gd name="T5" fmla="*/ 0 60000 65536"/>
              <a:gd name="T6" fmla="*/ 0 w 729"/>
              <a:gd name="T7" fmla="*/ 0 h 323"/>
              <a:gd name="T8" fmla="*/ 729 w 729"/>
              <a:gd name="T9" fmla="*/ 323 h 323"/>
            </a:gdLst>
            <a:ahLst/>
            <a:cxnLst>
              <a:cxn ang="T4">
                <a:pos x="T0" y="T1"/>
              </a:cxn>
              <a:cxn ang="T5">
                <a:pos x="T2" y="T3"/>
              </a:cxn>
            </a:cxnLst>
            <a:rect l="T6" t="T7" r="T8" b="T9"/>
            <a:pathLst>
              <a:path w="729" h="323">
                <a:moveTo>
                  <a:pt x="0" y="323"/>
                </a:moveTo>
                <a:cubicBezTo>
                  <a:pt x="92" y="266"/>
                  <a:pt x="519" y="0"/>
                  <a:pt x="729" y="16"/>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76" name="Freeform 21"/>
          <p:cNvSpPr>
            <a:spLocks/>
          </p:cNvSpPr>
          <p:nvPr/>
        </p:nvSpPr>
        <p:spPr bwMode="auto">
          <a:xfrm flipV="1">
            <a:off x="7008746" y="2947508"/>
            <a:ext cx="642938" cy="412750"/>
          </a:xfrm>
          <a:custGeom>
            <a:avLst/>
            <a:gdLst>
              <a:gd name="T0" fmla="*/ 2 w 528"/>
              <a:gd name="T1" fmla="*/ 1 h 371"/>
              <a:gd name="T2" fmla="*/ 0 w 528"/>
              <a:gd name="T3" fmla="*/ 1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7" name="Text Box 23"/>
          <p:cNvSpPr txBox="1">
            <a:spLocks noChangeArrowheads="1"/>
          </p:cNvSpPr>
          <p:nvPr/>
        </p:nvSpPr>
        <p:spPr bwMode="auto">
          <a:xfrm>
            <a:off x="583917" y="541685"/>
            <a:ext cx="873236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、不围绕单根载流导线，在垂直平面内的任一回路</a:t>
            </a:r>
          </a:p>
        </p:txBody>
      </p:sp>
      <mc:AlternateContent xmlns:mc="http://schemas.openxmlformats.org/markup-compatibility/2006" xmlns:a14="http://schemas.microsoft.com/office/drawing/2010/main">
        <mc:Choice Requires="a14">
          <p:sp>
            <p:nvSpPr>
              <p:cNvPr id="19" name="Text Box 25"/>
              <p:cNvSpPr txBox="1">
                <a:spLocks noChangeArrowheads="1"/>
              </p:cNvSpPr>
              <p:nvPr/>
            </p:nvSpPr>
            <p:spPr bwMode="auto">
              <a:xfrm>
                <a:off x="583917" y="3303760"/>
                <a:ext cx="62248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mn-ea"/>
                  </a:rPr>
                  <a:t>4</a:t>
                </a:r>
                <a:r>
                  <a:rPr lang="zh-CN" altLang="en-US" sz="2800" dirty="0">
                    <a:solidFill>
                      <a:srgbClr val="0000FF"/>
                    </a:solidFill>
                    <a:latin typeface="+mn-lt"/>
                    <a:ea typeface="+mn-ea"/>
                  </a:rPr>
                  <a:t>、围绕单根载流导线的任一回路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endParaRPr lang="en-US" altLang="zh-CN" sz="2800" i="1" dirty="0">
                  <a:solidFill>
                    <a:srgbClr val="0000FF"/>
                  </a:solidFill>
                  <a:latin typeface="+mn-lt"/>
                  <a:ea typeface="+mn-ea"/>
                </a:endParaRPr>
              </a:p>
            </p:txBody>
          </p:sp>
        </mc:Choice>
        <mc:Fallback xmlns="">
          <p:sp>
            <p:nvSpPr>
              <p:cNvPr id="19" name="Text Box 25"/>
              <p:cNvSpPr txBox="1">
                <a:spLocks noRot="1" noChangeAspect="1" noMove="1" noResize="1" noEditPoints="1" noAdjustHandles="1" noChangeArrowheads="1" noChangeShapeType="1" noTextEdit="1"/>
              </p:cNvSpPr>
              <p:nvPr/>
            </p:nvSpPr>
            <p:spPr bwMode="auto">
              <a:xfrm>
                <a:off x="583917" y="3303760"/>
                <a:ext cx="6224870" cy="523220"/>
              </a:xfrm>
              <a:prstGeom prst="rect">
                <a:avLst/>
              </a:prstGeom>
              <a:blipFill>
                <a:blip r:embed="rId3"/>
                <a:stretch>
                  <a:fillRect l="-205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672" name="Text Box 27"/>
              <p:cNvSpPr txBox="1">
                <a:spLocks noChangeArrowheads="1"/>
              </p:cNvSpPr>
              <p:nvPr/>
            </p:nvSpPr>
            <p:spPr bwMode="auto">
              <a:xfrm>
                <a:off x="760343" y="3898422"/>
                <a:ext cx="9045576" cy="11005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上每一个线元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a14:m>
                <a:r>
                  <a:rPr lang="zh-CN" altLang="en-US" sz="2800" dirty="0">
                    <a:solidFill>
                      <a:srgbClr val="0000FF"/>
                    </a:solidFill>
                    <a:latin typeface="+mn-lt"/>
                    <a:ea typeface="+mn-ea"/>
                  </a:rPr>
                  <a:t>，可通过该垂直于导线的平面作参考，分解为在此平面的分量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smtClean="0">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lt"/>
                    <a:ea typeface="+mn-ea"/>
                  </a:rPr>
                  <a:t>和垂直于该平面的分量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lt"/>
                    <a:ea typeface="+mn-ea"/>
                  </a:rPr>
                  <a:t>则</a:t>
                </a:r>
              </a:p>
            </p:txBody>
          </p:sp>
        </mc:Choice>
        <mc:Fallback xmlns="">
          <p:sp>
            <p:nvSpPr>
              <p:cNvPr id="198672" name="Text Box 27"/>
              <p:cNvSpPr txBox="1">
                <a:spLocks noRot="1" noChangeAspect="1" noMove="1" noResize="1" noEditPoints="1" noAdjustHandles="1" noChangeArrowheads="1" noChangeShapeType="1" noTextEdit="1"/>
              </p:cNvSpPr>
              <p:nvPr/>
            </p:nvSpPr>
            <p:spPr bwMode="auto">
              <a:xfrm>
                <a:off x="760343" y="3898422"/>
                <a:ext cx="9045576" cy="1100558"/>
              </a:xfrm>
              <a:prstGeom prst="rect">
                <a:avLst/>
              </a:prstGeom>
              <a:blipFill>
                <a:blip r:embed="rId4"/>
                <a:stretch>
                  <a:fillRect l="-1415" r="-5323" b="-138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8671" name="Oval 34"/>
          <p:cNvSpPr>
            <a:spLocks noChangeArrowheads="1"/>
          </p:cNvSpPr>
          <p:nvPr/>
        </p:nvSpPr>
        <p:spPr bwMode="auto">
          <a:xfrm>
            <a:off x="4950097" y="5070422"/>
            <a:ext cx="1210318" cy="1011474"/>
          </a:xfrm>
          <a:prstGeom prst="ellipse">
            <a:avLst/>
          </a:prstGeom>
          <a:noFill/>
          <a:ln w="9525">
            <a:solidFill>
              <a:srgbClr val="66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29" name="矩形 28"/>
              <p:cNvSpPr/>
              <p:nvPr/>
            </p:nvSpPr>
            <p:spPr>
              <a:xfrm>
                <a:off x="913552" y="1155523"/>
                <a:ext cx="5044265"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13552" y="1155523"/>
                <a:ext cx="5044265" cy="10267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657341" y="5309771"/>
                <a:ext cx="1988686"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sub>
                          <m:r>
                            <a:rPr lang="en-US" altLang="zh-CN" sz="2800" i="1" smtClean="0">
                              <a:solidFill>
                                <a:srgbClr val="0000FF"/>
                              </a:solidFill>
                              <a:latin typeface="Cambria Math" panose="02040503050406030204" pitchFamily="18" charset="0"/>
                              <a:ea typeface="Cambria Math" panose="02040503050406030204" pitchFamily="18" charset="0"/>
                            </a:rPr>
                            <m:t>⊥</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6657341" y="5309771"/>
                <a:ext cx="1988686" cy="586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587563" y="2211017"/>
                <a:ext cx="3636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d>
                        <m:dPr>
                          <m:begChr m:val="["/>
                          <m:endChr m:val="]"/>
                          <m:ctrlPr>
                            <a:rPr lang="en-US" altLang="zh-CN" sz="280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𝜑</m:t>
                              </m:r>
                            </m:e>
                          </m:d>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587563" y="2211017"/>
                <a:ext cx="3636508"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272696" y="1415596"/>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6272696" y="1415596"/>
                <a:ext cx="53540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464323" y="995104"/>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464323" y="995104"/>
                <a:ext cx="43172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533099" y="2862435"/>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533099" y="2862435"/>
                <a:ext cx="64197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567130" y="2120142"/>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6567130" y="2120142"/>
                <a:ext cx="63369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913552" y="5150028"/>
                <a:ext cx="5424883" cy="1047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913552" y="5150028"/>
                <a:ext cx="5424883" cy="104785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160415" y="5341607"/>
                <a:ext cx="707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160415" y="5341607"/>
                <a:ext cx="707245"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4261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down)">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8683"/>
                                        </p:tgtEl>
                                        <p:attrNameLst>
                                          <p:attrName>style.visibility</p:attrName>
                                        </p:attrNameLst>
                                      </p:cBhvr>
                                      <p:to>
                                        <p:strVal val="visible"/>
                                      </p:to>
                                    </p:set>
                                    <p:animEffect transition="in" filter="wipe(left)">
                                      <p:cBhvr>
                                        <p:cTn id="12" dur="500"/>
                                        <p:tgtEl>
                                          <p:spTgt spid="1986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8678"/>
                                        </p:tgtEl>
                                        <p:attrNameLst>
                                          <p:attrName>style.visibility</p:attrName>
                                        </p:attrNameLst>
                                      </p:cBhvr>
                                      <p:to>
                                        <p:strVal val="visible"/>
                                      </p:to>
                                    </p:set>
                                    <p:animEffect transition="in" filter="wipe(left)">
                                      <p:cBhvr>
                                        <p:cTn id="37" dur="500"/>
                                        <p:tgtEl>
                                          <p:spTgt spid="1986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8676"/>
                                        </p:tgtEl>
                                        <p:attrNameLst>
                                          <p:attrName>style.visibility</p:attrName>
                                        </p:attrNameLst>
                                      </p:cBhvr>
                                      <p:to>
                                        <p:strVal val="visible"/>
                                      </p:to>
                                    </p:set>
                                    <p:animEffect transition="in" filter="wipe(left)">
                                      <p:cBhvr>
                                        <p:cTn id="47" dur="500"/>
                                        <p:tgtEl>
                                          <p:spTgt spid="1986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checkerboard(across)">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8672"/>
                                        </p:tgtEl>
                                        <p:attrNameLst>
                                          <p:attrName>style.visibility</p:attrName>
                                        </p:attrNameLst>
                                      </p:cBhvr>
                                      <p:to>
                                        <p:strVal val="visible"/>
                                      </p:to>
                                    </p:set>
                                    <p:animEffect transition="in" filter="wipe(left)">
                                      <p:cBhvr>
                                        <p:cTn id="72" dur="500"/>
                                        <p:tgtEl>
                                          <p:spTgt spid="1986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8671"/>
                                        </p:tgtEl>
                                        <p:attrNameLst>
                                          <p:attrName>style.visibility</p:attrName>
                                        </p:attrNameLst>
                                      </p:cBhvr>
                                      <p:to>
                                        <p:strVal val="visible"/>
                                      </p:to>
                                    </p:set>
                                    <p:animEffect transition="in" filter="wipe(left)">
                                      <p:cBhvr>
                                        <p:cTn id="92" dur="500"/>
                                        <p:tgtEl>
                                          <p:spTgt spid="198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83" grpId="0" animBg="1"/>
      <p:bldP spid="198678" grpId="0" animBg="1"/>
      <p:bldP spid="198676" grpId="0" animBg="1"/>
      <p:bldP spid="17" grpId="0" autoUpdateAnimBg="0"/>
      <p:bldP spid="19" grpId="0" autoUpdateAnimBg="0"/>
      <p:bldP spid="198672" grpId="0"/>
      <p:bldP spid="198671" grpId="0" animBg="1"/>
      <p:bldP spid="29" grpId="0"/>
      <p:bldP spid="30" grpId="0"/>
      <p:bldP spid="31" grpId="0"/>
      <p:bldP spid="32" grpId="0"/>
      <p:bldP spid="33" grpId="0"/>
      <p:bldP spid="34" grpId="0"/>
      <p:bldP spid="35" grpId="0"/>
      <p:bldP spid="38"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矩形 43"/>
              <p:cNvSpPr/>
              <p:nvPr/>
            </p:nvSpPr>
            <p:spPr>
              <a:xfrm>
                <a:off x="3821965" y="5631330"/>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821965" y="5631330"/>
                <a:ext cx="3470694" cy="1135567"/>
              </a:xfrm>
              <a:prstGeom prst="rect">
                <a:avLst/>
              </a:prstGeom>
              <a:blipFill>
                <a:blip r:embed="rId4"/>
                <a:stretch>
                  <a:fillRect/>
                </a:stretch>
              </a:blipFill>
            </p:spPr>
            <p:txBody>
              <a:bodyPr/>
              <a:lstStyle/>
              <a:p>
                <a:r>
                  <a:rPr lang="zh-CN" altLang="en-US">
                    <a:noFill/>
                  </a:rPr>
                  <a:t> </a:t>
                </a:r>
              </a:p>
            </p:txBody>
          </p:sp>
        </mc:Fallback>
      </mc:AlternateContent>
      <p:sp>
        <p:nvSpPr>
          <p:cNvPr id="19" name="AutoShape 58"/>
          <p:cNvSpPr>
            <a:spLocks noChangeArrowheads="1"/>
          </p:cNvSpPr>
          <p:nvPr/>
        </p:nvSpPr>
        <p:spPr bwMode="auto">
          <a:xfrm>
            <a:off x="634657" y="5234441"/>
            <a:ext cx="3255065" cy="689426"/>
          </a:xfrm>
          <a:prstGeom prst="wedgeEllipseCallout">
            <a:avLst>
              <a:gd name="adj1" fmla="val 61823"/>
              <a:gd name="adj2" fmla="val 60749"/>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所有电流的总场</a:t>
            </a:r>
          </a:p>
        </p:txBody>
      </p:sp>
      <mc:AlternateContent xmlns:mc="http://schemas.openxmlformats.org/markup-compatibility/2006" xmlns:a14="http://schemas.microsoft.com/office/drawing/2010/main">
        <mc:Choice Requires="a14">
          <p:sp>
            <p:nvSpPr>
              <p:cNvPr id="2" name="Text Box 41"/>
              <p:cNvSpPr txBox="1">
                <a:spLocks noChangeArrowheads="1"/>
              </p:cNvSpPr>
              <p:nvPr/>
            </p:nvSpPr>
            <p:spPr bwMode="auto">
              <a:xfrm>
                <a:off x="563219" y="1669775"/>
                <a:ext cx="58975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en-US" altLang="zh-CN" sz="2800" dirty="0">
                    <a:solidFill>
                      <a:srgbClr val="0000FF"/>
                    </a:solidFill>
                    <a:latin typeface="+mn-lt"/>
                    <a:ea typeface="+mn-ea"/>
                  </a:rPr>
                  <a:t>5</a:t>
                </a:r>
                <a:r>
                  <a:rPr lang="zh-CN" altLang="en-US" sz="2800" dirty="0">
                    <a:solidFill>
                      <a:srgbClr val="0000FF"/>
                    </a:solidFill>
                    <a:latin typeface="+mn-lt"/>
                    <a:ea typeface="+mn-ea"/>
                  </a:rPr>
                  <a:t>、围绕多根载流导线的任一回路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endParaRPr lang="zh-CN" altLang="en-US" sz="2800" dirty="0">
                  <a:solidFill>
                    <a:srgbClr val="0000FF"/>
                  </a:solidFill>
                </a:endParaRPr>
              </a:p>
            </p:txBody>
          </p:sp>
        </mc:Choice>
        <mc:Fallback xmlns="">
          <p:sp>
            <p:nvSpPr>
              <p:cNvPr id="2" name="Text Box 41"/>
              <p:cNvSpPr txBox="1">
                <a:spLocks noRot="1" noChangeAspect="1" noMove="1" noResize="1" noEditPoints="1" noAdjustHandles="1" noChangeArrowheads="1" noChangeShapeType="1" noTextEdit="1"/>
              </p:cNvSpPr>
              <p:nvPr/>
            </p:nvSpPr>
            <p:spPr bwMode="auto">
              <a:xfrm>
                <a:off x="563219" y="1669775"/>
                <a:ext cx="5897562" cy="523220"/>
              </a:xfrm>
              <a:prstGeom prst="rect">
                <a:avLst/>
              </a:prstGeom>
              <a:blipFill>
                <a:blip r:embed="rId5"/>
                <a:stretch>
                  <a:fillRect l="-206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43"/>
          <p:cNvGrpSpPr>
            <a:grpSpLocks/>
          </p:cNvGrpSpPr>
          <p:nvPr/>
        </p:nvGrpSpPr>
        <p:grpSpPr bwMode="auto">
          <a:xfrm>
            <a:off x="3725520" y="898938"/>
            <a:ext cx="2698751" cy="854075"/>
            <a:chOff x="2088" y="416"/>
            <a:chExt cx="1700" cy="538"/>
          </a:xfrm>
        </p:grpSpPr>
        <p:sp>
          <p:nvSpPr>
            <p:cNvPr id="200750" name="Text Box 44"/>
            <p:cNvSpPr txBox="1">
              <a:spLocks noChangeArrowheads="1"/>
            </p:cNvSpPr>
            <p:nvPr/>
          </p:nvSpPr>
          <p:spPr bwMode="auto">
            <a:xfrm>
              <a:off x="2088" y="624"/>
              <a:ext cx="17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同上述步骤证明</a:t>
              </a:r>
            </a:p>
          </p:txBody>
        </p:sp>
        <p:sp>
          <p:nvSpPr>
            <p:cNvPr id="200751" name="AutoShape 45"/>
            <p:cNvSpPr>
              <a:spLocks noChangeArrowheads="1"/>
            </p:cNvSpPr>
            <p:nvPr/>
          </p:nvSpPr>
          <p:spPr bwMode="auto">
            <a:xfrm>
              <a:off x="2859" y="416"/>
              <a:ext cx="125" cy="220"/>
            </a:xfrm>
            <a:prstGeom prst="upArrow">
              <a:avLst>
                <a:gd name="adj1" fmla="val 50000"/>
                <a:gd name="adj2" fmla="val 44000"/>
              </a:avLst>
            </a:prstGeom>
            <a:solidFill>
              <a:srgbClr val="00FF00"/>
            </a:solidFill>
            <a:ln w="9525">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200749" name="Text Box 49"/>
              <p:cNvSpPr txBox="1">
                <a:spLocks noChangeArrowheads="1"/>
              </p:cNvSpPr>
              <p:nvPr/>
            </p:nvSpPr>
            <p:spPr bwMode="auto">
              <a:xfrm>
                <a:off x="563219" y="2293078"/>
                <a:ext cx="512286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设有</a:t>
                </a:r>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𝐼</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a:rPr>
                        </m:ctrlPr>
                      </m:sSubPr>
                      <m:e>
                        <m:r>
                          <a:rPr lang="en-US" altLang="zh-CN">
                            <a:latin typeface="Cambria Math" panose="02040503050406030204" pitchFamily="18" charset="0"/>
                          </a:rPr>
                          <m:t>𝐼</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a:rPr>
                        </m:ctrlPr>
                      </m:sSubPr>
                      <m:e>
                        <m:r>
                          <a:rPr lang="en-US" altLang="zh-CN">
                            <a:latin typeface="Cambria Math" panose="02040503050406030204" pitchFamily="18" charset="0"/>
                          </a:rPr>
                          <m:t>⋯,</m:t>
                        </m:r>
                        <m:r>
                          <a:rPr lang="en-US" altLang="zh-CN">
                            <a:latin typeface="Cambria Math" panose="02040503050406030204" pitchFamily="18" charset="0"/>
                          </a:rPr>
                          <m:t>𝐼</m:t>
                        </m:r>
                      </m:e>
                      <m:sub>
                        <m:r>
                          <a:rPr lang="en-US" altLang="zh-CN">
                            <a:latin typeface="Cambria Math" panose="02040503050406030204" pitchFamily="18" charset="0"/>
                          </a:rPr>
                          <m:t>𝑛</m:t>
                        </m:r>
                      </m:sub>
                    </m:sSub>
                  </m:oMath>
                </a14:m>
                <a:r>
                  <a:rPr lang="zh-CN" altLang="en-US" dirty="0"/>
                  <a:t>穿过回路</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r>
                  <a:rPr lang="zh-CN" altLang="en-US" dirty="0"/>
                  <a:t>，</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a:rPr>
                        </m:ctrlPr>
                      </m:sSubPr>
                      <m:e>
                        <m:r>
                          <a:rPr lang="en-US" altLang="zh-CN">
                            <a:latin typeface="Cambria Math" panose="02040503050406030204" pitchFamily="18" charset="0"/>
                          </a:rPr>
                          <m:t>𝐼</m:t>
                        </m:r>
                      </m:e>
                      <m:sub>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a:rPr>
                        </m:ctrlPr>
                      </m:sSubPr>
                      <m:e>
                        <m:r>
                          <a:rPr lang="en-US" altLang="zh-CN">
                            <a:latin typeface="Cambria Math" panose="02040503050406030204" pitchFamily="18" charset="0"/>
                          </a:rPr>
                          <m:t>𝐼</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a:rPr>
                        </m:ctrlPr>
                      </m:sSubPr>
                      <m:e>
                        <m:r>
                          <a:rPr lang="en-US" altLang="zh-CN">
                            <a:latin typeface="Cambria Math" panose="02040503050406030204" pitchFamily="18" charset="0"/>
                          </a:rPr>
                          <m:t>⋯,</m:t>
                        </m:r>
                        <m:r>
                          <a:rPr lang="en-US" altLang="zh-CN">
                            <a:latin typeface="Cambria Math" panose="02040503050406030204" pitchFamily="18" charset="0"/>
                          </a:rPr>
                          <m:t>𝐼</m:t>
                        </m:r>
                      </m:e>
                      <m:sub>
                        <m:r>
                          <a:rPr lang="en-US" altLang="zh-CN">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a:t>不穿过回路</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endParaRPr lang="en-US" altLang="zh-CN" dirty="0"/>
              </a:p>
            </p:txBody>
          </p:sp>
        </mc:Choice>
        <mc:Fallback xmlns="">
          <p:sp>
            <p:nvSpPr>
              <p:cNvPr id="200749" name="Text Box 49"/>
              <p:cNvSpPr txBox="1">
                <a:spLocks noRot="1" noChangeAspect="1" noMove="1" noResize="1" noEditPoints="1" noAdjustHandles="1" noChangeArrowheads="1" noChangeShapeType="1" noTextEdit="1"/>
              </p:cNvSpPr>
              <p:nvPr/>
            </p:nvSpPr>
            <p:spPr bwMode="auto">
              <a:xfrm>
                <a:off x="563219" y="2293078"/>
                <a:ext cx="5122863" cy="954088"/>
              </a:xfrm>
              <a:prstGeom prst="rect">
                <a:avLst/>
              </a:prstGeom>
              <a:blipFill>
                <a:blip r:embed="rId6"/>
                <a:stretch>
                  <a:fillRect l="-2378"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746" name="Text Box 52"/>
              <p:cNvSpPr txBox="1">
                <a:spLocks noChangeArrowheads="1"/>
              </p:cNvSpPr>
              <p:nvPr/>
            </p:nvSpPr>
            <p:spPr bwMode="auto">
              <a:xfrm>
                <a:off x="6325844" y="3077834"/>
                <a:ext cx="4330702" cy="10064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令</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a:t>
                </a:r>
                <a14:m>
                  <m:oMath xmlns:m="http://schemas.openxmlformats.org/officeDocument/2006/math">
                    <m:r>
                      <a:rPr lang="en-US" altLang="zh-CN" sz="2800">
                        <a:latin typeface="Cambria Math" panose="02040503050406030204" pitchFamily="18" charset="0"/>
                      </a:rPr>
                      <m:t>⋯</m:t>
                    </m:r>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lang="zh-CN" altLang="en-US" sz="2800" dirty="0">
                    <a:solidFill>
                      <a:srgbClr val="0000FF"/>
                    </a:solidFill>
                    <a:latin typeface="+mn-lt"/>
                    <a:ea typeface="+mn-ea"/>
                  </a:rPr>
                  <a:t>分别</a:t>
                </a:r>
              </a:p>
              <a:p>
                <a:pPr algn="just" eaLnBrk="1" hangingPunct="1">
                  <a:spcBef>
                    <a:spcPct val="0"/>
                  </a:spcBef>
                  <a:buClrTx/>
                  <a:buSzTx/>
                  <a:buFontTx/>
                  <a:buNone/>
                </a:pPr>
                <a:r>
                  <a:rPr lang="zh-CN" altLang="en-US" sz="2800" dirty="0">
                    <a:solidFill>
                      <a:srgbClr val="0000FF"/>
                    </a:solidFill>
                    <a:latin typeface="+mn-lt"/>
                    <a:ea typeface="+mn-ea"/>
                  </a:rPr>
                  <a:t>为单根导线产生的磁场</a:t>
                </a:r>
              </a:p>
            </p:txBody>
          </p:sp>
        </mc:Choice>
        <mc:Fallback xmlns="">
          <p:sp>
            <p:nvSpPr>
              <p:cNvPr id="200746" name="Text Box 52"/>
              <p:cNvSpPr txBox="1">
                <a:spLocks noRot="1" noChangeAspect="1" noMove="1" noResize="1" noEditPoints="1" noAdjustHandles="1" noChangeArrowheads="1" noChangeShapeType="1" noTextEdit="1"/>
              </p:cNvSpPr>
              <p:nvPr/>
            </p:nvSpPr>
            <p:spPr bwMode="auto">
              <a:xfrm>
                <a:off x="6325844" y="3077834"/>
                <a:ext cx="4330702" cy="1006476"/>
              </a:xfrm>
              <a:prstGeom prst="rect">
                <a:avLst/>
              </a:prstGeom>
              <a:blipFill>
                <a:blip r:embed="rId7"/>
                <a:stretch>
                  <a:fillRect l="-2958" t="-1212"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 name="AutoShape 59"/>
          <p:cNvSpPr>
            <a:spLocks noChangeArrowheads="1"/>
          </p:cNvSpPr>
          <p:nvPr/>
        </p:nvSpPr>
        <p:spPr bwMode="auto">
          <a:xfrm>
            <a:off x="6925917" y="4603473"/>
            <a:ext cx="2920447" cy="693635"/>
          </a:xfrm>
          <a:prstGeom prst="wedgeEllipseCallout">
            <a:avLst>
              <a:gd name="adj1" fmla="val -50847"/>
              <a:gd name="adj2" fmla="val 149812"/>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穿过回路的电流</a:t>
            </a:r>
          </a:p>
        </p:txBody>
      </p:sp>
      <p:sp>
        <p:nvSpPr>
          <p:cNvPr id="21" name="AutoShape 60"/>
          <p:cNvSpPr>
            <a:spLocks noChangeArrowheads="1"/>
          </p:cNvSpPr>
          <p:nvPr/>
        </p:nvSpPr>
        <p:spPr bwMode="auto">
          <a:xfrm>
            <a:off x="1583981" y="5995198"/>
            <a:ext cx="1828800" cy="831851"/>
          </a:xfrm>
          <a:prstGeom prst="wedgeEllipseCallout">
            <a:avLst>
              <a:gd name="adj1" fmla="val 87417"/>
              <a:gd name="adj2" fmla="val 12914"/>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任意回路</a:t>
            </a:r>
          </a:p>
        </p:txBody>
      </p:sp>
      <p:grpSp>
        <p:nvGrpSpPr>
          <p:cNvPr id="7" name="Group 61"/>
          <p:cNvGrpSpPr>
            <a:grpSpLocks/>
          </p:cNvGrpSpPr>
          <p:nvPr/>
        </p:nvGrpSpPr>
        <p:grpSpPr bwMode="auto">
          <a:xfrm>
            <a:off x="6948145" y="521255"/>
            <a:ext cx="2239963" cy="2455863"/>
            <a:chOff x="3900" y="1458"/>
            <a:chExt cx="1411" cy="1547"/>
          </a:xfrm>
        </p:grpSpPr>
        <p:sp>
          <p:nvSpPr>
            <p:cNvPr id="200726" name="Oval 62"/>
            <p:cNvSpPr>
              <a:spLocks noChangeArrowheads="1"/>
            </p:cNvSpPr>
            <p:nvPr/>
          </p:nvSpPr>
          <p:spPr bwMode="auto">
            <a:xfrm>
              <a:off x="4128" y="1824"/>
              <a:ext cx="1104" cy="52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00727" name="Group 63"/>
            <p:cNvGrpSpPr>
              <a:grpSpLocks/>
            </p:cNvGrpSpPr>
            <p:nvPr/>
          </p:nvGrpSpPr>
          <p:grpSpPr bwMode="auto">
            <a:xfrm>
              <a:off x="3900" y="1488"/>
              <a:ext cx="756" cy="1207"/>
              <a:chOff x="3900" y="1488"/>
              <a:chExt cx="756" cy="1207"/>
            </a:xfrm>
          </p:grpSpPr>
          <p:sp>
            <p:nvSpPr>
              <p:cNvPr id="200741" name="Freeform 64"/>
              <p:cNvSpPr>
                <a:spLocks/>
              </p:cNvSpPr>
              <p:nvPr/>
            </p:nvSpPr>
            <p:spPr bwMode="auto">
              <a:xfrm>
                <a:off x="4445" y="1488"/>
                <a:ext cx="211" cy="649"/>
              </a:xfrm>
              <a:custGeom>
                <a:avLst/>
                <a:gdLst>
                  <a:gd name="T0" fmla="*/ 0 w 211"/>
                  <a:gd name="T1" fmla="*/ 0 h 649"/>
                  <a:gd name="T2" fmla="*/ 32 w 211"/>
                  <a:gd name="T3" fmla="*/ 649 h 649"/>
                  <a:gd name="T4" fmla="*/ 0 60000 65536"/>
                  <a:gd name="T5" fmla="*/ 0 60000 65536"/>
                  <a:gd name="T6" fmla="*/ 0 w 211"/>
                  <a:gd name="T7" fmla="*/ 0 h 649"/>
                  <a:gd name="T8" fmla="*/ 211 w 211"/>
                  <a:gd name="T9" fmla="*/ 649 h 649"/>
                </a:gdLst>
                <a:ahLst/>
                <a:cxnLst>
                  <a:cxn ang="T4">
                    <a:pos x="T0" y="T1"/>
                  </a:cxn>
                  <a:cxn ang="T5">
                    <a:pos x="T2" y="T3"/>
                  </a:cxn>
                </a:cxnLst>
                <a:rect l="T6" t="T7" r="T8" b="T9"/>
                <a:pathLst>
                  <a:path w="211" h="649">
                    <a:moveTo>
                      <a:pt x="0" y="0"/>
                    </a:moveTo>
                    <a:cubicBezTo>
                      <a:pt x="81" y="243"/>
                      <a:pt x="211" y="260"/>
                      <a:pt x="32" y="649"/>
                    </a:cubicBezTo>
                  </a:path>
                </a:pathLst>
              </a:custGeom>
              <a:noFill/>
              <a:ln w="508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42" name="Freeform 65"/>
              <p:cNvSpPr>
                <a:spLocks/>
              </p:cNvSpPr>
              <p:nvPr/>
            </p:nvSpPr>
            <p:spPr bwMode="auto">
              <a:xfrm>
                <a:off x="3900" y="2340"/>
                <a:ext cx="504" cy="355"/>
              </a:xfrm>
              <a:custGeom>
                <a:avLst/>
                <a:gdLst>
                  <a:gd name="T0" fmla="*/ 504 w 504"/>
                  <a:gd name="T1" fmla="*/ 0 h 355"/>
                  <a:gd name="T2" fmla="*/ 0 w 504"/>
                  <a:gd name="T3" fmla="*/ 355 h 355"/>
                  <a:gd name="T4" fmla="*/ 0 60000 65536"/>
                  <a:gd name="T5" fmla="*/ 0 60000 65536"/>
                  <a:gd name="T6" fmla="*/ 0 w 504"/>
                  <a:gd name="T7" fmla="*/ 0 h 355"/>
                  <a:gd name="T8" fmla="*/ 504 w 504"/>
                  <a:gd name="T9" fmla="*/ 355 h 355"/>
                </a:gdLst>
                <a:ahLst/>
                <a:cxnLst>
                  <a:cxn ang="T4">
                    <a:pos x="T0" y="T1"/>
                  </a:cxn>
                  <a:cxn ang="T5">
                    <a:pos x="T2" y="T3"/>
                  </a:cxn>
                </a:cxnLst>
                <a:rect l="T6" t="T7" r="T8" b="T9"/>
                <a:pathLst>
                  <a:path w="504" h="355">
                    <a:moveTo>
                      <a:pt x="504" y="0"/>
                    </a:moveTo>
                    <a:cubicBezTo>
                      <a:pt x="504" y="0"/>
                      <a:pt x="324" y="274"/>
                      <a:pt x="0" y="355"/>
                    </a:cubicBezTo>
                  </a:path>
                </a:pathLst>
              </a:custGeom>
              <a:noFill/>
              <a:ln w="47625">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43" name="Freeform 66"/>
              <p:cNvSpPr>
                <a:spLocks/>
              </p:cNvSpPr>
              <p:nvPr/>
            </p:nvSpPr>
            <p:spPr bwMode="auto">
              <a:xfrm>
                <a:off x="4061" y="2429"/>
                <a:ext cx="274" cy="192"/>
              </a:xfrm>
              <a:custGeom>
                <a:avLst/>
                <a:gdLst>
                  <a:gd name="T0" fmla="*/ 1 w 504"/>
                  <a:gd name="T1" fmla="*/ 0 h 355"/>
                  <a:gd name="T2" fmla="*/ 0 w 504"/>
                  <a:gd name="T3" fmla="*/ 1 h 355"/>
                  <a:gd name="T4" fmla="*/ 0 60000 65536"/>
                  <a:gd name="T5" fmla="*/ 0 60000 65536"/>
                  <a:gd name="T6" fmla="*/ 0 w 504"/>
                  <a:gd name="T7" fmla="*/ 0 h 355"/>
                  <a:gd name="T8" fmla="*/ 504 w 504"/>
                  <a:gd name="T9" fmla="*/ 355 h 355"/>
                </a:gdLst>
                <a:ahLst/>
                <a:cxnLst>
                  <a:cxn ang="T4">
                    <a:pos x="T0" y="T1"/>
                  </a:cxn>
                  <a:cxn ang="T5">
                    <a:pos x="T2" y="T3"/>
                  </a:cxn>
                </a:cxnLst>
                <a:rect l="T6" t="T7" r="T8" b="T9"/>
                <a:pathLst>
                  <a:path w="504" h="355">
                    <a:moveTo>
                      <a:pt x="504" y="0"/>
                    </a:moveTo>
                    <a:cubicBezTo>
                      <a:pt x="504" y="0"/>
                      <a:pt x="324" y="274"/>
                      <a:pt x="0" y="355"/>
                    </a:cubicBezTo>
                  </a:path>
                </a:pathLst>
              </a:custGeom>
              <a:noFill/>
              <a:ln w="47625">
                <a:solidFill>
                  <a:srgbClr val="7030A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nvGrpSpPr>
            <p:cNvPr id="200728" name="Group 68"/>
            <p:cNvGrpSpPr>
              <a:grpSpLocks/>
            </p:cNvGrpSpPr>
            <p:nvPr/>
          </p:nvGrpSpPr>
          <p:grpSpPr bwMode="auto">
            <a:xfrm>
              <a:off x="4272" y="1458"/>
              <a:ext cx="486" cy="1547"/>
              <a:chOff x="4368" y="1473"/>
              <a:chExt cx="486" cy="1547"/>
            </a:xfrm>
          </p:grpSpPr>
          <p:sp>
            <p:nvSpPr>
              <p:cNvPr id="200737" name="Freeform 69"/>
              <p:cNvSpPr>
                <a:spLocks/>
              </p:cNvSpPr>
              <p:nvPr/>
            </p:nvSpPr>
            <p:spPr bwMode="auto">
              <a:xfrm>
                <a:off x="4368" y="2352"/>
                <a:ext cx="406" cy="668"/>
              </a:xfrm>
              <a:custGeom>
                <a:avLst/>
                <a:gdLst>
                  <a:gd name="T0" fmla="*/ 406 w 406"/>
                  <a:gd name="T1" fmla="*/ 0 h 668"/>
                  <a:gd name="T2" fmla="*/ 272 w 406"/>
                  <a:gd name="T3" fmla="*/ 668 h 668"/>
                  <a:gd name="T4" fmla="*/ 0 60000 65536"/>
                  <a:gd name="T5" fmla="*/ 0 60000 65536"/>
                  <a:gd name="T6" fmla="*/ 0 w 406"/>
                  <a:gd name="T7" fmla="*/ 0 h 668"/>
                  <a:gd name="T8" fmla="*/ 406 w 406"/>
                  <a:gd name="T9" fmla="*/ 668 h 668"/>
                </a:gdLst>
                <a:ahLst/>
                <a:cxnLst>
                  <a:cxn ang="T4">
                    <a:pos x="T0" y="T1"/>
                  </a:cxn>
                  <a:cxn ang="T5">
                    <a:pos x="T2" y="T3"/>
                  </a:cxn>
                </a:cxnLst>
                <a:rect l="T6" t="T7" r="T8" b="T9"/>
                <a:pathLst>
                  <a:path w="406" h="668">
                    <a:moveTo>
                      <a:pt x="406" y="0"/>
                    </a:moveTo>
                    <a:cubicBezTo>
                      <a:pt x="0" y="568"/>
                      <a:pt x="65" y="341"/>
                      <a:pt x="272" y="668"/>
                    </a:cubicBezTo>
                  </a:path>
                </a:pathLst>
              </a:custGeom>
              <a:noFill/>
              <a:ln w="50800">
                <a:solidFill>
                  <a:srgbClr val="FF040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9" name="Freeform 71"/>
              <p:cNvSpPr>
                <a:spLocks/>
              </p:cNvSpPr>
              <p:nvPr/>
            </p:nvSpPr>
            <p:spPr bwMode="auto">
              <a:xfrm flipH="1">
                <a:off x="4783" y="1473"/>
                <a:ext cx="71" cy="728"/>
              </a:xfrm>
              <a:custGeom>
                <a:avLst/>
                <a:gdLst>
                  <a:gd name="T0" fmla="*/ 17 w 26"/>
                  <a:gd name="T1" fmla="*/ 294 h 294"/>
                  <a:gd name="T2" fmla="*/ 2 w 26"/>
                  <a:gd name="T3" fmla="*/ 221 h 294"/>
                  <a:gd name="T4" fmla="*/ 26 w 26"/>
                  <a:gd name="T5" fmla="*/ 0 h 294"/>
                  <a:gd name="T6" fmla="*/ 0 60000 65536"/>
                  <a:gd name="T7" fmla="*/ 0 60000 65536"/>
                  <a:gd name="T8" fmla="*/ 0 60000 65536"/>
                  <a:gd name="T9" fmla="*/ 0 w 26"/>
                  <a:gd name="T10" fmla="*/ 0 h 294"/>
                  <a:gd name="T11" fmla="*/ 26 w 26"/>
                  <a:gd name="T12" fmla="*/ 294 h 294"/>
                </a:gdLst>
                <a:ahLst/>
                <a:cxnLst>
                  <a:cxn ang="T6">
                    <a:pos x="T0" y="T1"/>
                  </a:cxn>
                  <a:cxn ang="T7">
                    <a:pos x="T2" y="T3"/>
                  </a:cxn>
                  <a:cxn ang="T8">
                    <a:pos x="T4" y="T5"/>
                  </a:cxn>
                </a:cxnLst>
                <a:rect l="T9" t="T10" r="T11" b="T12"/>
                <a:pathLst>
                  <a:path w="26" h="294">
                    <a:moveTo>
                      <a:pt x="17" y="294"/>
                    </a:moveTo>
                    <a:cubicBezTo>
                      <a:pt x="17" y="282"/>
                      <a:pt x="0" y="270"/>
                      <a:pt x="2" y="221"/>
                    </a:cubicBezTo>
                    <a:cubicBezTo>
                      <a:pt x="4" y="172"/>
                      <a:pt x="21" y="46"/>
                      <a:pt x="26" y="0"/>
                    </a:cubicBezTo>
                  </a:path>
                </a:pathLst>
              </a:custGeom>
              <a:noFill/>
              <a:ln w="47625">
                <a:solidFill>
                  <a:srgbClr val="FF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sp>
          <p:nvSpPr>
            <p:cNvPr id="200735" name="Freeform 74"/>
            <p:cNvSpPr>
              <a:spLocks/>
            </p:cNvSpPr>
            <p:nvPr/>
          </p:nvSpPr>
          <p:spPr bwMode="auto">
            <a:xfrm>
              <a:off x="4131" y="2030"/>
              <a:ext cx="518" cy="360"/>
            </a:xfrm>
            <a:custGeom>
              <a:avLst/>
              <a:gdLst>
                <a:gd name="T0" fmla="*/ 0 w 518"/>
                <a:gd name="T1" fmla="*/ 0 h 360"/>
                <a:gd name="T2" fmla="*/ 102 w 518"/>
                <a:gd name="T3" fmla="*/ 237 h 360"/>
                <a:gd name="T4" fmla="*/ 518 w 518"/>
                <a:gd name="T5" fmla="*/ 360 h 360"/>
                <a:gd name="T6" fmla="*/ 0 60000 65536"/>
                <a:gd name="T7" fmla="*/ 0 60000 65536"/>
                <a:gd name="T8" fmla="*/ 0 60000 65536"/>
                <a:gd name="T9" fmla="*/ 0 w 518"/>
                <a:gd name="T10" fmla="*/ 0 h 360"/>
                <a:gd name="T11" fmla="*/ 518 w 518"/>
                <a:gd name="T12" fmla="*/ 360 h 360"/>
              </a:gdLst>
              <a:ahLst/>
              <a:cxnLst>
                <a:cxn ang="T6">
                  <a:pos x="T0" y="T1"/>
                </a:cxn>
                <a:cxn ang="T7">
                  <a:pos x="T2" y="T3"/>
                </a:cxn>
                <a:cxn ang="T8">
                  <a:pos x="T4" y="T5"/>
                </a:cxn>
              </a:cxnLst>
              <a:rect l="T9" t="T10" r="T11" b="T12"/>
              <a:pathLst>
                <a:path w="518" h="360">
                  <a:moveTo>
                    <a:pt x="0" y="0"/>
                  </a:moveTo>
                  <a:cubicBezTo>
                    <a:pt x="17" y="40"/>
                    <a:pt x="16" y="177"/>
                    <a:pt x="102" y="237"/>
                  </a:cubicBezTo>
                  <a:cubicBezTo>
                    <a:pt x="188" y="297"/>
                    <a:pt x="431" y="335"/>
                    <a:pt x="518" y="360"/>
                  </a:cubicBezTo>
                </a:path>
              </a:pathLst>
            </a:custGeom>
            <a:noFill/>
            <a:ln w="82550">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nvGrpSpPr>
            <p:cNvPr id="200730" name="Group 76"/>
            <p:cNvGrpSpPr>
              <a:grpSpLocks/>
            </p:cNvGrpSpPr>
            <p:nvPr/>
          </p:nvGrpSpPr>
          <p:grpSpPr bwMode="auto">
            <a:xfrm>
              <a:off x="4872" y="1566"/>
              <a:ext cx="439" cy="1376"/>
              <a:chOff x="4872" y="1566"/>
              <a:chExt cx="439" cy="1376"/>
            </a:xfrm>
          </p:grpSpPr>
          <p:sp>
            <p:nvSpPr>
              <p:cNvPr id="200731" name="Freeform 77"/>
              <p:cNvSpPr>
                <a:spLocks/>
              </p:cNvSpPr>
              <p:nvPr/>
            </p:nvSpPr>
            <p:spPr bwMode="auto">
              <a:xfrm>
                <a:off x="4989" y="1566"/>
                <a:ext cx="322" cy="644"/>
              </a:xfrm>
              <a:custGeom>
                <a:avLst/>
                <a:gdLst>
                  <a:gd name="T0" fmla="*/ 322 w 322"/>
                  <a:gd name="T1" fmla="*/ 0 h 644"/>
                  <a:gd name="T2" fmla="*/ 59 w 322"/>
                  <a:gd name="T3" fmla="*/ 381 h 644"/>
                  <a:gd name="T4" fmla="*/ 0 w 322"/>
                  <a:gd name="T5" fmla="*/ 644 h 644"/>
                  <a:gd name="T6" fmla="*/ 0 60000 65536"/>
                  <a:gd name="T7" fmla="*/ 0 60000 65536"/>
                  <a:gd name="T8" fmla="*/ 0 60000 65536"/>
                  <a:gd name="T9" fmla="*/ 0 w 322"/>
                  <a:gd name="T10" fmla="*/ 0 h 644"/>
                  <a:gd name="T11" fmla="*/ 322 w 322"/>
                  <a:gd name="T12" fmla="*/ 644 h 644"/>
                </a:gdLst>
                <a:ahLst/>
                <a:cxnLst>
                  <a:cxn ang="T6">
                    <a:pos x="T0" y="T1"/>
                  </a:cxn>
                  <a:cxn ang="T7">
                    <a:pos x="T2" y="T3"/>
                  </a:cxn>
                  <a:cxn ang="T8">
                    <a:pos x="T4" y="T5"/>
                  </a:cxn>
                </a:cxnLst>
                <a:rect l="T9" t="T10" r="T11" b="T12"/>
                <a:pathLst>
                  <a:path w="322" h="644">
                    <a:moveTo>
                      <a:pt x="322" y="0"/>
                    </a:moveTo>
                    <a:cubicBezTo>
                      <a:pt x="303" y="76"/>
                      <a:pt x="113" y="274"/>
                      <a:pt x="59" y="381"/>
                    </a:cubicBezTo>
                    <a:cubicBezTo>
                      <a:pt x="5" y="488"/>
                      <a:pt x="12" y="589"/>
                      <a:pt x="0" y="644"/>
                    </a:cubicBezTo>
                  </a:path>
                </a:pathLst>
              </a:custGeom>
              <a:noFill/>
              <a:ln w="57150">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2" name="Freeform 78"/>
              <p:cNvSpPr>
                <a:spLocks/>
              </p:cNvSpPr>
              <p:nvPr/>
            </p:nvSpPr>
            <p:spPr bwMode="auto">
              <a:xfrm>
                <a:off x="4872" y="2371"/>
                <a:ext cx="132" cy="571"/>
              </a:xfrm>
              <a:custGeom>
                <a:avLst/>
                <a:gdLst>
                  <a:gd name="T0" fmla="*/ 44 w 132"/>
                  <a:gd name="T1" fmla="*/ 0 h 571"/>
                  <a:gd name="T2" fmla="*/ 15 w 132"/>
                  <a:gd name="T3" fmla="*/ 395 h 571"/>
                  <a:gd name="T4" fmla="*/ 132 w 132"/>
                  <a:gd name="T5" fmla="*/ 571 h 571"/>
                  <a:gd name="T6" fmla="*/ 0 60000 65536"/>
                  <a:gd name="T7" fmla="*/ 0 60000 65536"/>
                  <a:gd name="T8" fmla="*/ 0 60000 65536"/>
                  <a:gd name="T9" fmla="*/ 0 w 132"/>
                  <a:gd name="T10" fmla="*/ 0 h 571"/>
                  <a:gd name="T11" fmla="*/ 132 w 132"/>
                  <a:gd name="T12" fmla="*/ 571 h 571"/>
                </a:gdLst>
                <a:ahLst/>
                <a:cxnLst>
                  <a:cxn ang="T6">
                    <a:pos x="T0" y="T1"/>
                  </a:cxn>
                  <a:cxn ang="T7">
                    <a:pos x="T2" y="T3"/>
                  </a:cxn>
                  <a:cxn ang="T8">
                    <a:pos x="T4" y="T5"/>
                  </a:cxn>
                </a:cxnLst>
                <a:rect l="T9" t="T10" r="T11" b="T12"/>
                <a:pathLst>
                  <a:path w="132" h="571">
                    <a:moveTo>
                      <a:pt x="44" y="0"/>
                    </a:moveTo>
                    <a:cubicBezTo>
                      <a:pt x="39" y="66"/>
                      <a:pt x="0" y="300"/>
                      <a:pt x="15" y="395"/>
                    </a:cubicBezTo>
                    <a:cubicBezTo>
                      <a:pt x="81" y="534"/>
                      <a:pt x="50" y="474"/>
                      <a:pt x="132" y="571"/>
                    </a:cubicBezTo>
                  </a:path>
                </a:pathLst>
              </a:custGeom>
              <a:noFill/>
              <a:ln w="47625">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3" name="Freeform 79"/>
              <p:cNvSpPr>
                <a:spLocks/>
              </p:cNvSpPr>
              <p:nvPr/>
            </p:nvSpPr>
            <p:spPr bwMode="auto">
              <a:xfrm>
                <a:off x="4872" y="2508"/>
                <a:ext cx="52" cy="258"/>
              </a:xfrm>
              <a:custGeom>
                <a:avLst/>
                <a:gdLst>
                  <a:gd name="T0" fmla="*/ 52 w 52"/>
                  <a:gd name="T1" fmla="*/ 0 h 258"/>
                  <a:gd name="T2" fmla="*/ 15 w 52"/>
                  <a:gd name="T3" fmla="*/ 258 h 258"/>
                  <a:gd name="T4" fmla="*/ 0 60000 65536"/>
                  <a:gd name="T5" fmla="*/ 0 60000 65536"/>
                  <a:gd name="T6" fmla="*/ 0 w 52"/>
                  <a:gd name="T7" fmla="*/ 0 h 258"/>
                  <a:gd name="T8" fmla="*/ 52 w 52"/>
                  <a:gd name="T9" fmla="*/ 258 h 258"/>
                </a:gdLst>
                <a:ahLst/>
                <a:cxnLst>
                  <a:cxn ang="T4">
                    <a:pos x="T0" y="T1"/>
                  </a:cxn>
                  <a:cxn ang="T5">
                    <a:pos x="T2" y="T3"/>
                  </a:cxn>
                </a:cxnLst>
                <a:rect l="T6" t="T7" r="T8" b="T9"/>
                <a:pathLst>
                  <a:path w="52" h="258">
                    <a:moveTo>
                      <a:pt x="52" y="0"/>
                    </a:moveTo>
                    <a:cubicBezTo>
                      <a:pt x="46" y="43"/>
                      <a:pt x="0" y="244"/>
                      <a:pt x="15" y="258"/>
                    </a:cubicBezTo>
                  </a:path>
                </a:pathLst>
              </a:custGeom>
              <a:noFill/>
              <a:ln w="47625">
                <a:solidFill>
                  <a:schemeClr val="accent1">
                    <a:lumMod val="50000"/>
                  </a:schemeClr>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sp>
        <p:nvSpPr>
          <p:cNvPr id="200724" name="Freeform 82"/>
          <p:cNvSpPr>
            <a:spLocks/>
          </p:cNvSpPr>
          <p:nvPr/>
        </p:nvSpPr>
        <p:spPr bwMode="auto">
          <a:xfrm>
            <a:off x="9021417" y="826056"/>
            <a:ext cx="330200" cy="1743075"/>
          </a:xfrm>
          <a:custGeom>
            <a:avLst/>
            <a:gdLst>
              <a:gd name="T0" fmla="*/ 208 w 208"/>
              <a:gd name="T1" fmla="*/ 0 h 1098"/>
              <a:gd name="T2" fmla="*/ 17 w 208"/>
              <a:gd name="T3" fmla="*/ 790 h 1098"/>
              <a:gd name="T4" fmla="*/ 105 w 208"/>
              <a:gd name="T5" fmla="*/ 1098 h 1098"/>
              <a:gd name="T6" fmla="*/ 0 60000 65536"/>
              <a:gd name="T7" fmla="*/ 0 60000 65536"/>
              <a:gd name="T8" fmla="*/ 0 60000 65536"/>
              <a:gd name="T9" fmla="*/ 0 w 208"/>
              <a:gd name="T10" fmla="*/ 0 h 1098"/>
              <a:gd name="T11" fmla="*/ 208 w 208"/>
              <a:gd name="T12" fmla="*/ 1098 h 1098"/>
            </a:gdLst>
            <a:ahLst/>
            <a:cxnLst>
              <a:cxn ang="T6">
                <a:pos x="T0" y="T1"/>
              </a:cxn>
              <a:cxn ang="T7">
                <a:pos x="T2" y="T3"/>
              </a:cxn>
              <a:cxn ang="T8">
                <a:pos x="T4" y="T5"/>
              </a:cxn>
            </a:cxnLst>
            <a:rect l="T9" t="T10" r="T11" b="T12"/>
            <a:pathLst>
              <a:path w="208" h="1098">
                <a:moveTo>
                  <a:pt x="208" y="0"/>
                </a:moveTo>
                <a:cubicBezTo>
                  <a:pt x="176" y="132"/>
                  <a:pt x="34" y="607"/>
                  <a:pt x="17" y="790"/>
                </a:cubicBezTo>
                <a:cubicBezTo>
                  <a:pt x="0" y="973"/>
                  <a:pt x="87" y="1034"/>
                  <a:pt x="105" y="1098"/>
                </a:cubicBezTo>
              </a:path>
            </a:pathLst>
          </a:custGeom>
          <a:noFill/>
          <a:ln w="47625">
            <a:solidFill>
              <a:srgbClr val="FF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22" name="Freeform 85"/>
          <p:cNvSpPr>
            <a:spLocks/>
          </p:cNvSpPr>
          <p:nvPr/>
        </p:nvSpPr>
        <p:spPr bwMode="auto">
          <a:xfrm>
            <a:off x="6610011" y="716518"/>
            <a:ext cx="611188" cy="1916112"/>
          </a:xfrm>
          <a:custGeom>
            <a:avLst/>
            <a:gdLst>
              <a:gd name="T0" fmla="*/ 0 w 385"/>
              <a:gd name="T1" fmla="*/ 1207 h 1207"/>
              <a:gd name="T2" fmla="*/ 337 w 385"/>
              <a:gd name="T3" fmla="*/ 666 h 1207"/>
              <a:gd name="T4" fmla="*/ 290 w 385"/>
              <a:gd name="T5" fmla="*/ 0 h 1207"/>
              <a:gd name="T6" fmla="*/ 0 60000 65536"/>
              <a:gd name="T7" fmla="*/ 0 60000 65536"/>
              <a:gd name="T8" fmla="*/ 0 60000 65536"/>
              <a:gd name="T9" fmla="*/ 0 w 385"/>
              <a:gd name="T10" fmla="*/ 0 h 1207"/>
              <a:gd name="T11" fmla="*/ 385 w 385"/>
              <a:gd name="T12" fmla="*/ 1207 h 1207"/>
            </a:gdLst>
            <a:ahLst/>
            <a:cxnLst>
              <a:cxn ang="T6">
                <a:pos x="T0" y="T1"/>
              </a:cxn>
              <a:cxn ang="T7">
                <a:pos x="T2" y="T3"/>
              </a:cxn>
              <a:cxn ang="T8">
                <a:pos x="T4" y="T5"/>
              </a:cxn>
            </a:cxnLst>
            <a:rect l="T9" t="T10" r="T11" b="T12"/>
            <a:pathLst>
              <a:path w="385" h="1207">
                <a:moveTo>
                  <a:pt x="0" y="1207"/>
                </a:moveTo>
                <a:cubicBezTo>
                  <a:pt x="56" y="1117"/>
                  <a:pt x="289" y="867"/>
                  <a:pt x="337" y="666"/>
                </a:cubicBezTo>
                <a:cubicBezTo>
                  <a:pt x="385" y="465"/>
                  <a:pt x="300" y="139"/>
                  <a:pt x="290" y="0"/>
                </a:cubicBezTo>
              </a:path>
            </a:pathLst>
          </a:custGeom>
          <a:noFill/>
          <a:ln w="47625">
            <a:solidFill>
              <a:srgbClr val="FF6600"/>
            </a:solidFill>
            <a:round/>
            <a:headEnd type="arrow" w="med" len="lg"/>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48" name="矩形 47"/>
              <p:cNvSpPr/>
              <p:nvPr/>
            </p:nvSpPr>
            <p:spPr>
              <a:xfrm>
                <a:off x="931484" y="225158"/>
                <a:ext cx="4274632" cy="1047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931484" y="225158"/>
                <a:ext cx="4274632" cy="104785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221825" y="218178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7030A0"/>
                              </a:solidFill>
                              <a:latin typeface="Cambria Math"/>
                              <a:ea typeface="Cambria Math" panose="02040503050406030204" pitchFamily="18" charset="0"/>
                            </a:rPr>
                          </m:ctrlPr>
                        </m:sSubPr>
                        <m:e>
                          <m:r>
                            <a:rPr lang="en-US" altLang="zh-CN" sz="2800" i="1">
                              <a:solidFill>
                                <a:srgbClr val="7030A0"/>
                              </a:solidFill>
                              <a:latin typeface="Cambria Math" panose="02040503050406030204" pitchFamily="18" charset="0"/>
                              <a:ea typeface="Cambria Math" panose="02040503050406030204" pitchFamily="18" charset="0"/>
                            </a:rPr>
                            <m:t>𝐼</m:t>
                          </m:r>
                        </m:e>
                        <m:sub>
                          <m:r>
                            <a:rPr lang="en-US" altLang="zh-CN" sz="2800" b="0" i="1" smtClean="0">
                              <a:solidFill>
                                <a:srgbClr val="7030A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7030A0"/>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7221825" y="2181781"/>
                <a:ext cx="55816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955110" y="1848406"/>
                <a:ext cx="9457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b="0" i="1" smtClean="0">
                              <a:solidFill>
                                <a:srgbClr val="FF0000"/>
                              </a:solidFill>
                              <a:latin typeface="Cambria Math" panose="02040503050406030204" pitchFamily="18" charset="0"/>
                              <a:ea typeface="Cambria Math" panose="02040503050406030204" pitchFamily="18" charset="0"/>
                            </a:rPr>
                            <m:t>𝑛</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FF0000"/>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955110" y="1848406"/>
                <a:ext cx="94570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21784" y="222647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7721784" y="2226477"/>
                <a:ext cx="56643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31150" y="1261774"/>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331150" y="1261774"/>
                <a:ext cx="48218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491195" y="2258635"/>
                <a:ext cx="5144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1F4E79"/>
                              </a:solidFill>
                              <a:latin typeface="Cambria Math"/>
                              <a:ea typeface="Cambria Math" panose="02040503050406030204" pitchFamily="18" charset="0"/>
                            </a:rPr>
                          </m:ctrlPr>
                        </m:sSubPr>
                        <m:e>
                          <m:r>
                            <a:rPr lang="en-US" altLang="zh-CN" sz="2800" i="1">
                              <a:solidFill>
                                <a:srgbClr val="1F4E79"/>
                              </a:solidFill>
                              <a:latin typeface="Cambria Math" panose="02040503050406030204" pitchFamily="18" charset="0"/>
                              <a:ea typeface="Cambria Math" panose="02040503050406030204" pitchFamily="18" charset="0"/>
                            </a:rPr>
                            <m:t>𝐼</m:t>
                          </m:r>
                        </m:e>
                        <m:sub>
                          <m:r>
                            <a:rPr lang="en-US" altLang="zh-CN" sz="2800" b="0" i="1" smtClean="0">
                              <a:solidFill>
                                <a:srgbClr val="1F4E79"/>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1F4E79"/>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8491195" y="2258635"/>
                <a:ext cx="51443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6664248" y="638518"/>
                <a:ext cx="931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a:ea typeface="Cambria Math" panose="02040503050406030204" pitchFamily="18" charset="0"/>
                            </a:rPr>
                          </m:ctrlPr>
                        </m:sSubPr>
                        <m:e>
                          <m:r>
                            <a:rPr lang="en-US" altLang="zh-CN" sz="2800" i="1">
                              <a:solidFill>
                                <a:srgbClr val="FF6600"/>
                              </a:solidFill>
                              <a:latin typeface="Cambria Math" panose="02040503050406030204" pitchFamily="18" charset="0"/>
                              <a:ea typeface="Cambria Math" panose="02040503050406030204" pitchFamily="18" charset="0"/>
                            </a:rPr>
                            <m:t>𝐼</m:t>
                          </m:r>
                        </m:e>
                        <m:sub>
                          <m:r>
                            <a:rPr lang="en-US" altLang="zh-CN" sz="2800" b="0" i="1" smtClean="0">
                              <a:solidFill>
                                <a:srgbClr val="FF6600"/>
                              </a:solidFill>
                              <a:latin typeface="Cambria Math" panose="02040503050406030204" pitchFamily="18" charset="0"/>
                              <a:ea typeface="Cambria Math" panose="02040503050406030204" pitchFamily="18" charset="0"/>
                            </a:rPr>
                            <m:t>𝑛</m:t>
                          </m:r>
                          <m:r>
                            <a:rPr lang="en-US" altLang="zh-CN" sz="2800" b="0" i="1" smtClean="0">
                              <a:solidFill>
                                <a:srgbClr val="FF66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6600"/>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6664248" y="638518"/>
                <a:ext cx="93160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634657" y="3245906"/>
                <a:ext cx="2681054"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634657" y="3245906"/>
                <a:ext cx="2681054" cy="97334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564251" y="3267460"/>
                <a:ext cx="261481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564251" y="3267460"/>
                <a:ext cx="2614818" cy="9733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12151" y="3960578"/>
                <a:ext cx="2726066" cy="1404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en-US" altLang="zh-CN" sz="2800" i="1" dirty="0">
                  <a:solidFill>
                    <a:srgbClr val="0000FF"/>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12151" y="3960578"/>
                <a:ext cx="2726066" cy="140423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541745" y="3951641"/>
                <a:ext cx="2628925" cy="1404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en-US" altLang="zh-CN" sz="2800" i="1" dirty="0">
                  <a:solidFill>
                    <a:srgbClr val="0000FF"/>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541745" y="3951641"/>
                <a:ext cx="2628925" cy="1404231"/>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68657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500"/>
                                        <p:tgtEl>
                                          <p:spTgt spid="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00722"/>
                                        </p:tgtEl>
                                        <p:attrNameLst>
                                          <p:attrName>style.visibility</p:attrName>
                                        </p:attrNameLst>
                                      </p:cBhvr>
                                      <p:to>
                                        <p:strVal val="visible"/>
                                      </p:to>
                                    </p:set>
                                    <p:animEffect transition="in" filter="wipe(up)">
                                      <p:cBhvr>
                                        <p:cTn id="39" dur="500"/>
                                        <p:tgtEl>
                                          <p:spTgt spid="2007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0724"/>
                                        </p:tgtEl>
                                        <p:attrNameLst>
                                          <p:attrName>style.visibility</p:attrName>
                                        </p:attrNameLst>
                                      </p:cBhvr>
                                      <p:to>
                                        <p:strVal val="visible"/>
                                      </p:to>
                                    </p:set>
                                    <p:animEffect transition="in" filter="wipe(down)">
                                      <p:cBhvr>
                                        <p:cTn id="49" dur="500"/>
                                        <p:tgtEl>
                                          <p:spTgt spid="2007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left)">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0749"/>
                                        </p:tgtEl>
                                        <p:attrNameLst>
                                          <p:attrName>style.visibility</p:attrName>
                                        </p:attrNameLst>
                                      </p:cBhvr>
                                      <p:to>
                                        <p:strVal val="visible"/>
                                      </p:to>
                                    </p:set>
                                    <p:animEffect transition="in" filter="wipe(left)">
                                      <p:cBhvr>
                                        <p:cTn id="59" dur="500"/>
                                        <p:tgtEl>
                                          <p:spTgt spid="20074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0746"/>
                                        </p:tgtEl>
                                        <p:attrNameLst>
                                          <p:attrName>style.visibility</p:attrName>
                                        </p:attrNameLst>
                                      </p:cBhvr>
                                      <p:to>
                                        <p:strVal val="visible"/>
                                      </p:to>
                                    </p:set>
                                    <p:animEffect transition="in" filter="wipe(left)">
                                      <p:cBhvr>
                                        <p:cTn id="64" dur="500"/>
                                        <p:tgtEl>
                                          <p:spTgt spid="20074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up)">
                                      <p:cBhvr>
                                        <p:cTn id="99" dur="500"/>
                                        <p:tgtEl>
                                          <p:spTgt spid="20"/>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animBg="1" autoUpdateAnimBg="0"/>
      <p:bldP spid="2" grpId="0" autoUpdateAnimBg="0"/>
      <p:bldP spid="200749" grpId="0"/>
      <p:bldP spid="200746" grpId="0"/>
      <p:bldP spid="20" grpId="0" animBg="1" autoUpdateAnimBg="0"/>
      <p:bldP spid="21" grpId="0" animBg="1" autoUpdateAnimBg="0"/>
      <p:bldP spid="200724" grpId="0" animBg="1"/>
      <p:bldP spid="200722" grpId="0" animBg="1"/>
      <p:bldP spid="48" grpId="0"/>
      <p:bldP spid="54" grpId="0"/>
      <p:bldP spid="55" grpId="0"/>
      <p:bldP spid="56" grpId="0"/>
      <p:bldP spid="57" grpId="0"/>
      <p:bldP spid="59" grpId="0"/>
      <p:bldP spid="60" grpId="0"/>
      <p:bldP spid="61" grpId="0"/>
      <p:bldP spid="41" grpId="0"/>
      <p:bldP spid="42" grpId="0"/>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2786" name="Text Box 56"/>
              <p:cNvSpPr txBox="1">
                <a:spLocks noChangeArrowheads="1"/>
              </p:cNvSpPr>
              <p:nvPr/>
            </p:nvSpPr>
            <p:spPr bwMode="auto">
              <a:xfrm>
                <a:off x="413164" y="4098377"/>
                <a:ext cx="8229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latin typeface="+mn-lt"/>
                    <a:ea typeface="+mn-ea"/>
                  </a:rPr>
                  <a:t>问</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 </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是否与回路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外电流有关？</a:t>
                </a:r>
              </a:p>
            </p:txBody>
          </p:sp>
        </mc:Choice>
        <mc:Fallback xmlns="">
          <p:sp>
            <p:nvSpPr>
              <p:cNvPr id="202786" name="Text Box 56"/>
              <p:cNvSpPr txBox="1">
                <a:spLocks noRot="1" noChangeAspect="1" noMove="1" noResize="1" noEditPoints="1" noAdjustHandles="1" noChangeArrowheads="1" noChangeShapeType="1" noTextEdit="1"/>
              </p:cNvSpPr>
              <p:nvPr/>
            </p:nvSpPr>
            <p:spPr bwMode="auto">
              <a:xfrm>
                <a:off x="413164" y="4098377"/>
                <a:ext cx="8229600" cy="576263"/>
              </a:xfrm>
              <a:prstGeom prst="rect">
                <a:avLst/>
              </a:prstGeom>
              <a:blipFill>
                <a:blip r:embed="rId3"/>
                <a:stretch>
                  <a:fillRect l="-155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50314" y="750333"/>
                <a:ext cx="1809341"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50314" y="750333"/>
                <a:ext cx="1809341" cy="9733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653720" y="2165124"/>
                <a:ext cx="25653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653720" y="2165124"/>
                <a:ext cx="2565318"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776568" y="788434"/>
            <a:ext cx="3648075" cy="3048000"/>
            <a:chOff x="5776568" y="788434"/>
            <a:chExt cx="3648075" cy="3048000"/>
          </a:xfrm>
        </p:grpSpPr>
        <p:grpSp>
          <p:nvGrpSpPr>
            <p:cNvPr id="202756" name="Group 59"/>
            <p:cNvGrpSpPr>
              <a:grpSpLocks/>
            </p:cNvGrpSpPr>
            <p:nvPr/>
          </p:nvGrpSpPr>
          <p:grpSpPr bwMode="auto">
            <a:xfrm>
              <a:off x="5776568" y="788434"/>
              <a:ext cx="3648075" cy="3048000"/>
              <a:chOff x="3318" y="672"/>
              <a:chExt cx="2298" cy="1920"/>
            </a:xfrm>
          </p:grpSpPr>
          <p:sp>
            <p:nvSpPr>
              <p:cNvPr id="202764" name="Rectangle 60"/>
              <p:cNvSpPr>
                <a:spLocks noChangeArrowheads="1"/>
              </p:cNvSpPr>
              <p:nvPr/>
            </p:nvSpPr>
            <p:spPr bwMode="auto">
              <a:xfrm>
                <a:off x="3318" y="672"/>
                <a:ext cx="2298" cy="19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latin typeface="+mn-lt"/>
                  <a:ea typeface="+mn-ea"/>
                </a:endParaRPr>
              </a:p>
            </p:txBody>
          </p:sp>
          <p:sp>
            <p:nvSpPr>
              <p:cNvPr id="202765" name="Oval 61"/>
              <p:cNvSpPr>
                <a:spLocks noChangeArrowheads="1"/>
              </p:cNvSpPr>
              <p:nvPr/>
            </p:nvSpPr>
            <p:spPr bwMode="auto">
              <a:xfrm>
                <a:off x="3665" y="1166"/>
                <a:ext cx="1350" cy="668"/>
              </a:xfrm>
              <a:prstGeom prst="ellipse">
                <a:avLst/>
              </a:prstGeom>
              <a:solidFill>
                <a:srgbClr val="CDEBFF">
                  <a:alpha val="50195"/>
                </a:srgbClr>
              </a:solidFill>
              <a:ln w="38100">
                <a:solidFill>
                  <a:srgbClr val="3333CC"/>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latin typeface="+mn-lt"/>
                  <a:ea typeface="+mn-ea"/>
                </a:endParaRPr>
              </a:p>
            </p:txBody>
          </p:sp>
          <p:sp>
            <p:nvSpPr>
              <p:cNvPr id="202766" name="Freeform 62"/>
              <p:cNvSpPr>
                <a:spLocks/>
              </p:cNvSpPr>
              <p:nvPr/>
            </p:nvSpPr>
            <p:spPr bwMode="auto">
              <a:xfrm>
                <a:off x="3504" y="849"/>
                <a:ext cx="792" cy="822"/>
              </a:xfrm>
              <a:custGeom>
                <a:avLst/>
                <a:gdLst>
                  <a:gd name="T0" fmla="*/ 0 w 936"/>
                  <a:gd name="T1" fmla="*/ 822 h 822"/>
                  <a:gd name="T2" fmla="*/ 3 w 936"/>
                  <a:gd name="T3" fmla="*/ 583 h 822"/>
                  <a:gd name="T4" fmla="*/ 3 w 936"/>
                  <a:gd name="T5" fmla="*/ 332 h 822"/>
                  <a:gd name="T6" fmla="*/ 3 w 936"/>
                  <a:gd name="T7" fmla="*/ 154 h 822"/>
                  <a:gd name="T8" fmla="*/ 4 w 936"/>
                  <a:gd name="T9" fmla="*/ 31 h 822"/>
                  <a:gd name="T10" fmla="*/ 7 w 936"/>
                  <a:gd name="T11" fmla="*/ 20 h 822"/>
                  <a:gd name="T12" fmla="*/ 8 w 936"/>
                  <a:gd name="T13" fmla="*/ 154 h 822"/>
                  <a:gd name="T14" fmla="*/ 10 w 936"/>
                  <a:gd name="T15" fmla="*/ 555 h 822"/>
                  <a:gd name="T16" fmla="*/ 10 w 936"/>
                  <a:gd name="T17" fmla="*/ 599 h 8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6"/>
                  <a:gd name="T28" fmla="*/ 0 h 822"/>
                  <a:gd name="T29" fmla="*/ 936 w 936"/>
                  <a:gd name="T30" fmla="*/ 822 h 8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6" h="822">
                    <a:moveTo>
                      <a:pt x="0" y="822"/>
                    </a:moveTo>
                    <a:cubicBezTo>
                      <a:pt x="3" y="782"/>
                      <a:pt x="2" y="665"/>
                      <a:pt x="16" y="583"/>
                    </a:cubicBezTo>
                    <a:cubicBezTo>
                      <a:pt x="30" y="501"/>
                      <a:pt x="61" y="403"/>
                      <a:pt x="87" y="332"/>
                    </a:cubicBezTo>
                    <a:cubicBezTo>
                      <a:pt x="113" y="261"/>
                      <a:pt x="127" y="204"/>
                      <a:pt x="174" y="154"/>
                    </a:cubicBezTo>
                    <a:cubicBezTo>
                      <a:pt x="221" y="104"/>
                      <a:pt x="296" y="53"/>
                      <a:pt x="368" y="31"/>
                    </a:cubicBezTo>
                    <a:cubicBezTo>
                      <a:pt x="440" y="9"/>
                      <a:pt x="540" y="0"/>
                      <a:pt x="609" y="20"/>
                    </a:cubicBezTo>
                    <a:cubicBezTo>
                      <a:pt x="678" y="40"/>
                      <a:pt x="733" y="64"/>
                      <a:pt x="784" y="154"/>
                    </a:cubicBezTo>
                    <a:cubicBezTo>
                      <a:pt x="834" y="243"/>
                      <a:pt x="892" y="480"/>
                      <a:pt x="914" y="555"/>
                    </a:cubicBezTo>
                    <a:cubicBezTo>
                      <a:pt x="936" y="629"/>
                      <a:pt x="914" y="592"/>
                      <a:pt x="914" y="599"/>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7" name="Freeform 63"/>
              <p:cNvSpPr>
                <a:spLocks/>
              </p:cNvSpPr>
              <p:nvPr/>
            </p:nvSpPr>
            <p:spPr bwMode="auto">
              <a:xfrm>
                <a:off x="3967" y="1776"/>
                <a:ext cx="341" cy="642"/>
              </a:xfrm>
              <a:custGeom>
                <a:avLst/>
                <a:gdLst>
                  <a:gd name="T0" fmla="*/ 395 w 395"/>
                  <a:gd name="T1" fmla="*/ 66 h 642"/>
                  <a:gd name="T2" fmla="*/ 351 w 395"/>
                  <a:gd name="T3" fmla="*/ 319 h 642"/>
                  <a:gd name="T4" fmla="*/ 249 w 395"/>
                  <a:gd name="T5" fmla="*/ 600 h 642"/>
                  <a:gd name="T6" fmla="*/ 105 w 395"/>
                  <a:gd name="T7" fmla="*/ 568 h 642"/>
                  <a:gd name="T8" fmla="*/ 17 w 395"/>
                  <a:gd name="T9" fmla="*/ 207 h 642"/>
                  <a:gd name="T10" fmla="*/ 3 w 395"/>
                  <a:gd name="T11" fmla="*/ 0 h 642"/>
                  <a:gd name="T12" fmla="*/ 0 60000 65536"/>
                  <a:gd name="T13" fmla="*/ 0 60000 65536"/>
                  <a:gd name="T14" fmla="*/ 0 60000 65536"/>
                  <a:gd name="T15" fmla="*/ 0 60000 65536"/>
                  <a:gd name="T16" fmla="*/ 0 60000 65536"/>
                  <a:gd name="T17" fmla="*/ 0 60000 65536"/>
                  <a:gd name="T18" fmla="*/ 0 w 395"/>
                  <a:gd name="T19" fmla="*/ 0 h 642"/>
                  <a:gd name="T20" fmla="*/ 395 w 395"/>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395" h="642">
                    <a:moveTo>
                      <a:pt x="395" y="66"/>
                    </a:moveTo>
                    <a:cubicBezTo>
                      <a:pt x="389" y="107"/>
                      <a:pt x="375" y="230"/>
                      <a:pt x="351" y="319"/>
                    </a:cubicBezTo>
                    <a:cubicBezTo>
                      <a:pt x="327" y="408"/>
                      <a:pt x="290" y="558"/>
                      <a:pt x="249" y="600"/>
                    </a:cubicBezTo>
                    <a:cubicBezTo>
                      <a:pt x="208" y="642"/>
                      <a:pt x="144" y="634"/>
                      <a:pt x="105" y="568"/>
                    </a:cubicBezTo>
                    <a:cubicBezTo>
                      <a:pt x="66" y="502"/>
                      <a:pt x="34" y="302"/>
                      <a:pt x="17" y="207"/>
                    </a:cubicBezTo>
                    <a:cubicBezTo>
                      <a:pt x="0" y="112"/>
                      <a:pt x="6" y="43"/>
                      <a:pt x="3" y="0"/>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8" name="Freeform 64"/>
              <p:cNvSpPr>
                <a:spLocks/>
              </p:cNvSpPr>
              <p:nvPr/>
            </p:nvSpPr>
            <p:spPr bwMode="auto">
              <a:xfrm>
                <a:off x="3917" y="845"/>
                <a:ext cx="626" cy="739"/>
              </a:xfrm>
              <a:custGeom>
                <a:avLst/>
                <a:gdLst>
                  <a:gd name="T0" fmla="*/ 16 w 590"/>
                  <a:gd name="T1" fmla="*/ 677 h 722"/>
                  <a:gd name="T2" fmla="*/ 7 w 590"/>
                  <a:gd name="T3" fmla="*/ 467 h 722"/>
                  <a:gd name="T4" fmla="*/ 60 w 590"/>
                  <a:gd name="T5" fmla="*/ 232 h 722"/>
                  <a:gd name="T6" fmla="*/ 183 w 590"/>
                  <a:gd name="T7" fmla="*/ 43 h 722"/>
                  <a:gd name="T8" fmla="*/ 408 w 590"/>
                  <a:gd name="T9" fmla="*/ 9 h 722"/>
                  <a:gd name="T10" fmla="*/ 539 w 590"/>
                  <a:gd name="T11" fmla="*/ 98 h 722"/>
                  <a:gd name="T12" fmla="*/ 583 w 590"/>
                  <a:gd name="T13" fmla="*/ 232 h 722"/>
                  <a:gd name="T14" fmla="*/ 583 w 590"/>
                  <a:gd name="T15" fmla="*/ 544 h 722"/>
                  <a:gd name="T16" fmla="*/ 583 w 590"/>
                  <a:gd name="T17" fmla="*/ 722 h 7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0"/>
                  <a:gd name="T28" fmla="*/ 0 h 722"/>
                  <a:gd name="T29" fmla="*/ 590 w 590"/>
                  <a:gd name="T30" fmla="*/ 722 h 7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0" h="722">
                    <a:moveTo>
                      <a:pt x="16" y="677"/>
                    </a:moveTo>
                    <a:cubicBezTo>
                      <a:pt x="15" y="642"/>
                      <a:pt x="0" y="541"/>
                      <a:pt x="7" y="467"/>
                    </a:cubicBezTo>
                    <a:cubicBezTo>
                      <a:pt x="14" y="393"/>
                      <a:pt x="31" y="303"/>
                      <a:pt x="60" y="232"/>
                    </a:cubicBezTo>
                    <a:cubicBezTo>
                      <a:pt x="89" y="161"/>
                      <a:pt x="125" y="80"/>
                      <a:pt x="183" y="43"/>
                    </a:cubicBezTo>
                    <a:cubicBezTo>
                      <a:pt x="241" y="6"/>
                      <a:pt x="349" y="0"/>
                      <a:pt x="408" y="9"/>
                    </a:cubicBezTo>
                    <a:cubicBezTo>
                      <a:pt x="467" y="18"/>
                      <a:pt x="510" y="61"/>
                      <a:pt x="539" y="98"/>
                    </a:cubicBezTo>
                    <a:cubicBezTo>
                      <a:pt x="568" y="135"/>
                      <a:pt x="575" y="158"/>
                      <a:pt x="583" y="232"/>
                    </a:cubicBezTo>
                    <a:cubicBezTo>
                      <a:pt x="590" y="306"/>
                      <a:pt x="583" y="462"/>
                      <a:pt x="583" y="544"/>
                    </a:cubicBezTo>
                    <a:cubicBezTo>
                      <a:pt x="583" y="625"/>
                      <a:pt x="583" y="692"/>
                      <a:pt x="583" y="722"/>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9" name="Line 65"/>
              <p:cNvSpPr>
                <a:spLocks noChangeShapeType="1"/>
              </p:cNvSpPr>
              <p:nvPr/>
            </p:nvSpPr>
            <p:spPr bwMode="auto">
              <a:xfrm>
                <a:off x="4536" y="1834"/>
                <a:ext cx="0" cy="535"/>
              </a:xfrm>
              <a:prstGeom prst="line">
                <a:avLst/>
              </a:prstGeom>
              <a:noFill/>
              <a:ln w="38100">
                <a:solidFill>
                  <a:srgbClr val="CC00CC"/>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0" name="Line 66"/>
              <p:cNvSpPr>
                <a:spLocks noChangeShapeType="1"/>
              </p:cNvSpPr>
              <p:nvPr/>
            </p:nvSpPr>
            <p:spPr bwMode="auto">
              <a:xfrm>
                <a:off x="3504" y="1632"/>
                <a:ext cx="0" cy="402"/>
              </a:xfrm>
              <a:prstGeom prst="line">
                <a:avLst/>
              </a:prstGeom>
              <a:noFill/>
              <a:ln w="38100">
                <a:solidFill>
                  <a:srgbClr val="CC00CC"/>
                </a:solidFill>
                <a:prstDash val="sysDot"/>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1" name="Line 67"/>
              <p:cNvSpPr>
                <a:spLocks noChangeShapeType="1"/>
              </p:cNvSpPr>
              <p:nvPr/>
            </p:nvSpPr>
            <p:spPr bwMode="auto">
              <a:xfrm>
                <a:off x="4536" y="2369"/>
                <a:ext cx="0" cy="22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2" name="Freeform 68"/>
              <p:cNvSpPr>
                <a:spLocks/>
              </p:cNvSpPr>
              <p:nvPr/>
            </p:nvSpPr>
            <p:spPr bwMode="auto">
              <a:xfrm>
                <a:off x="4790" y="765"/>
                <a:ext cx="181" cy="802"/>
              </a:xfrm>
              <a:custGeom>
                <a:avLst/>
                <a:gdLst>
                  <a:gd name="T0" fmla="*/ 13 w 200"/>
                  <a:gd name="T1" fmla="*/ 0 h 864"/>
                  <a:gd name="T2" fmla="*/ 7 w 200"/>
                  <a:gd name="T3" fmla="*/ 13 h 864"/>
                  <a:gd name="T4" fmla="*/ 5 w 200"/>
                  <a:gd name="T5" fmla="*/ 26 h 864"/>
                  <a:gd name="T6" fmla="*/ 5 w 200"/>
                  <a:gd name="T7" fmla="*/ 52 h 864"/>
                  <a:gd name="T8" fmla="*/ 5 w 200"/>
                  <a:gd name="T9" fmla="*/ 71 h 864"/>
                  <a:gd name="T10" fmla="*/ 5 w 200"/>
                  <a:gd name="T11" fmla="*/ 116 h 864"/>
                  <a:gd name="T12" fmla="*/ 0 60000 65536"/>
                  <a:gd name="T13" fmla="*/ 0 60000 65536"/>
                  <a:gd name="T14" fmla="*/ 0 60000 65536"/>
                  <a:gd name="T15" fmla="*/ 0 60000 65536"/>
                  <a:gd name="T16" fmla="*/ 0 60000 65536"/>
                  <a:gd name="T17" fmla="*/ 0 60000 65536"/>
                  <a:gd name="T18" fmla="*/ 0 w 200"/>
                  <a:gd name="T19" fmla="*/ 0 h 864"/>
                  <a:gd name="T20" fmla="*/ 200 w 200"/>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00" h="864">
                    <a:moveTo>
                      <a:pt x="200" y="0"/>
                    </a:moveTo>
                    <a:cubicBezTo>
                      <a:pt x="164" y="32"/>
                      <a:pt x="128" y="64"/>
                      <a:pt x="104" y="96"/>
                    </a:cubicBezTo>
                    <a:cubicBezTo>
                      <a:pt x="80" y="128"/>
                      <a:pt x="72" y="144"/>
                      <a:pt x="56" y="192"/>
                    </a:cubicBezTo>
                    <a:cubicBezTo>
                      <a:pt x="40" y="240"/>
                      <a:pt x="16" y="328"/>
                      <a:pt x="8" y="384"/>
                    </a:cubicBezTo>
                    <a:cubicBezTo>
                      <a:pt x="0" y="440"/>
                      <a:pt x="0" y="448"/>
                      <a:pt x="8" y="528"/>
                    </a:cubicBezTo>
                    <a:cubicBezTo>
                      <a:pt x="16" y="608"/>
                      <a:pt x="48" y="808"/>
                      <a:pt x="56" y="864"/>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3" name="Freeform 69"/>
              <p:cNvSpPr>
                <a:spLocks/>
              </p:cNvSpPr>
              <p:nvPr/>
            </p:nvSpPr>
            <p:spPr bwMode="auto">
              <a:xfrm>
                <a:off x="4841" y="1745"/>
                <a:ext cx="50" cy="401"/>
              </a:xfrm>
              <a:custGeom>
                <a:avLst/>
                <a:gdLst>
                  <a:gd name="T0" fmla="*/ 0 w 56"/>
                  <a:gd name="T1" fmla="*/ 0 h 432"/>
                  <a:gd name="T2" fmla="*/ 4 w 56"/>
                  <a:gd name="T3" fmla="*/ 45 h 432"/>
                  <a:gd name="T4" fmla="*/ 4 w 56"/>
                  <a:gd name="T5" fmla="*/ 58 h 432"/>
                  <a:gd name="T6" fmla="*/ 0 60000 65536"/>
                  <a:gd name="T7" fmla="*/ 0 60000 65536"/>
                  <a:gd name="T8" fmla="*/ 0 60000 65536"/>
                  <a:gd name="T9" fmla="*/ 0 w 56"/>
                  <a:gd name="T10" fmla="*/ 0 h 432"/>
                  <a:gd name="T11" fmla="*/ 56 w 56"/>
                  <a:gd name="T12" fmla="*/ 432 h 432"/>
                </a:gdLst>
                <a:ahLst/>
                <a:cxnLst>
                  <a:cxn ang="T6">
                    <a:pos x="T0" y="T1"/>
                  </a:cxn>
                  <a:cxn ang="T7">
                    <a:pos x="T2" y="T3"/>
                  </a:cxn>
                  <a:cxn ang="T8">
                    <a:pos x="T4" y="T5"/>
                  </a:cxn>
                </a:cxnLst>
                <a:rect l="T9" t="T10" r="T11" b="T12"/>
                <a:pathLst>
                  <a:path w="56" h="432">
                    <a:moveTo>
                      <a:pt x="0" y="0"/>
                    </a:moveTo>
                    <a:cubicBezTo>
                      <a:pt x="20" y="132"/>
                      <a:pt x="40" y="264"/>
                      <a:pt x="48" y="336"/>
                    </a:cubicBezTo>
                    <a:cubicBezTo>
                      <a:pt x="56" y="408"/>
                      <a:pt x="48" y="416"/>
                      <a:pt x="48" y="432"/>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4" name="Line 70"/>
              <p:cNvSpPr>
                <a:spLocks noChangeShapeType="1"/>
              </p:cNvSpPr>
              <p:nvPr/>
            </p:nvSpPr>
            <p:spPr bwMode="auto">
              <a:xfrm>
                <a:off x="4884" y="2146"/>
                <a:ext cx="0" cy="22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5" name="Freeform 71"/>
              <p:cNvSpPr>
                <a:spLocks/>
              </p:cNvSpPr>
              <p:nvPr/>
            </p:nvSpPr>
            <p:spPr bwMode="auto">
              <a:xfrm>
                <a:off x="5168" y="898"/>
                <a:ext cx="152" cy="1204"/>
              </a:xfrm>
              <a:custGeom>
                <a:avLst/>
                <a:gdLst>
                  <a:gd name="T0" fmla="*/ 152 w 152"/>
                  <a:gd name="T1" fmla="*/ 0 h 1204"/>
                  <a:gd name="T2" fmla="*/ 65 w 152"/>
                  <a:gd name="T3" fmla="*/ 223 h 1204"/>
                  <a:gd name="T4" fmla="*/ 24 w 152"/>
                  <a:gd name="T5" fmla="*/ 478 h 1204"/>
                  <a:gd name="T6" fmla="*/ 0 w 152"/>
                  <a:gd name="T7" fmla="*/ 814 h 1204"/>
                  <a:gd name="T8" fmla="*/ 21 w 152"/>
                  <a:gd name="T9" fmla="*/ 1115 h 1204"/>
                  <a:gd name="T10" fmla="*/ 65 w 152"/>
                  <a:gd name="T11" fmla="*/ 1204 h 1204"/>
                  <a:gd name="T12" fmla="*/ 0 60000 65536"/>
                  <a:gd name="T13" fmla="*/ 0 60000 65536"/>
                  <a:gd name="T14" fmla="*/ 0 60000 65536"/>
                  <a:gd name="T15" fmla="*/ 0 60000 65536"/>
                  <a:gd name="T16" fmla="*/ 0 60000 65536"/>
                  <a:gd name="T17" fmla="*/ 0 60000 65536"/>
                  <a:gd name="T18" fmla="*/ 0 w 152"/>
                  <a:gd name="T19" fmla="*/ 0 h 1204"/>
                  <a:gd name="T20" fmla="*/ 152 w 152"/>
                  <a:gd name="T21" fmla="*/ 1204 h 1204"/>
                </a:gdLst>
                <a:ahLst/>
                <a:cxnLst>
                  <a:cxn ang="T12">
                    <a:pos x="T0" y="T1"/>
                  </a:cxn>
                  <a:cxn ang="T13">
                    <a:pos x="T2" y="T3"/>
                  </a:cxn>
                  <a:cxn ang="T14">
                    <a:pos x="T4" y="T5"/>
                  </a:cxn>
                  <a:cxn ang="T15">
                    <a:pos x="T6" y="T7"/>
                  </a:cxn>
                  <a:cxn ang="T16">
                    <a:pos x="T8" y="T9"/>
                  </a:cxn>
                  <a:cxn ang="T17">
                    <a:pos x="T10" y="T11"/>
                  </a:cxn>
                </a:cxnLst>
                <a:rect l="T18" t="T19" r="T20" b="T21"/>
                <a:pathLst>
                  <a:path w="152" h="1204">
                    <a:moveTo>
                      <a:pt x="152" y="0"/>
                    </a:moveTo>
                    <a:cubicBezTo>
                      <a:pt x="116" y="78"/>
                      <a:pt x="86" y="143"/>
                      <a:pt x="65" y="223"/>
                    </a:cubicBezTo>
                    <a:cubicBezTo>
                      <a:pt x="44" y="303"/>
                      <a:pt x="35" y="380"/>
                      <a:pt x="24" y="478"/>
                    </a:cubicBezTo>
                    <a:cubicBezTo>
                      <a:pt x="13" y="576"/>
                      <a:pt x="0" y="708"/>
                      <a:pt x="0" y="814"/>
                    </a:cubicBezTo>
                    <a:cubicBezTo>
                      <a:pt x="0" y="920"/>
                      <a:pt x="10" y="1050"/>
                      <a:pt x="21" y="1115"/>
                    </a:cubicBezTo>
                    <a:cubicBezTo>
                      <a:pt x="32" y="1180"/>
                      <a:pt x="58" y="1189"/>
                      <a:pt x="65" y="1204"/>
                    </a:cubicBezTo>
                  </a:path>
                </a:pathLst>
              </a:custGeom>
              <a:noFill/>
              <a:ln w="38100">
                <a:solidFill>
                  <a:srgbClr val="CC00CC"/>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6" name="Line 72"/>
              <p:cNvSpPr>
                <a:spLocks noChangeShapeType="1"/>
              </p:cNvSpPr>
              <p:nvPr/>
            </p:nvSpPr>
            <p:spPr bwMode="auto">
              <a:xfrm>
                <a:off x="5232" y="2102"/>
                <a:ext cx="131" cy="178"/>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7" name="Line 73"/>
              <p:cNvSpPr>
                <a:spLocks noChangeShapeType="1"/>
              </p:cNvSpPr>
              <p:nvPr/>
            </p:nvSpPr>
            <p:spPr bwMode="auto">
              <a:xfrm flipV="1">
                <a:off x="5320" y="765"/>
                <a:ext cx="87" cy="13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8" name="Line 74"/>
              <p:cNvSpPr>
                <a:spLocks noChangeShapeType="1"/>
              </p:cNvSpPr>
              <p:nvPr/>
            </p:nvSpPr>
            <p:spPr bwMode="auto">
              <a:xfrm flipV="1">
                <a:off x="4971" y="720"/>
                <a:ext cx="131" cy="45"/>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9" name="Line 75"/>
              <p:cNvSpPr>
                <a:spLocks noChangeShapeType="1"/>
              </p:cNvSpPr>
              <p:nvPr/>
            </p:nvSpPr>
            <p:spPr bwMode="auto">
              <a:xfrm>
                <a:off x="4169" y="1824"/>
                <a:ext cx="151" cy="1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9" name="矩形 38"/>
                <p:cNvSpPr/>
                <p:nvPr/>
              </p:nvSpPr>
              <p:spPr>
                <a:xfrm>
                  <a:off x="6020468" y="2296749"/>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020468" y="2296749"/>
                  <a:ext cx="5581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714616" y="1374549"/>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8714616" y="1374549"/>
                  <a:ext cx="56643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076327" y="1201351"/>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076327" y="1201351"/>
                  <a:ext cx="5664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096407" y="214163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7096407" y="2141639"/>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685279" y="1673655"/>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6685279" y="1673655"/>
                  <a:ext cx="55816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198538" y="150776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198538" y="1507761"/>
                  <a:ext cx="55816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626322" y="159031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7626322" y="1590311"/>
                  <a:ext cx="558166" cy="523220"/>
                </a:xfrm>
                <a:prstGeom prst="rect">
                  <a:avLst/>
                </a:prstGeom>
                <a:blipFill>
                  <a:blip r:embed="rId13"/>
                  <a:stretch>
                    <a:fillRect/>
                  </a:stretch>
                </a:blipFill>
              </p:spPr>
              <p:txBody>
                <a:bodyPr/>
                <a:lstStyle/>
                <a:p>
                  <a:r>
                    <a:rPr lang="zh-CN" altLang="en-US">
                      <a:noFill/>
                    </a:rPr>
                    <a:t> </a:t>
                  </a:r>
                </a:p>
              </p:txBody>
            </p:sp>
          </mc:Fallback>
        </mc:AlternateContent>
      </p:grpSp>
      <p:grpSp>
        <p:nvGrpSpPr>
          <p:cNvPr id="3" name="组合 2"/>
          <p:cNvGrpSpPr/>
          <p:nvPr/>
        </p:nvGrpSpPr>
        <p:grpSpPr>
          <a:xfrm>
            <a:off x="946928" y="4776688"/>
            <a:ext cx="7397751" cy="1582291"/>
            <a:chOff x="946928" y="4776688"/>
            <a:chExt cx="7397751" cy="1582291"/>
          </a:xfrm>
        </p:grpSpPr>
        <mc:AlternateContent xmlns:mc="http://schemas.openxmlformats.org/markup-compatibility/2006" xmlns:a14="http://schemas.microsoft.com/office/drawing/2010/main">
          <mc:Choice Requires="a14">
            <p:sp>
              <p:nvSpPr>
                <p:cNvPr id="202759" name="Text Box 84"/>
                <p:cNvSpPr txBox="1">
                  <a:spLocks noChangeArrowheads="1"/>
                </p:cNvSpPr>
                <p:nvPr/>
              </p:nvSpPr>
              <p:spPr bwMode="auto">
                <a:xfrm>
                  <a:off x="946928" y="4922291"/>
                  <a:ext cx="7397751" cy="14366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）若                      ，是否回路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上各处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lt"/>
                      <a:ea typeface="+mn-ea"/>
                    </a:rPr>
                    <a:t>？</a:t>
                  </a:r>
                </a:p>
                <a:p>
                  <a:pPr eaLnBrk="1" hangingPunct="1">
                    <a:spcBef>
                      <a:spcPct val="0"/>
                    </a:spcBef>
                    <a:buClrTx/>
                    <a:buSzTx/>
                    <a:buFontTx/>
                    <a:buNone/>
                  </a:pPr>
                  <a:r>
                    <a:rPr kumimoji="0" lang="zh-CN" altLang="en-US" sz="2800" dirty="0">
                      <a:solidFill>
                        <a:srgbClr val="0000FF"/>
                      </a:solidFill>
                      <a:latin typeface="+mn-lt"/>
                      <a:ea typeface="+mn-ea"/>
                    </a:rPr>
                    <a:t>      </a:t>
                  </a:r>
                  <a:endParaRPr kumimoji="0" lang="en-US" altLang="zh-CN" sz="2800" dirty="0">
                    <a:solidFill>
                      <a:srgbClr val="0000FF"/>
                    </a:solidFill>
                    <a:latin typeface="+mn-lt"/>
                    <a:ea typeface="+mn-ea"/>
                  </a:endParaRPr>
                </a:p>
                <a:p>
                  <a:pPr eaLnBrk="1" hangingPunct="1">
                    <a:spcBef>
                      <a:spcPct val="0"/>
                    </a:spcBef>
                    <a:buClrTx/>
                    <a:buSzTx/>
                    <a:buFontTx/>
                    <a:buNone/>
                  </a:pPr>
                  <a:r>
                    <a:rPr kumimoji="0" lang="zh-CN" altLang="en-US" sz="2800" dirty="0">
                      <a:solidFill>
                        <a:srgbClr val="0000FF"/>
                      </a:solidFill>
                      <a:latin typeface="+mn-lt"/>
                      <a:ea typeface="+mn-ea"/>
                    </a:rPr>
                    <a:t>是否回路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内无电流穿过？</a:t>
                  </a:r>
                </a:p>
              </p:txBody>
            </p:sp>
          </mc:Choice>
          <mc:Fallback xmlns="">
            <p:sp>
              <p:nvSpPr>
                <p:cNvPr id="202759" name="Text Box 84"/>
                <p:cNvSpPr txBox="1">
                  <a:spLocks noRot="1" noChangeAspect="1" noMove="1" noResize="1" noEditPoints="1" noAdjustHandles="1" noChangeArrowheads="1" noChangeShapeType="1" noTextEdit="1"/>
                </p:cNvSpPr>
                <p:nvPr/>
              </p:nvSpPr>
              <p:spPr bwMode="auto">
                <a:xfrm>
                  <a:off x="946928" y="4922291"/>
                  <a:ext cx="7397751" cy="1436688"/>
                </a:xfrm>
                <a:prstGeom prst="rect">
                  <a:avLst/>
                </a:prstGeom>
                <a:blipFill>
                  <a:blip r:embed="rId14"/>
                  <a:stretch>
                    <a:fillRect l="-1647" t="-424" r="-494" b="-110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897793" y="4776688"/>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897793" y="4776688"/>
                  <a:ext cx="2107885" cy="973343"/>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矩形 31"/>
              <p:cNvSpPr/>
              <p:nvPr/>
            </p:nvSpPr>
            <p:spPr>
              <a:xfrm>
                <a:off x="2178515" y="938847"/>
                <a:ext cx="3600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178515" y="938847"/>
                <a:ext cx="3600537"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670435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2786"/>
                                        </p:tgtEl>
                                        <p:attrNameLst>
                                          <p:attrName>style.visibility</p:attrName>
                                        </p:attrNameLst>
                                      </p:cBhvr>
                                      <p:to>
                                        <p:strVal val="visible"/>
                                      </p:to>
                                    </p:set>
                                    <p:animEffect transition="in" filter="wipe(left)">
                                      <p:cBhvr>
                                        <p:cTn id="27" dur="500"/>
                                        <p:tgtEl>
                                          <p:spTgt spid="2027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86" grpId="0"/>
      <p:bldP spid="37" grpId="0"/>
      <p:bldP spid="38"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2" name="Text Box 10"/>
          <p:cNvSpPr txBox="1">
            <a:spLocks noChangeArrowheads="1"/>
          </p:cNvSpPr>
          <p:nvPr/>
        </p:nvSpPr>
        <p:spPr bwMode="auto">
          <a:xfrm>
            <a:off x="675240" y="4769663"/>
            <a:ext cx="5788166" cy="523220"/>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4</a:t>
            </a:r>
            <a:r>
              <a:rPr kumimoji="1" lang="zh-CN" altLang="en-US" sz="2800" dirty="0">
                <a:solidFill>
                  <a:srgbClr val="0000FF"/>
                </a:solidFill>
                <a:latin typeface="+mn-lt"/>
                <a:ea typeface="+mn-ea"/>
              </a:rPr>
              <a:t>）</a:t>
            </a:r>
            <a:r>
              <a:rPr kumimoji="1" lang="zh-CN" altLang="en-US" sz="2800" dirty="0">
                <a:solidFill>
                  <a:srgbClr val="FF0000"/>
                </a:solidFill>
                <a:latin typeface="+mn-lt"/>
                <a:ea typeface="+mn-ea"/>
              </a:rPr>
              <a:t>磁场是有旋场（涡旋场）</a:t>
            </a:r>
            <a:r>
              <a:rPr lang="zh-CN" altLang="en-US" sz="2800" dirty="0">
                <a:solidFill>
                  <a:srgbClr val="0000FF"/>
                </a:solidFill>
                <a:latin typeface="+mn-lt"/>
                <a:ea typeface="+mn-ea"/>
              </a:rPr>
              <a:t>。</a:t>
            </a:r>
          </a:p>
        </p:txBody>
      </p:sp>
      <p:sp>
        <p:nvSpPr>
          <p:cNvPr id="125964" name="Text Box 12"/>
          <p:cNvSpPr txBox="1">
            <a:spLocks noChangeArrowheads="1"/>
          </p:cNvSpPr>
          <p:nvPr/>
        </p:nvSpPr>
        <p:spPr bwMode="auto">
          <a:xfrm>
            <a:off x="675240" y="5283173"/>
            <a:ext cx="8839820" cy="1169551"/>
          </a:xfrm>
          <a:prstGeom prst="rect">
            <a:avLst/>
          </a:prstGeom>
          <a:noFill/>
          <a:ln w="9525">
            <a:noFill/>
            <a:miter lim="800000"/>
            <a:headEnd/>
            <a:tailEnd/>
          </a:ln>
        </p:spPr>
        <p:txBody>
          <a:bodyPr wrap="square">
            <a:spAutoFit/>
          </a:bodyPr>
          <a:lstStyle/>
          <a:p>
            <a:pPr marL="476250" indent="-476250" algn="just">
              <a:lnSpc>
                <a:spcPct val="125000"/>
              </a:lnSpc>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5</a:t>
            </a:r>
            <a:r>
              <a:rPr kumimoji="1" lang="zh-CN" altLang="en-US" sz="2800" dirty="0">
                <a:solidFill>
                  <a:srgbClr val="0000FF"/>
                </a:solidFill>
                <a:latin typeface="+mn-lt"/>
                <a:ea typeface="+mn-ea"/>
              </a:rPr>
              <a:t>）安培环路定理对于</a:t>
            </a:r>
            <a:r>
              <a:rPr lang="zh-CN" altLang="en-US" sz="2800" dirty="0">
                <a:solidFill>
                  <a:srgbClr val="0000FF"/>
                </a:solidFill>
                <a:latin typeface="+mn-lt"/>
                <a:ea typeface="+mn-ea"/>
              </a:rPr>
              <a:t>任意形状的闭合电流（伸向无限远的电流）均成立。</a:t>
            </a:r>
            <a:endParaRPr kumimoji="1" lang="en-US" altLang="zh-CN" sz="2800" dirty="0">
              <a:solidFill>
                <a:srgbClr val="0000FF"/>
              </a:solidFill>
              <a:latin typeface="+mn-lt"/>
              <a:ea typeface="+mn-ea"/>
            </a:endParaRPr>
          </a:p>
        </p:txBody>
      </p:sp>
      <p:grpSp>
        <p:nvGrpSpPr>
          <p:cNvPr id="2" name="Group 68"/>
          <p:cNvGrpSpPr>
            <a:grpSpLocks/>
          </p:cNvGrpSpPr>
          <p:nvPr/>
        </p:nvGrpSpPr>
        <p:grpSpPr bwMode="auto">
          <a:xfrm>
            <a:off x="818116" y="627409"/>
            <a:ext cx="2016125" cy="792163"/>
            <a:chOff x="476" y="255"/>
            <a:chExt cx="1270" cy="499"/>
          </a:xfrm>
        </p:grpSpPr>
        <p:sp>
          <p:nvSpPr>
            <p:cNvPr id="204814" name="AutoShape 16"/>
            <p:cNvSpPr>
              <a:spLocks noChangeArrowheads="1"/>
            </p:cNvSpPr>
            <p:nvPr/>
          </p:nvSpPr>
          <p:spPr bwMode="auto">
            <a:xfrm>
              <a:off x="476" y="255"/>
              <a:ext cx="1270" cy="499"/>
            </a:xfrm>
            <a:prstGeom prst="ribbon">
              <a:avLst>
                <a:gd name="adj1" fmla="val 125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204815" name="Text Box 17"/>
            <p:cNvSpPr txBox="1">
              <a:spLocks noChangeArrowheads="1"/>
            </p:cNvSpPr>
            <p:nvPr/>
          </p:nvSpPr>
          <p:spPr bwMode="auto">
            <a:xfrm>
              <a:off x="884" y="391"/>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说明</a:t>
              </a:r>
            </a:p>
          </p:txBody>
        </p:sp>
      </p:grpSp>
      <mc:AlternateContent xmlns:mc="http://schemas.openxmlformats.org/markup-compatibility/2006" xmlns:a14="http://schemas.microsoft.com/office/drawing/2010/main">
        <mc:Choice Requires="a14">
          <p:sp>
            <p:nvSpPr>
              <p:cNvPr id="125973" name="Text Box 21"/>
              <p:cNvSpPr txBox="1">
                <a:spLocks noChangeArrowheads="1"/>
              </p:cNvSpPr>
              <p:nvPr/>
            </p:nvSpPr>
            <p:spPr bwMode="auto">
              <a:xfrm>
                <a:off x="675240" y="2048409"/>
                <a:ext cx="8839820" cy="1006366"/>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a:t>
                </a:r>
                <a14:m>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a14:m>
                <a:r>
                  <a:rPr lang="zh-CN" altLang="en-US" sz="2800" dirty="0">
                    <a:solidFill>
                      <a:srgbClr val="FF0000"/>
                    </a:solidFill>
                    <a:latin typeface="+mn-lt"/>
                    <a:ea typeface="+mn-ea"/>
                  </a:rPr>
                  <a:t>为环路内外所有电流产生的磁场</a:t>
                </a:r>
                <a:r>
                  <a:rPr lang="zh-CN" altLang="en-US" sz="2800" dirty="0">
                    <a:solidFill>
                      <a:srgbClr val="0000FF"/>
                    </a:solidFill>
                    <a:latin typeface="+mn-lt"/>
                    <a:ea typeface="+mn-ea"/>
                  </a:rPr>
                  <a:t>，而</a:t>
                </a:r>
                <a:r>
                  <a:rPr lang="zh-CN" altLang="en-US" sz="2800" dirty="0">
                    <a:solidFill>
                      <a:srgbClr val="FF0000"/>
                    </a:solidFill>
                    <a:latin typeface="+mn-lt"/>
                    <a:ea typeface="+mn-ea"/>
                  </a:rPr>
                  <a:t>只有环路内的电流对磁场的环流有影响</a:t>
                </a:r>
                <a:r>
                  <a:rPr lang="zh-CN" altLang="en-US" sz="2800" dirty="0">
                    <a:solidFill>
                      <a:srgbClr val="0000FF"/>
                    </a:solidFill>
                    <a:latin typeface="+mn-lt"/>
                    <a:ea typeface="+mn-ea"/>
                  </a:rPr>
                  <a:t>。</a:t>
                </a:r>
              </a:p>
            </p:txBody>
          </p:sp>
        </mc:Choice>
        <mc:Fallback xmlns="">
          <p:sp>
            <p:nvSpPr>
              <p:cNvPr id="125973" name="Text Box 21"/>
              <p:cNvSpPr txBox="1">
                <a:spLocks noRot="1" noChangeAspect="1" noMove="1" noResize="1" noEditPoints="1" noAdjustHandles="1" noChangeArrowheads="1" noChangeShapeType="1" noTextEdit="1"/>
              </p:cNvSpPr>
              <p:nvPr/>
            </p:nvSpPr>
            <p:spPr bwMode="auto">
              <a:xfrm>
                <a:off x="675240" y="2048409"/>
                <a:ext cx="8839820" cy="1006366"/>
              </a:xfrm>
              <a:prstGeom prst="rect">
                <a:avLst/>
              </a:prstGeom>
              <a:blipFill>
                <a:blip r:embed="rId3"/>
                <a:stretch>
                  <a:fillRect l="-1448" t="-606" r="-1379" b="-16364"/>
                </a:stretch>
              </a:blipFill>
              <a:ln w="9525">
                <a:noFill/>
                <a:miter lim="800000"/>
                <a:headEnd/>
                <a:tailEnd/>
              </a:ln>
            </p:spPr>
            <p:txBody>
              <a:bodyPr/>
              <a:lstStyle/>
              <a:p>
                <a:r>
                  <a:rPr lang="zh-CN" altLang="en-US">
                    <a:noFill/>
                  </a:rPr>
                  <a:t> </a:t>
                </a:r>
              </a:p>
            </p:txBody>
          </p:sp>
        </mc:Fallback>
      </mc:AlternateContent>
      <p:sp>
        <p:nvSpPr>
          <p:cNvPr id="125978" name="Text Box 26"/>
          <p:cNvSpPr txBox="1">
            <a:spLocks noChangeArrowheads="1"/>
          </p:cNvSpPr>
          <p:nvPr/>
        </p:nvSpPr>
        <p:spPr bwMode="auto">
          <a:xfrm>
            <a:off x="675240" y="1540222"/>
            <a:ext cx="6815137" cy="523875"/>
          </a:xfrm>
          <a:prstGeom prst="rect">
            <a:avLst/>
          </a:prstGeom>
          <a:noFill/>
          <a:ln w="9525">
            <a:noFill/>
            <a:miter lim="800000"/>
            <a:headEnd/>
            <a:tailEnd/>
          </a:ln>
        </p:spPr>
        <p:txBody>
          <a:bodyPr>
            <a:spAutoFit/>
          </a:bodyPr>
          <a:lstStyle/>
          <a:p>
            <a:pPr algn="just" eaLnBrk="1" hangingPunct="1">
              <a:spcBef>
                <a:spcPct val="50000"/>
              </a:spcBef>
              <a:defRPr/>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）对积分环路的形状没有任何限制。</a:t>
            </a:r>
          </a:p>
        </p:txBody>
      </p:sp>
      <p:sp>
        <p:nvSpPr>
          <p:cNvPr id="26644" name="Text Box 5"/>
          <p:cNvSpPr txBox="1">
            <a:spLocks noChangeArrowheads="1"/>
          </p:cNvSpPr>
          <p:nvPr/>
        </p:nvSpPr>
        <p:spPr bwMode="auto">
          <a:xfrm>
            <a:off x="675240" y="3030883"/>
            <a:ext cx="5929312" cy="954088"/>
          </a:xfrm>
          <a:prstGeom prst="rect">
            <a:avLst/>
          </a:prstGeom>
          <a:noFill/>
          <a:ln w="9525">
            <a:noFill/>
            <a:miter lim="800000"/>
            <a:headEnd/>
            <a:tailEnd/>
          </a:ln>
        </p:spPr>
        <p:txBody>
          <a:bodyPr>
            <a:spAutoFit/>
          </a:bodyPr>
          <a:lstStyle/>
          <a:p>
            <a:pPr algn="just" eaLnBrk="1" hangingPunct="1">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3</a:t>
            </a:r>
            <a:r>
              <a:rPr kumimoji="1" lang="zh-CN" altLang="en-US" sz="2800" dirty="0">
                <a:solidFill>
                  <a:srgbClr val="0000FF"/>
                </a:solidFill>
                <a:latin typeface="+mn-lt"/>
                <a:ea typeface="+mn-ea"/>
              </a:rPr>
              <a:t>）积分回路的环绕方向与电流方向呈右螺旋关系。</a:t>
            </a:r>
          </a:p>
        </p:txBody>
      </p:sp>
      <p:sp>
        <p:nvSpPr>
          <p:cNvPr id="26643" name="Text Box 69"/>
          <p:cNvSpPr txBox="1">
            <a:spLocks noChangeArrowheads="1"/>
          </p:cNvSpPr>
          <p:nvPr/>
        </p:nvSpPr>
        <p:spPr bwMode="auto">
          <a:xfrm>
            <a:off x="963972" y="4090129"/>
            <a:ext cx="576263" cy="523875"/>
          </a:xfrm>
          <a:prstGeom prst="rect">
            <a:avLst/>
          </a:prstGeom>
          <a:noFill/>
          <a:ln w="9525">
            <a:noFill/>
            <a:miter lim="800000"/>
            <a:headEnd/>
            <a:tailEnd/>
          </a:ln>
        </p:spPr>
        <p:txBody>
          <a:bodyPr>
            <a:spAutoFit/>
          </a:bodyPr>
          <a:lstStyle/>
          <a:p>
            <a:pPr algn="just" eaLnBrk="1" hangingPunct="1">
              <a:spcBef>
                <a:spcPct val="50000"/>
              </a:spcBef>
              <a:defRPr/>
            </a:pPr>
            <a:r>
              <a:rPr lang="zh-CN" altLang="en-US" sz="2800" dirty="0">
                <a:solidFill>
                  <a:srgbClr val="0000FF"/>
                </a:solidFill>
                <a:latin typeface="+mn-lt"/>
                <a:ea typeface="+mn-ea"/>
              </a:rPr>
              <a:t>例</a:t>
            </a:r>
          </a:p>
        </p:txBody>
      </p:sp>
      <mc:AlternateContent xmlns:mc="http://schemas.openxmlformats.org/markup-compatibility/2006" xmlns:a14="http://schemas.microsoft.com/office/drawing/2010/main">
        <mc:Choice Requires="a14">
          <p:sp>
            <p:nvSpPr>
              <p:cNvPr id="48" name="矩形 47"/>
              <p:cNvSpPr/>
              <p:nvPr/>
            </p:nvSpPr>
            <p:spPr>
              <a:xfrm>
                <a:off x="3809521" y="281875"/>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404"/>
                              </a:solidFill>
                              <a:latin typeface="Cambria Math"/>
                              <a:ea typeface="Cambria Math" panose="02040503050406030204" pitchFamily="18" charset="0"/>
                            </a:rPr>
                          </m:ctrlPr>
                        </m:naryPr>
                        <m:sub>
                          <m:r>
                            <a:rPr lang="en-US" altLang="zh-CN" sz="2800" b="0" i="1" smtClean="0">
                              <a:solidFill>
                                <a:srgbClr val="FF0404"/>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FF0404"/>
                                  </a:solidFill>
                                  <a:latin typeface="Cambria Math"/>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𝐵</m:t>
                              </m:r>
                            </m:e>
                          </m:acc>
                          <m:r>
                            <a:rPr lang="zh-CN" altLang="en-US" sz="2800" i="1">
                              <a:solidFill>
                                <a:srgbClr val="FF0404"/>
                              </a:solidFill>
                              <a:latin typeface="Cambria Math" panose="02040503050406030204" pitchFamily="18" charset="0"/>
                              <a:ea typeface="Cambria Math" panose="02040503050406030204" pitchFamily="18" charset="0"/>
                            </a:rPr>
                            <m:t>∙</m:t>
                          </m:r>
                          <m:r>
                            <a:rPr lang="en-US" altLang="zh-CN" sz="2800" i="1">
                              <a:solidFill>
                                <a:srgbClr val="FF0404"/>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404"/>
                                  </a:solidFill>
                                  <a:latin typeface="Cambria Math"/>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𝑙</m:t>
                              </m:r>
                            </m:e>
                          </m:acc>
                        </m:e>
                      </m:nary>
                      <m:r>
                        <a:rPr lang="en-US" altLang="zh-CN" sz="2800" b="0" i="1" smtClean="0">
                          <a:solidFill>
                            <a:srgbClr val="FF0404"/>
                          </a:solidFill>
                          <a:latin typeface="Cambria Math" panose="02040503050406030204" pitchFamily="18" charset="0"/>
                          <a:ea typeface="Cambria Math" panose="02040503050406030204" pitchFamily="18" charset="0"/>
                        </a:rPr>
                        <m:t>=</m:t>
                      </m:r>
                      <m:sSub>
                        <m:sSubPr>
                          <m:ctrlPr>
                            <a:rPr lang="en-US" altLang="zh-CN" sz="2800" i="1">
                              <a:solidFill>
                                <a:srgbClr val="FF0404"/>
                              </a:solidFill>
                              <a:latin typeface="Cambria Math"/>
                              <a:ea typeface="Cambria Math" panose="02040503050406030204" pitchFamily="18" charset="0"/>
                            </a:rPr>
                          </m:ctrlPr>
                        </m:sSubPr>
                        <m:e>
                          <m:r>
                            <a:rPr lang="zh-CN" altLang="en-US" sz="2800" i="1">
                              <a:solidFill>
                                <a:srgbClr val="FF0404"/>
                              </a:solidFill>
                              <a:latin typeface="Cambria Math" panose="02040503050406030204" pitchFamily="18" charset="0"/>
                              <a:ea typeface="Cambria Math" panose="02040503050406030204" pitchFamily="18" charset="0"/>
                            </a:rPr>
                            <m:t>𝜇</m:t>
                          </m:r>
                        </m:e>
                        <m:sub>
                          <m:r>
                            <a:rPr lang="en-US" altLang="zh-CN" sz="2800" i="1">
                              <a:solidFill>
                                <a:srgbClr val="FF0404"/>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FF0404"/>
                              </a:solidFill>
                              <a:latin typeface="Cambria Math"/>
                              <a:ea typeface="Cambria Math" panose="02040503050406030204" pitchFamily="18" charset="0"/>
                            </a:rPr>
                          </m:ctrlPr>
                        </m:naryPr>
                        <m:sub>
                          <m:r>
                            <a:rPr lang="en-US" altLang="zh-CN" sz="2800" b="0" i="1" smtClean="0">
                              <a:solidFill>
                                <a:srgbClr val="FF0404"/>
                              </a:solidFill>
                              <a:latin typeface="Cambria Math" panose="02040503050406030204" pitchFamily="18" charset="0"/>
                              <a:ea typeface="Cambria Math" panose="02040503050406030204" pitchFamily="18" charset="0"/>
                            </a:rPr>
                            <m:t>𝑖</m:t>
                          </m:r>
                        </m:sub>
                        <m:sup/>
                        <m:e>
                          <m:sSub>
                            <m:sSubPr>
                              <m:ctrlPr>
                                <a:rPr lang="en-US" altLang="zh-CN" sz="2800" i="1">
                                  <a:solidFill>
                                    <a:srgbClr val="FF0404"/>
                                  </a:solidFill>
                                  <a:latin typeface="Cambria Math"/>
                                  <a:ea typeface="Cambria Math" panose="02040503050406030204" pitchFamily="18" charset="0"/>
                                </a:rPr>
                              </m:ctrlPr>
                            </m:sSubPr>
                            <m:e>
                              <m:r>
                                <a:rPr lang="en-US" altLang="zh-CN" sz="2800" i="1">
                                  <a:solidFill>
                                    <a:srgbClr val="FF0404"/>
                                  </a:solidFill>
                                  <a:latin typeface="Cambria Math" panose="02040503050406030204" pitchFamily="18" charset="0"/>
                                  <a:ea typeface="Cambria Math" panose="02040503050406030204" pitchFamily="18" charset="0"/>
                                </a:rPr>
                                <m:t>𝐼</m:t>
                              </m:r>
                            </m:e>
                            <m:sub>
                              <m:r>
                                <a:rPr lang="en-US" altLang="zh-CN" sz="2800" i="1">
                                  <a:solidFill>
                                    <a:srgbClr val="FF0404"/>
                                  </a:solidFill>
                                  <a:latin typeface="Cambria Math" panose="02040503050406030204" pitchFamily="18" charset="0"/>
                                  <a:ea typeface="Cambria Math" panose="02040503050406030204" pitchFamily="18" charset="0"/>
                                </a:rPr>
                                <m:t>𝑖</m:t>
                              </m:r>
                              <m:r>
                                <a:rPr lang="zh-CN" altLang="en-US" sz="2800" i="1">
                                  <a:solidFill>
                                    <a:srgbClr val="FF0404"/>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FF0404"/>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809521" y="281875"/>
                <a:ext cx="3470694" cy="1135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409251" y="3884972"/>
                <a:ext cx="3563476"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1409251" y="3884972"/>
                <a:ext cx="3563476" cy="973343"/>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p:cNvGrpSpPr/>
          <p:nvPr/>
        </p:nvGrpSpPr>
        <p:grpSpPr>
          <a:xfrm>
            <a:off x="7029049" y="2822922"/>
            <a:ext cx="2374266" cy="2376487"/>
            <a:chOff x="7029049" y="2822922"/>
            <a:chExt cx="2374266" cy="2376487"/>
          </a:xfrm>
        </p:grpSpPr>
        <p:grpSp>
          <p:nvGrpSpPr>
            <p:cNvPr id="47" name="Group 34"/>
            <p:cNvGrpSpPr>
              <a:grpSpLocks/>
            </p:cNvGrpSpPr>
            <p:nvPr/>
          </p:nvGrpSpPr>
          <p:grpSpPr bwMode="auto">
            <a:xfrm>
              <a:off x="7050640" y="2822922"/>
              <a:ext cx="2352675" cy="2376487"/>
              <a:chOff x="240" y="1248"/>
              <a:chExt cx="2208" cy="2160"/>
            </a:xfrm>
            <a:noFill/>
          </p:grpSpPr>
          <p:sp>
            <p:nvSpPr>
              <p:cNvPr id="26649" name="Rectangle 35"/>
              <p:cNvSpPr>
                <a:spLocks noChangeArrowheads="1"/>
              </p:cNvSpPr>
              <p:nvPr/>
            </p:nvSpPr>
            <p:spPr bwMode="auto">
              <a:xfrm>
                <a:off x="240" y="1248"/>
                <a:ext cx="2208" cy="2160"/>
              </a:xfrm>
              <a:prstGeom prst="rect">
                <a:avLst/>
              </a:prstGeom>
              <a:grpFill/>
              <a:ln w="9525">
                <a:solidFill>
                  <a:schemeClr val="tx2"/>
                </a:solidFill>
                <a:miter lim="800000"/>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50" name="Line 37"/>
              <p:cNvSpPr>
                <a:spLocks noChangeShapeType="1"/>
              </p:cNvSpPr>
              <p:nvPr/>
            </p:nvSpPr>
            <p:spPr bwMode="auto">
              <a:xfrm flipV="1">
                <a:off x="558" y="1589"/>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nvGrpSpPr>
              <p:cNvPr id="4" name="Group 38"/>
              <p:cNvGrpSpPr>
                <a:grpSpLocks/>
              </p:cNvGrpSpPr>
              <p:nvPr/>
            </p:nvGrpSpPr>
            <p:grpSpPr bwMode="auto">
              <a:xfrm>
                <a:off x="651" y="1475"/>
                <a:ext cx="52" cy="1706"/>
                <a:chOff x="672" y="1056"/>
                <a:chExt cx="49" cy="1440"/>
              </a:xfrm>
              <a:grpFill/>
            </p:grpSpPr>
            <p:sp>
              <p:nvSpPr>
                <p:cNvPr id="26670" name="AutoShape 39"/>
                <p:cNvSpPr>
                  <a:spLocks noChangeArrowheads="1"/>
                </p:cNvSpPr>
                <p:nvPr/>
              </p:nvSpPr>
              <p:spPr bwMode="auto">
                <a:xfrm>
                  <a:off x="675" y="1200"/>
                  <a:ext cx="46" cy="1108"/>
                </a:xfrm>
                <a:prstGeom prst="can">
                  <a:avLst>
                    <a:gd name="adj" fmla="val 120435"/>
                  </a:avLst>
                </a:prstGeom>
                <a:grpFill/>
                <a:ln w="9525">
                  <a:solidFill>
                    <a:schemeClr val="tx1"/>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71" name="Line 40"/>
                <p:cNvSpPr>
                  <a:spLocks noChangeShapeType="1"/>
                </p:cNvSpPr>
                <p:nvPr/>
              </p:nvSpPr>
              <p:spPr bwMode="auto">
                <a:xfrm>
                  <a:off x="672" y="22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2" name="Line 41"/>
                <p:cNvSpPr>
                  <a:spLocks noChangeShapeType="1"/>
                </p:cNvSpPr>
                <p:nvPr/>
              </p:nvSpPr>
              <p:spPr bwMode="auto">
                <a:xfrm>
                  <a:off x="720" y="22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3" name="Line 42"/>
                <p:cNvSpPr>
                  <a:spLocks noChangeShapeType="1"/>
                </p:cNvSpPr>
                <p:nvPr/>
              </p:nvSpPr>
              <p:spPr bwMode="auto">
                <a:xfrm>
                  <a:off x="672" y="10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4" name="Line 43"/>
                <p:cNvSpPr>
                  <a:spLocks noChangeShapeType="1"/>
                </p:cNvSpPr>
                <p:nvPr/>
              </p:nvSpPr>
              <p:spPr bwMode="auto">
                <a:xfrm>
                  <a:off x="720" y="10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grpSp>
          <p:sp>
            <p:nvSpPr>
              <p:cNvPr id="125996" name="AutoShape 44"/>
              <p:cNvSpPr>
                <a:spLocks noChangeArrowheads="1"/>
              </p:cNvSpPr>
              <p:nvPr/>
            </p:nvSpPr>
            <p:spPr bwMode="auto">
              <a:xfrm>
                <a:off x="1421" y="2482"/>
                <a:ext cx="49" cy="472"/>
              </a:xfrm>
              <a:prstGeom prst="can">
                <a:avLst>
                  <a:gd name="adj" fmla="val 85757"/>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26653" name="Line 45"/>
              <p:cNvSpPr>
                <a:spLocks noChangeShapeType="1"/>
              </p:cNvSpPr>
              <p:nvPr/>
            </p:nvSpPr>
            <p:spPr bwMode="auto">
              <a:xfrm>
                <a:off x="1417" y="2885"/>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4" name="Line 46"/>
              <p:cNvSpPr>
                <a:spLocks noChangeShapeType="1"/>
              </p:cNvSpPr>
              <p:nvPr/>
            </p:nvSpPr>
            <p:spPr bwMode="auto">
              <a:xfrm>
                <a:off x="1457" y="2889"/>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5" name="Line 48"/>
              <p:cNvSpPr>
                <a:spLocks noChangeShapeType="1"/>
              </p:cNvSpPr>
              <p:nvPr/>
            </p:nvSpPr>
            <p:spPr bwMode="auto">
              <a:xfrm flipV="1">
                <a:off x="1296" y="1532"/>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sp>
            <p:nvSpPr>
              <p:cNvPr id="26656" name="Line 49"/>
              <p:cNvSpPr>
                <a:spLocks noChangeShapeType="1"/>
              </p:cNvSpPr>
              <p:nvPr/>
            </p:nvSpPr>
            <p:spPr bwMode="auto">
              <a:xfrm>
                <a:off x="1411" y="1339"/>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7" name="Line 50"/>
              <p:cNvSpPr>
                <a:spLocks noChangeShapeType="1"/>
              </p:cNvSpPr>
              <p:nvPr/>
            </p:nvSpPr>
            <p:spPr bwMode="auto">
              <a:xfrm>
                <a:off x="1457" y="1343"/>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126003" name="AutoShape 51"/>
              <p:cNvSpPr>
                <a:spLocks noChangeArrowheads="1"/>
              </p:cNvSpPr>
              <p:nvPr/>
            </p:nvSpPr>
            <p:spPr bwMode="auto">
              <a:xfrm>
                <a:off x="1728" y="2499"/>
                <a:ext cx="52" cy="455"/>
              </a:xfrm>
              <a:prstGeom prst="can">
                <a:avLst>
                  <a:gd name="adj" fmla="val 79252"/>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26659" name="Line 52"/>
              <p:cNvSpPr>
                <a:spLocks noChangeShapeType="1"/>
              </p:cNvSpPr>
              <p:nvPr/>
            </p:nvSpPr>
            <p:spPr bwMode="auto">
              <a:xfrm>
                <a:off x="1715" y="2885"/>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0" name="Line 53"/>
              <p:cNvSpPr>
                <a:spLocks noChangeShapeType="1"/>
              </p:cNvSpPr>
              <p:nvPr/>
            </p:nvSpPr>
            <p:spPr bwMode="auto">
              <a:xfrm>
                <a:off x="1778" y="2871"/>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1" name="Line 54"/>
              <p:cNvSpPr>
                <a:spLocks noChangeShapeType="1"/>
              </p:cNvSpPr>
              <p:nvPr/>
            </p:nvSpPr>
            <p:spPr bwMode="auto">
              <a:xfrm>
                <a:off x="1715" y="1392"/>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2" name="Line 55"/>
              <p:cNvSpPr>
                <a:spLocks noChangeShapeType="1"/>
              </p:cNvSpPr>
              <p:nvPr/>
            </p:nvSpPr>
            <p:spPr bwMode="auto">
              <a:xfrm>
                <a:off x="1760" y="1385"/>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3" name="Line 57"/>
              <p:cNvSpPr>
                <a:spLocks noChangeShapeType="1"/>
              </p:cNvSpPr>
              <p:nvPr/>
            </p:nvSpPr>
            <p:spPr bwMode="auto">
              <a:xfrm>
                <a:off x="1876" y="1589"/>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nvGrpSpPr>
              <p:cNvPr id="6" name="Group 59"/>
              <p:cNvGrpSpPr>
                <a:grpSpLocks/>
              </p:cNvGrpSpPr>
              <p:nvPr/>
            </p:nvGrpSpPr>
            <p:grpSpPr bwMode="auto">
              <a:xfrm>
                <a:off x="849" y="2016"/>
                <a:ext cx="1370" cy="525"/>
                <a:chOff x="858" y="1695"/>
                <a:chExt cx="1280" cy="443"/>
              </a:xfrm>
              <a:grpFill/>
            </p:grpSpPr>
            <p:sp>
              <p:nvSpPr>
                <p:cNvPr id="26668" name="Oval 60"/>
                <p:cNvSpPr>
                  <a:spLocks noChangeArrowheads="1"/>
                </p:cNvSpPr>
                <p:nvPr/>
              </p:nvSpPr>
              <p:spPr bwMode="auto">
                <a:xfrm>
                  <a:off x="858" y="1695"/>
                  <a:ext cx="1280" cy="443"/>
                </a:xfrm>
                <a:prstGeom prst="ellipse">
                  <a:avLst/>
                </a:prstGeom>
                <a:grpFill/>
                <a:ln w="38100">
                  <a:solidFill>
                    <a:srgbClr val="6600CC"/>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69" name="Line 61"/>
                <p:cNvSpPr>
                  <a:spLocks noChangeShapeType="1"/>
                </p:cNvSpPr>
                <p:nvPr/>
              </p:nvSpPr>
              <p:spPr bwMode="auto">
                <a:xfrm>
                  <a:off x="1536" y="2134"/>
                  <a:ext cx="91" cy="0"/>
                </a:xfrm>
                <a:prstGeom prst="line">
                  <a:avLst/>
                </a:prstGeom>
                <a:grpFill/>
                <a:ln w="38100">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sp>
            <p:nvSpPr>
              <p:cNvPr id="126015" name="AutoShape 63"/>
              <p:cNvSpPr>
                <a:spLocks noChangeArrowheads="1"/>
              </p:cNvSpPr>
              <p:nvPr/>
            </p:nvSpPr>
            <p:spPr bwMode="auto">
              <a:xfrm>
                <a:off x="1730" y="1589"/>
                <a:ext cx="49" cy="734"/>
              </a:xfrm>
              <a:prstGeom prst="can">
                <a:avLst>
                  <a:gd name="adj" fmla="val 133360"/>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126016" name="AutoShape 64"/>
              <p:cNvSpPr>
                <a:spLocks noChangeArrowheads="1"/>
              </p:cNvSpPr>
              <p:nvPr/>
            </p:nvSpPr>
            <p:spPr bwMode="auto">
              <a:xfrm>
                <a:off x="1421" y="1589"/>
                <a:ext cx="49" cy="734"/>
              </a:xfrm>
              <a:prstGeom prst="can">
                <a:avLst>
                  <a:gd name="adj" fmla="val 133360"/>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0" name="矩形 49"/>
                <p:cNvSpPr/>
                <p:nvPr/>
              </p:nvSpPr>
              <p:spPr>
                <a:xfrm>
                  <a:off x="8730113" y="3123894"/>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730113" y="3123894"/>
                  <a:ext cx="5664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731790" y="3134185"/>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7731790" y="3134185"/>
                  <a:ext cx="56643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845063" y="407116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845063" y="4071161"/>
                  <a:ext cx="48218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7029049" y="3424028"/>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7029049" y="3424028"/>
                  <a:ext cx="558166"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08097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78"/>
                                        </p:tgtEl>
                                        <p:attrNameLst>
                                          <p:attrName>style.visibility</p:attrName>
                                        </p:attrNameLst>
                                      </p:cBhvr>
                                      <p:to>
                                        <p:strVal val="visible"/>
                                      </p:to>
                                    </p:set>
                                    <p:animEffect transition="in" filter="wipe(left)">
                                      <p:cBhvr>
                                        <p:cTn id="17" dur="500"/>
                                        <p:tgtEl>
                                          <p:spTgt spid="1259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973"/>
                                        </p:tgtEl>
                                        <p:attrNameLst>
                                          <p:attrName>style.visibility</p:attrName>
                                        </p:attrNameLst>
                                      </p:cBhvr>
                                      <p:to>
                                        <p:strVal val="visible"/>
                                      </p:to>
                                    </p:set>
                                    <p:animEffect transition="in" filter="wipe(left)">
                                      <p:cBhvr>
                                        <p:cTn id="22" dur="500"/>
                                        <p:tgtEl>
                                          <p:spTgt spid="1259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44"/>
                                        </p:tgtEl>
                                        <p:attrNameLst>
                                          <p:attrName>style.visibility</p:attrName>
                                        </p:attrNameLst>
                                      </p:cBhvr>
                                      <p:to>
                                        <p:strVal val="visible"/>
                                      </p:to>
                                    </p:set>
                                    <p:animEffect transition="in" filter="wipe(left)">
                                      <p:cBhvr>
                                        <p:cTn id="27" dur="500"/>
                                        <p:tgtEl>
                                          <p:spTgt spid="266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643"/>
                                        </p:tgtEl>
                                        <p:attrNameLst>
                                          <p:attrName>style.visibility</p:attrName>
                                        </p:attrNameLst>
                                      </p:cBhvr>
                                      <p:to>
                                        <p:strVal val="visible"/>
                                      </p:to>
                                    </p:set>
                                    <p:animEffect transition="in" filter="wipe(left)">
                                      <p:cBhvr>
                                        <p:cTn id="37" dur="500"/>
                                        <p:tgtEl>
                                          <p:spTgt spid="266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5962"/>
                                        </p:tgtEl>
                                        <p:attrNameLst>
                                          <p:attrName>style.visibility</p:attrName>
                                        </p:attrNameLst>
                                      </p:cBhvr>
                                      <p:to>
                                        <p:strVal val="visible"/>
                                      </p:to>
                                    </p:set>
                                    <p:animEffect transition="in" filter="wipe(left)">
                                      <p:cBhvr>
                                        <p:cTn id="47" dur="500"/>
                                        <p:tgtEl>
                                          <p:spTgt spid="1259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5964"/>
                                        </p:tgtEl>
                                        <p:attrNameLst>
                                          <p:attrName>style.visibility</p:attrName>
                                        </p:attrNameLst>
                                      </p:cBhvr>
                                      <p:to>
                                        <p:strVal val="visible"/>
                                      </p:to>
                                    </p:set>
                                    <p:animEffect transition="in" filter="wipe(left)">
                                      <p:cBhvr>
                                        <p:cTn id="52" dur="500"/>
                                        <p:tgtEl>
                                          <p:spTgt spid="12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2" grpId="0"/>
      <p:bldP spid="125964" grpId="0"/>
      <p:bldP spid="125973" grpId="0"/>
      <p:bldP spid="125978" grpId="0"/>
      <p:bldP spid="26644" grpId="0"/>
      <p:bldP spid="26643"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34"/>
          <p:cNvSpPr txBox="1">
            <a:spLocks noChangeArrowheads="1"/>
          </p:cNvSpPr>
          <p:nvPr/>
        </p:nvSpPr>
        <p:spPr bwMode="auto">
          <a:xfrm>
            <a:off x="696787" y="1167811"/>
            <a:ext cx="89321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电流强度</a:t>
            </a:r>
            <a:r>
              <a:rPr lang="zh-CN" altLang="en-US" sz="2800" dirty="0">
                <a:solidFill>
                  <a:srgbClr val="0000FF"/>
                </a:solidFill>
                <a:latin typeface="+mn-lt"/>
                <a:ea typeface="+mn-ea"/>
              </a:rPr>
              <a:t>：单位时间内通过导体某横截面的电量，即</a:t>
            </a:r>
          </a:p>
        </p:txBody>
      </p:sp>
      <mc:AlternateContent xmlns:mc="http://schemas.openxmlformats.org/markup-compatibility/2006" xmlns:a14="http://schemas.microsoft.com/office/drawing/2010/main">
        <mc:Choice Requires="a14">
          <p:sp>
            <p:nvSpPr>
              <p:cNvPr id="73" name="Text Box 36"/>
              <p:cNvSpPr txBox="1">
                <a:spLocks noChangeArrowheads="1"/>
              </p:cNvSpPr>
              <p:nvPr/>
            </p:nvSpPr>
            <p:spPr bwMode="auto">
              <a:xfrm>
                <a:off x="696787" y="3938666"/>
                <a:ext cx="301909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单位：安培（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mn-lt"/>
                    <a:ea typeface="+mn-ea"/>
                  </a:rPr>
                  <a:t>） </a:t>
                </a:r>
              </a:p>
            </p:txBody>
          </p:sp>
        </mc:Choice>
        <mc:Fallback xmlns="">
          <p:sp>
            <p:nvSpPr>
              <p:cNvPr id="73" name="Text Box 36"/>
              <p:cNvSpPr txBox="1">
                <a:spLocks noRot="1" noChangeAspect="1" noMove="1" noResize="1" noEditPoints="1" noAdjustHandles="1" noChangeArrowheads="1" noChangeShapeType="1" noTextEdit="1"/>
              </p:cNvSpPr>
              <p:nvPr/>
            </p:nvSpPr>
            <p:spPr bwMode="auto">
              <a:xfrm>
                <a:off x="696787" y="3938666"/>
                <a:ext cx="3019096" cy="523220"/>
              </a:xfrm>
              <a:prstGeom prst="rect">
                <a:avLst/>
              </a:prstGeom>
              <a:blipFill>
                <a:blip r:embed="rId3"/>
                <a:stretch>
                  <a:fillRect l="-4032"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Text Box 37"/>
              <p:cNvSpPr txBox="1">
                <a:spLocks noChangeArrowheads="1"/>
              </p:cNvSpPr>
              <p:nvPr/>
            </p:nvSpPr>
            <p:spPr bwMode="auto">
              <a:xfrm>
                <a:off x="696787" y="2596561"/>
                <a:ext cx="507206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mn-ea"/>
                  </a:rPr>
                  <a:t>的方向：正电荷宏观定向运动的方向 </a:t>
                </a:r>
              </a:p>
            </p:txBody>
          </p:sp>
        </mc:Choice>
        <mc:Fallback xmlns="">
          <p:sp>
            <p:nvSpPr>
              <p:cNvPr id="74" name="Text Box 37"/>
              <p:cNvSpPr txBox="1">
                <a:spLocks noRot="1" noChangeAspect="1" noMove="1" noResize="1" noEditPoints="1" noAdjustHandles="1" noChangeArrowheads="1" noChangeShapeType="1" noTextEdit="1"/>
              </p:cNvSpPr>
              <p:nvPr/>
            </p:nvSpPr>
            <p:spPr bwMode="auto">
              <a:xfrm>
                <a:off x="696787" y="2596561"/>
                <a:ext cx="5072062" cy="954087"/>
              </a:xfrm>
              <a:prstGeom prst="rect">
                <a:avLst/>
              </a:prstGeom>
              <a:blipFill>
                <a:blip r:embed="rId4"/>
                <a:stretch>
                  <a:fillRect l="-2404" t="-7051" r="-252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2" name="Text Box 15"/>
          <p:cNvSpPr txBox="1">
            <a:spLocks noChangeArrowheads="1"/>
          </p:cNvSpPr>
          <p:nvPr/>
        </p:nvSpPr>
        <p:spPr bwMode="auto">
          <a:xfrm>
            <a:off x="696787" y="526461"/>
            <a:ext cx="611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二、电流密度</a:t>
            </a:r>
          </a:p>
        </p:txBody>
      </p:sp>
      <p:sp>
        <p:nvSpPr>
          <p:cNvPr id="57" name="Text Box 1109"/>
          <p:cNvSpPr txBox="1">
            <a:spLocks noChangeArrowheads="1"/>
          </p:cNvSpPr>
          <p:nvPr/>
        </p:nvSpPr>
        <p:spPr bwMode="auto">
          <a:xfrm>
            <a:off x="696787" y="4849905"/>
            <a:ext cx="489108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800" dirty="0">
                <a:solidFill>
                  <a:srgbClr val="0000FF"/>
                </a:solidFill>
                <a:latin typeface="+mn-lt"/>
                <a:ea typeface="+mn-ea"/>
                <a:sym typeface="Wingdings" panose="05000000000000000000" pitchFamily="2" charset="2"/>
              </a:rPr>
              <a:t>※</a:t>
            </a:r>
            <a:r>
              <a:rPr lang="zh-CN" altLang="en-US" sz="2800" dirty="0">
                <a:solidFill>
                  <a:srgbClr val="0000FF"/>
                </a:solidFill>
                <a:latin typeface="+mn-lt"/>
                <a:ea typeface="+mn-ea"/>
              </a:rPr>
              <a:t>用电流强度还不能细致地描述电流的分布。</a:t>
            </a:r>
          </a:p>
        </p:txBody>
      </p:sp>
      <p:grpSp>
        <p:nvGrpSpPr>
          <p:cNvPr id="2" name="Group 12"/>
          <p:cNvGrpSpPr>
            <a:grpSpLocks/>
          </p:cNvGrpSpPr>
          <p:nvPr/>
        </p:nvGrpSpPr>
        <p:grpSpPr bwMode="auto">
          <a:xfrm>
            <a:off x="5966661" y="1744078"/>
            <a:ext cx="3200400" cy="4495800"/>
            <a:chOff x="3360" y="528"/>
            <a:chExt cx="2016" cy="2832"/>
          </a:xfrm>
        </p:grpSpPr>
        <p:sp>
          <p:nvSpPr>
            <p:cNvPr id="19478" name="Rectangle 13"/>
            <p:cNvSpPr>
              <a:spLocks noChangeArrowheads="1"/>
            </p:cNvSpPr>
            <p:nvPr/>
          </p:nvSpPr>
          <p:spPr bwMode="auto">
            <a:xfrm>
              <a:off x="3360" y="528"/>
              <a:ext cx="2016" cy="28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79" name="AutoShape 14"/>
            <p:cNvSpPr>
              <a:spLocks noChangeArrowheads="1"/>
            </p:cNvSpPr>
            <p:nvPr/>
          </p:nvSpPr>
          <p:spPr bwMode="auto">
            <a:xfrm rot="-5373966">
              <a:off x="3695" y="864"/>
              <a:ext cx="721" cy="911"/>
            </a:xfrm>
            <a:prstGeom prst="can">
              <a:avLst>
                <a:gd name="adj" fmla="val 31588"/>
              </a:avLst>
            </a:prstGeom>
            <a:gradFill rotWithShape="0">
              <a:gsLst>
                <a:gs pos="0">
                  <a:srgbClr val="7C7C7C"/>
                </a:gs>
                <a:gs pos="50000">
                  <a:srgbClr val="DDDDDD"/>
                </a:gs>
                <a:gs pos="100000">
                  <a:srgbClr val="7C7C7C"/>
                </a:gs>
              </a:gsLst>
              <a:lin ang="5400000" scaled="1"/>
            </a:gra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80" name="AutoShape 15"/>
            <p:cNvSpPr>
              <a:spLocks noChangeArrowheads="1"/>
            </p:cNvSpPr>
            <p:nvPr/>
          </p:nvSpPr>
          <p:spPr bwMode="auto">
            <a:xfrm rot="-5373966">
              <a:off x="4368" y="912"/>
              <a:ext cx="719" cy="815"/>
            </a:xfrm>
            <a:prstGeom prst="can">
              <a:avLst>
                <a:gd name="adj" fmla="val 28338"/>
              </a:avLst>
            </a:prstGeom>
            <a:gradFill rotWithShape="0">
              <a:gsLst>
                <a:gs pos="0">
                  <a:srgbClr val="7C7C7C"/>
                </a:gs>
                <a:gs pos="50000">
                  <a:srgbClr val="DDDDDD"/>
                </a:gs>
                <a:gs pos="100000">
                  <a:srgbClr val="7C7C7C"/>
                </a:gs>
              </a:gsLst>
              <a:lin ang="5400000" scaled="1"/>
            </a:gradFill>
            <a:ln w="9525">
              <a:solidFill>
                <a:schemeClr val="tx1"/>
              </a:solidFill>
              <a:prstDash val="dash"/>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grpSp>
          <p:nvGrpSpPr>
            <p:cNvPr id="19481" name="Group 16"/>
            <p:cNvGrpSpPr>
              <a:grpSpLocks/>
            </p:cNvGrpSpPr>
            <p:nvPr/>
          </p:nvGrpSpPr>
          <p:grpSpPr bwMode="auto">
            <a:xfrm>
              <a:off x="3936" y="1392"/>
              <a:ext cx="336" cy="330"/>
              <a:chOff x="3984" y="1392"/>
              <a:chExt cx="336" cy="330"/>
            </a:xfrm>
          </p:grpSpPr>
          <p:grpSp>
            <p:nvGrpSpPr>
              <p:cNvPr id="19513" name="Group 17"/>
              <p:cNvGrpSpPr>
                <a:grpSpLocks/>
              </p:cNvGrpSpPr>
              <p:nvPr/>
            </p:nvGrpSpPr>
            <p:grpSpPr bwMode="auto">
              <a:xfrm>
                <a:off x="3984" y="1392"/>
                <a:ext cx="244" cy="330"/>
                <a:chOff x="3984" y="1392"/>
                <a:chExt cx="244" cy="330"/>
              </a:xfrm>
            </p:grpSpPr>
            <p:sp>
              <p:nvSpPr>
                <p:cNvPr id="19515" name="Oval 1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16" name="Text Box 1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14" name="Line 2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2" name="Group 21"/>
            <p:cNvGrpSpPr>
              <a:grpSpLocks/>
            </p:cNvGrpSpPr>
            <p:nvPr/>
          </p:nvGrpSpPr>
          <p:grpSpPr bwMode="auto">
            <a:xfrm>
              <a:off x="3936" y="921"/>
              <a:ext cx="336" cy="330"/>
              <a:chOff x="3984" y="1392"/>
              <a:chExt cx="336" cy="330"/>
            </a:xfrm>
          </p:grpSpPr>
          <p:grpSp>
            <p:nvGrpSpPr>
              <p:cNvPr id="19509" name="Group 22"/>
              <p:cNvGrpSpPr>
                <a:grpSpLocks/>
              </p:cNvGrpSpPr>
              <p:nvPr/>
            </p:nvGrpSpPr>
            <p:grpSpPr bwMode="auto">
              <a:xfrm>
                <a:off x="3984" y="1392"/>
                <a:ext cx="244" cy="330"/>
                <a:chOff x="3984" y="1392"/>
                <a:chExt cx="244" cy="330"/>
              </a:xfrm>
            </p:grpSpPr>
            <p:sp>
              <p:nvSpPr>
                <p:cNvPr id="19511" name="Oval 2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12" name="Text Box 2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10" name="Line 2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3" name="Group 26"/>
            <p:cNvGrpSpPr>
              <a:grpSpLocks/>
            </p:cNvGrpSpPr>
            <p:nvPr/>
          </p:nvGrpSpPr>
          <p:grpSpPr bwMode="auto">
            <a:xfrm>
              <a:off x="4704" y="1152"/>
              <a:ext cx="336" cy="330"/>
              <a:chOff x="3984" y="1392"/>
              <a:chExt cx="336" cy="330"/>
            </a:xfrm>
          </p:grpSpPr>
          <p:grpSp>
            <p:nvGrpSpPr>
              <p:cNvPr id="19505" name="Group 27"/>
              <p:cNvGrpSpPr>
                <a:grpSpLocks/>
              </p:cNvGrpSpPr>
              <p:nvPr/>
            </p:nvGrpSpPr>
            <p:grpSpPr bwMode="auto">
              <a:xfrm>
                <a:off x="3984" y="1392"/>
                <a:ext cx="244" cy="330"/>
                <a:chOff x="3984" y="1392"/>
                <a:chExt cx="244" cy="330"/>
              </a:xfrm>
            </p:grpSpPr>
            <p:sp>
              <p:nvSpPr>
                <p:cNvPr id="19507" name="Oval 2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8" name="Text Box 2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06" name="Line 3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4" name="Group 31"/>
            <p:cNvGrpSpPr>
              <a:grpSpLocks/>
            </p:cNvGrpSpPr>
            <p:nvPr/>
          </p:nvGrpSpPr>
          <p:grpSpPr bwMode="auto">
            <a:xfrm>
              <a:off x="4656" y="1401"/>
              <a:ext cx="336" cy="330"/>
              <a:chOff x="3984" y="1392"/>
              <a:chExt cx="336" cy="330"/>
            </a:xfrm>
          </p:grpSpPr>
          <p:grpSp>
            <p:nvGrpSpPr>
              <p:cNvPr id="19501" name="Group 32"/>
              <p:cNvGrpSpPr>
                <a:grpSpLocks/>
              </p:cNvGrpSpPr>
              <p:nvPr/>
            </p:nvGrpSpPr>
            <p:grpSpPr bwMode="auto">
              <a:xfrm>
                <a:off x="3984" y="1392"/>
                <a:ext cx="244" cy="330"/>
                <a:chOff x="3984" y="1392"/>
                <a:chExt cx="244" cy="330"/>
              </a:xfrm>
            </p:grpSpPr>
            <p:sp>
              <p:nvSpPr>
                <p:cNvPr id="19503" name="Oval 3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4" name="Text Box 3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02" name="Line 3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5" name="Group 36"/>
            <p:cNvGrpSpPr>
              <a:grpSpLocks/>
            </p:cNvGrpSpPr>
            <p:nvPr/>
          </p:nvGrpSpPr>
          <p:grpSpPr bwMode="auto">
            <a:xfrm>
              <a:off x="3984" y="1152"/>
              <a:ext cx="336" cy="330"/>
              <a:chOff x="3984" y="1392"/>
              <a:chExt cx="336" cy="330"/>
            </a:xfrm>
          </p:grpSpPr>
          <p:grpSp>
            <p:nvGrpSpPr>
              <p:cNvPr id="19497" name="Group 37"/>
              <p:cNvGrpSpPr>
                <a:grpSpLocks/>
              </p:cNvGrpSpPr>
              <p:nvPr/>
            </p:nvGrpSpPr>
            <p:grpSpPr bwMode="auto">
              <a:xfrm>
                <a:off x="3984" y="1392"/>
                <a:ext cx="244" cy="330"/>
                <a:chOff x="3984" y="1392"/>
                <a:chExt cx="244" cy="330"/>
              </a:xfrm>
            </p:grpSpPr>
            <p:sp>
              <p:nvSpPr>
                <p:cNvPr id="19499" name="Oval 3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0" name="Text Box 3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498" name="Line 4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6" name="Group 41"/>
            <p:cNvGrpSpPr>
              <a:grpSpLocks/>
            </p:cNvGrpSpPr>
            <p:nvPr/>
          </p:nvGrpSpPr>
          <p:grpSpPr bwMode="auto">
            <a:xfrm>
              <a:off x="4656" y="912"/>
              <a:ext cx="336" cy="330"/>
              <a:chOff x="3984" y="1392"/>
              <a:chExt cx="336" cy="330"/>
            </a:xfrm>
          </p:grpSpPr>
          <p:grpSp>
            <p:nvGrpSpPr>
              <p:cNvPr id="19493" name="Group 42"/>
              <p:cNvGrpSpPr>
                <a:grpSpLocks/>
              </p:cNvGrpSpPr>
              <p:nvPr/>
            </p:nvGrpSpPr>
            <p:grpSpPr bwMode="auto">
              <a:xfrm>
                <a:off x="3984" y="1392"/>
                <a:ext cx="244" cy="330"/>
                <a:chOff x="3984" y="1392"/>
                <a:chExt cx="244" cy="330"/>
              </a:xfrm>
            </p:grpSpPr>
            <p:sp>
              <p:nvSpPr>
                <p:cNvPr id="19495" name="Oval 4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96" name="Text Box 4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494" name="Line 4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19487" name="AutoShape 46"/>
                <p:cNvSpPr>
                  <a:spLocks noChangeArrowheads="1"/>
                </p:cNvSpPr>
                <p:nvPr/>
              </p:nvSpPr>
              <p:spPr bwMode="auto">
                <a:xfrm>
                  <a:off x="4368" y="624"/>
                  <a:ext cx="240" cy="288"/>
                </a:xfrm>
                <a:prstGeom prst="wedgeRoundRectCallout">
                  <a:avLst>
                    <a:gd name="adj1" fmla="val -28333"/>
                    <a:gd name="adj2" fmla="val 130556"/>
                    <a:gd name="adj3" fmla="val 16667"/>
                  </a:avLst>
                </a:prstGeom>
                <a:noFill/>
                <a:ln w="9525">
                  <a:solidFill>
                    <a:srgbClr val="CC00CC"/>
                  </a:solidFill>
                  <a:miter lim="800000"/>
                  <a:headEnd/>
                  <a:tailEnd/>
                </a:ln>
                <a:extLst>
                  <a:ext uri="{909E8E84-426E-40DD-AFC4-6F175D3DCCD1}">
                    <a14:hiddenFill>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19487" name="AutoShape 46"/>
                <p:cNvSpPr>
                  <a:spLocks noRot="1" noChangeAspect="1" noMove="1" noResize="1" noEditPoints="1" noAdjustHandles="1" noChangeArrowheads="1" noChangeShapeType="1" noTextEdit="1"/>
                </p:cNvSpPr>
                <p:nvPr/>
              </p:nvSpPr>
              <p:spPr bwMode="auto">
                <a:xfrm>
                  <a:off x="4368" y="624"/>
                  <a:ext cx="240" cy="288"/>
                </a:xfrm>
                <a:prstGeom prst="wedgeRoundRectCallout">
                  <a:avLst>
                    <a:gd name="adj1" fmla="val -28333"/>
                    <a:gd name="adj2" fmla="val 130556"/>
                    <a:gd name="adj3" fmla="val 16667"/>
                  </a:avLst>
                </a:prstGeom>
                <a:blipFill>
                  <a:blip r:embed="rId5"/>
                  <a:stretch>
                    <a:fillRect/>
                  </a:stretch>
                </a:blip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9488" name="Line 47"/>
            <p:cNvSpPr>
              <a:spLocks noChangeShapeType="1"/>
            </p:cNvSpPr>
            <p:nvPr/>
          </p:nvSpPr>
          <p:spPr bwMode="auto">
            <a:xfrm rot="-5373966">
              <a:off x="4752" y="1392"/>
              <a:ext cx="0" cy="576"/>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89" name="Line 48"/>
            <p:cNvSpPr>
              <a:spLocks noChangeShapeType="1"/>
            </p:cNvSpPr>
            <p:nvPr/>
          </p:nvSpPr>
          <p:spPr bwMode="auto">
            <a:xfrm>
              <a:off x="4416" y="960"/>
              <a:ext cx="624" cy="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90" name="Line 49"/>
            <p:cNvSpPr>
              <a:spLocks noChangeShapeType="1"/>
            </p:cNvSpPr>
            <p:nvPr/>
          </p:nvSpPr>
          <p:spPr bwMode="auto">
            <a:xfrm>
              <a:off x="4080" y="1824"/>
              <a:ext cx="72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5" name="Group 63"/>
          <p:cNvGrpSpPr>
            <a:grpSpLocks/>
          </p:cNvGrpSpPr>
          <p:nvPr/>
        </p:nvGrpSpPr>
        <p:grpSpPr bwMode="auto">
          <a:xfrm>
            <a:off x="6466724" y="3958641"/>
            <a:ext cx="2286000" cy="1828800"/>
            <a:chOff x="3695" y="2016"/>
            <a:chExt cx="1440" cy="1152"/>
          </a:xfrm>
        </p:grpSpPr>
        <p:sp>
          <p:nvSpPr>
            <p:cNvPr id="19466" name="Line 64"/>
            <p:cNvSpPr>
              <a:spLocks noChangeShapeType="1"/>
            </p:cNvSpPr>
            <p:nvPr/>
          </p:nvSpPr>
          <p:spPr bwMode="auto">
            <a:xfrm flipH="1">
              <a:off x="3695" y="2618"/>
              <a:ext cx="1440" cy="0"/>
            </a:xfrm>
            <a:prstGeom prst="line">
              <a:avLst/>
            </a:prstGeom>
            <a:noFill/>
            <a:ln w="254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67" name="AutoShape 65"/>
            <p:cNvSpPr>
              <a:spLocks noChangeArrowheads="1"/>
            </p:cNvSpPr>
            <p:nvPr/>
          </p:nvSpPr>
          <p:spPr bwMode="auto">
            <a:xfrm rot="10800000">
              <a:off x="4032" y="2256"/>
              <a:ext cx="768"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0 h 21600"/>
              </a:gdLst>
              <a:ahLst/>
              <a:cxnLst>
                <a:cxn ang="T8">
                  <a:pos x="T0" y="T1"/>
                </a:cxn>
                <a:cxn ang="T9">
                  <a:pos x="T2" y="T3"/>
                </a:cxn>
                <a:cxn ang="T10">
                  <a:pos x="T4" y="T5"/>
                </a:cxn>
                <a:cxn ang="T11">
                  <a:pos x="T6" y="T7"/>
                </a:cxn>
              </a:cxnLst>
              <a:rect l="T12" t="T13" r="T14" b="T15"/>
              <a:pathLst>
                <a:path w="21600" h="21600">
                  <a:moveTo>
                    <a:pt x="10238" y="10800"/>
                  </a:moveTo>
                  <a:cubicBezTo>
                    <a:pt x="10238" y="10489"/>
                    <a:pt x="10489" y="10238"/>
                    <a:pt x="10800" y="10238"/>
                  </a:cubicBezTo>
                  <a:cubicBezTo>
                    <a:pt x="11110" y="10237"/>
                    <a:pt x="11361" y="10489"/>
                    <a:pt x="11362" y="10799"/>
                  </a:cubicBezTo>
                  <a:lnTo>
                    <a:pt x="21600" y="10800"/>
                  </a:lnTo>
                  <a:cubicBezTo>
                    <a:pt x="21600" y="4835"/>
                    <a:pt x="16764" y="0"/>
                    <a:pt x="10800" y="0"/>
                  </a:cubicBezTo>
                  <a:cubicBezTo>
                    <a:pt x="4835" y="0"/>
                    <a:pt x="0" y="4835"/>
                    <a:pt x="0" y="10800"/>
                  </a:cubicBezTo>
                  <a:lnTo>
                    <a:pt x="10238" y="10800"/>
                  </a:lnTo>
                  <a:close/>
                </a:path>
              </a:pathLst>
            </a:custGeom>
            <a:solidFill>
              <a:srgbClr val="CCCCFF">
                <a:alpha val="50195"/>
              </a:srgbClr>
            </a:solidFill>
            <a:ln w="25400">
              <a:solidFill>
                <a:srgbClr val="0000FF"/>
              </a:solidFill>
              <a:miter lim="800000"/>
              <a:headEnd/>
              <a:tailEnd/>
            </a:ln>
          </p:spPr>
          <p:txBody>
            <a:bodyPr wrap="none" anchor="ctr"/>
            <a:lstStyle/>
            <a:p>
              <a:pPr algn="just"/>
              <a:endParaRPr lang="zh-CN" altLang="en-US" sz="2800" dirty="0">
                <a:latin typeface="+mn-lt"/>
                <a:ea typeface="+mn-ea"/>
              </a:endParaRPr>
            </a:p>
          </p:txBody>
        </p:sp>
        <p:sp>
          <p:nvSpPr>
            <p:cNvPr id="19468" name="Rectangle 66"/>
            <p:cNvSpPr>
              <a:spLocks noChangeArrowheads="1"/>
            </p:cNvSpPr>
            <p:nvPr/>
          </p:nvSpPr>
          <p:spPr bwMode="auto">
            <a:xfrm>
              <a:off x="4320" y="2256"/>
              <a:ext cx="192" cy="384"/>
            </a:xfrm>
            <a:prstGeom prst="rect">
              <a:avLst/>
            </a:prstGeom>
            <a:solidFill>
              <a:srgbClr val="CCCCFF">
                <a:alpha val="50195"/>
              </a:srgb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69" name="Line 67"/>
            <p:cNvSpPr>
              <a:spLocks noChangeShapeType="1"/>
            </p:cNvSpPr>
            <p:nvPr/>
          </p:nvSpPr>
          <p:spPr bwMode="auto">
            <a:xfrm flipV="1">
              <a:off x="4320" y="2256"/>
              <a:ext cx="0" cy="384"/>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0" name="Line 68"/>
            <p:cNvSpPr>
              <a:spLocks noChangeShapeType="1"/>
            </p:cNvSpPr>
            <p:nvPr/>
          </p:nvSpPr>
          <p:spPr bwMode="auto">
            <a:xfrm flipV="1">
              <a:off x="4512" y="2256"/>
              <a:ext cx="0" cy="384"/>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1" name="Line 69"/>
            <p:cNvSpPr>
              <a:spLocks noChangeShapeType="1"/>
            </p:cNvSpPr>
            <p:nvPr/>
          </p:nvSpPr>
          <p:spPr bwMode="auto">
            <a:xfrm flipH="1" flipV="1">
              <a:off x="4320" y="2256"/>
              <a:ext cx="192" cy="0"/>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2" name="Line 70"/>
            <p:cNvSpPr>
              <a:spLocks noChangeShapeType="1"/>
            </p:cNvSpPr>
            <p:nvPr/>
          </p:nvSpPr>
          <p:spPr bwMode="auto">
            <a:xfrm>
              <a:off x="4416" y="2016"/>
              <a:ext cx="0" cy="576"/>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3" name="Line 71"/>
            <p:cNvSpPr>
              <a:spLocks noChangeShapeType="1"/>
            </p:cNvSpPr>
            <p:nvPr/>
          </p:nvSpPr>
          <p:spPr bwMode="auto">
            <a:xfrm>
              <a:off x="4416" y="2592"/>
              <a:ext cx="0" cy="57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4" name="Line 72"/>
            <p:cNvSpPr>
              <a:spLocks noChangeShapeType="1"/>
            </p:cNvSpPr>
            <p:nvPr/>
          </p:nvSpPr>
          <p:spPr bwMode="auto">
            <a:xfrm flipH="1">
              <a:off x="4128" y="2640"/>
              <a:ext cx="240" cy="48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5" name="Line 73"/>
            <p:cNvSpPr>
              <a:spLocks noChangeShapeType="1"/>
            </p:cNvSpPr>
            <p:nvPr/>
          </p:nvSpPr>
          <p:spPr bwMode="auto">
            <a:xfrm flipH="1">
              <a:off x="3888" y="2592"/>
              <a:ext cx="480" cy="33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6" name="Line 74"/>
            <p:cNvSpPr>
              <a:spLocks noChangeShapeType="1"/>
            </p:cNvSpPr>
            <p:nvPr/>
          </p:nvSpPr>
          <p:spPr bwMode="auto">
            <a:xfrm>
              <a:off x="4464" y="2592"/>
              <a:ext cx="240" cy="528"/>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7" name="Line 75"/>
            <p:cNvSpPr>
              <a:spLocks noChangeShapeType="1"/>
            </p:cNvSpPr>
            <p:nvPr/>
          </p:nvSpPr>
          <p:spPr bwMode="auto">
            <a:xfrm>
              <a:off x="4464" y="2592"/>
              <a:ext cx="480" cy="33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61" name="矩形 60"/>
              <p:cNvSpPr/>
              <p:nvPr/>
            </p:nvSpPr>
            <p:spPr>
              <a:xfrm>
                <a:off x="2428941" y="1622491"/>
                <a:ext cx="131221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2428941" y="1622491"/>
                <a:ext cx="1312218"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189200" y="3542250"/>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8189200" y="3542250"/>
                <a:ext cx="43172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3603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strips(downLeft)">
                                      <p:cBhvr>
                                        <p:cTn id="12" dur="500"/>
                                        <p:tgtEl>
                                          <p:spTgt spid="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500"/>
                                        <p:tgtEl>
                                          <p:spTgt spid="2"/>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strips(downLeft)">
                                      <p:cBhvr>
                                        <p:cTn id="31" dur="500"/>
                                        <p:tgtEl>
                                          <p:spTgt spid="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strips(downLeft)">
                                      <p:cBhvr>
                                        <p:cTn id="36" dur="500"/>
                                        <p:tgtEl>
                                          <p:spTgt spid="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utoUpdateAnimBg="0"/>
      <p:bldP spid="73" grpId="0" autoUpdateAnimBg="0"/>
      <p:bldP spid="74" grpId="0" autoUpdateAnimBg="0"/>
      <p:bldP spid="19462" grpId="0"/>
      <p:bldP spid="57" grpId="0" autoUpdateAnimBg="0"/>
      <p:bldP spid="61"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a:grpSpLocks/>
          </p:cNvGrpSpPr>
          <p:nvPr/>
        </p:nvGrpSpPr>
        <p:grpSpPr bwMode="auto">
          <a:xfrm>
            <a:off x="818116" y="627409"/>
            <a:ext cx="2016125" cy="792163"/>
            <a:chOff x="476" y="255"/>
            <a:chExt cx="1270" cy="499"/>
          </a:xfrm>
        </p:grpSpPr>
        <p:sp>
          <p:nvSpPr>
            <p:cNvPr id="204814" name="AutoShape 16"/>
            <p:cNvSpPr>
              <a:spLocks noChangeArrowheads="1"/>
            </p:cNvSpPr>
            <p:nvPr/>
          </p:nvSpPr>
          <p:spPr bwMode="auto">
            <a:xfrm>
              <a:off x="476" y="255"/>
              <a:ext cx="1270" cy="499"/>
            </a:xfrm>
            <a:prstGeom prst="ribbon">
              <a:avLst>
                <a:gd name="adj1" fmla="val 125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204815" name="Text Box 17"/>
            <p:cNvSpPr txBox="1">
              <a:spLocks noChangeArrowheads="1"/>
            </p:cNvSpPr>
            <p:nvPr/>
          </p:nvSpPr>
          <p:spPr bwMode="auto">
            <a:xfrm>
              <a:off x="839" y="373"/>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比较</a:t>
              </a:r>
            </a:p>
          </p:txBody>
        </p:sp>
      </p:grpSp>
      <mc:AlternateContent xmlns:mc="http://schemas.openxmlformats.org/markup-compatibility/2006" xmlns:a14="http://schemas.microsoft.com/office/drawing/2010/main">
        <mc:Choice Requires="a14">
          <p:sp>
            <p:nvSpPr>
              <p:cNvPr id="48" name="矩形 47"/>
              <p:cNvSpPr/>
              <p:nvPr/>
            </p:nvSpPr>
            <p:spPr>
              <a:xfrm>
                <a:off x="2485632" y="3524909"/>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485632" y="3524909"/>
                <a:ext cx="3470694" cy="11355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485632" y="4566620"/>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485632" y="4566620"/>
                <a:ext cx="2180084"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441337" y="1606897"/>
                <a:ext cx="2083711"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441337" y="1606897"/>
                <a:ext cx="2083711" cy="975652"/>
              </a:xfrm>
              <a:prstGeom prst="rect">
                <a:avLst/>
              </a:prstGeom>
              <a:blipFill>
                <a:blip r:embed="rId5"/>
                <a:stretch>
                  <a:fillRect/>
                </a:stretch>
              </a:blipFill>
            </p:spPr>
            <p:txBody>
              <a:bodyPr/>
              <a:lstStyle/>
              <a:p>
                <a:r>
                  <a:rPr lang="zh-CN" altLang="en-US">
                    <a:noFill/>
                  </a:rPr>
                  <a:t> </a:t>
                </a:r>
              </a:p>
            </p:txBody>
          </p:sp>
        </mc:Fallback>
      </mc:AlternateContent>
      <p:sp>
        <p:nvSpPr>
          <p:cNvPr id="54" name="Rectangle 13"/>
          <p:cNvSpPr>
            <a:spLocks noChangeArrowheads="1"/>
          </p:cNvSpPr>
          <p:nvPr/>
        </p:nvSpPr>
        <p:spPr bwMode="auto">
          <a:xfrm>
            <a:off x="560131" y="4247963"/>
            <a:ext cx="182327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0000FF"/>
                </a:solidFill>
                <a:latin typeface="+mn-ea"/>
                <a:ea typeface="+mn-ea"/>
              </a:rPr>
              <a:t>稳恒磁场</a:t>
            </a:r>
          </a:p>
        </p:txBody>
      </p:sp>
      <p:grpSp>
        <p:nvGrpSpPr>
          <p:cNvPr id="55" name="Group 14"/>
          <p:cNvGrpSpPr>
            <a:grpSpLocks/>
          </p:cNvGrpSpPr>
          <p:nvPr/>
        </p:nvGrpSpPr>
        <p:grpSpPr bwMode="auto">
          <a:xfrm>
            <a:off x="546276" y="2052020"/>
            <a:ext cx="1895061" cy="1219200"/>
            <a:chOff x="144" y="1440"/>
            <a:chExt cx="1056" cy="768"/>
          </a:xfrm>
        </p:grpSpPr>
        <p:sp>
          <p:nvSpPr>
            <p:cNvPr id="57" name="Text Box 15"/>
            <p:cNvSpPr txBox="1">
              <a:spLocks noChangeArrowheads="1"/>
            </p:cNvSpPr>
            <p:nvPr/>
          </p:nvSpPr>
          <p:spPr bwMode="auto">
            <a:xfrm>
              <a:off x="144" y="1646"/>
              <a:ext cx="7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静电场</a:t>
              </a:r>
            </a:p>
          </p:txBody>
        </p:sp>
        <p:sp>
          <p:nvSpPr>
            <p:cNvPr id="58" name="AutoShape 16"/>
            <p:cNvSpPr>
              <a:spLocks/>
            </p:cNvSpPr>
            <p:nvPr/>
          </p:nvSpPr>
          <p:spPr bwMode="auto">
            <a:xfrm>
              <a:off x="1056" y="1440"/>
              <a:ext cx="144" cy="768"/>
            </a:xfrm>
            <a:prstGeom prst="leftBrace">
              <a:avLst>
                <a:gd name="adj1" fmla="val 44444"/>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AutoShape 17"/>
          <p:cNvSpPr>
            <a:spLocks/>
          </p:cNvSpPr>
          <p:nvPr/>
        </p:nvSpPr>
        <p:spPr bwMode="auto">
          <a:xfrm>
            <a:off x="2282914" y="3866963"/>
            <a:ext cx="258417" cy="1371600"/>
          </a:xfrm>
          <a:prstGeom prst="leftBrace">
            <a:avLst>
              <a:gd name="adj1" fmla="val 50000"/>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2312128" y="2549257"/>
                <a:ext cx="3690113"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2312128" y="2549257"/>
                <a:ext cx="3690113" cy="1137876"/>
              </a:xfrm>
              <a:prstGeom prst="rect">
                <a:avLst/>
              </a:prstGeom>
              <a:blipFill>
                <a:blip r:embed="rId6"/>
                <a:stretch>
                  <a:fillRect/>
                </a:stretch>
              </a:blipFill>
            </p:spPr>
            <p:txBody>
              <a:bodyPr/>
              <a:lstStyle/>
              <a:p>
                <a:r>
                  <a:rPr lang="zh-CN" altLang="en-US">
                    <a:noFill/>
                  </a:rPr>
                  <a:t> </a:t>
                </a:r>
              </a:p>
            </p:txBody>
          </p:sp>
        </mc:Fallback>
      </mc:AlternateContent>
      <p:sp>
        <p:nvSpPr>
          <p:cNvPr id="60" name="Rectangle 7"/>
          <p:cNvSpPr>
            <a:spLocks noChangeArrowheads="1"/>
          </p:cNvSpPr>
          <p:nvPr/>
        </p:nvSpPr>
        <p:spPr bwMode="auto">
          <a:xfrm>
            <a:off x="6131450" y="1790410"/>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保守场、无旋场</a:t>
            </a:r>
          </a:p>
        </p:txBody>
      </p:sp>
      <p:sp>
        <p:nvSpPr>
          <p:cNvPr id="61" name="Rectangle 10"/>
          <p:cNvSpPr>
            <a:spLocks noChangeArrowheads="1"/>
          </p:cNvSpPr>
          <p:nvPr/>
        </p:nvSpPr>
        <p:spPr bwMode="auto">
          <a:xfrm>
            <a:off x="6129830" y="3781790"/>
            <a:ext cx="48526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非保守场、有旋场（涡旋场）</a:t>
            </a:r>
          </a:p>
        </p:txBody>
      </p:sp>
      <p:sp>
        <p:nvSpPr>
          <p:cNvPr id="63" name="Rectangle 22"/>
          <p:cNvSpPr>
            <a:spLocks noChangeArrowheads="1"/>
          </p:cNvSpPr>
          <p:nvPr/>
        </p:nvSpPr>
        <p:spPr bwMode="auto">
          <a:xfrm>
            <a:off x="6131450" y="4697507"/>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无源场</a:t>
            </a:r>
          </a:p>
        </p:txBody>
      </p:sp>
      <p:sp>
        <p:nvSpPr>
          <p:cNvPr id="64" name="Rectangle 23"/>
          <p:cNvSpPr>
            <a:spLocks noChangeArrowheads="1"/>
          </p:cNvSpPr>
          <p:nvPr/>
        </p:nvSpPr>
        <p:spPr bwMode="auto">
          <a:xfrm>
            <a:off x="6131450" y="2706127"/>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有源场</a:t>
            </a:r>
          </a:p>
        </p:txBody>
      </p:sp>
      <p:sp>
        <p:nvSpPr>
          <p:cNvPr id="65" name="Rectangle 24"/>
          <p:cNvSpPr>
            <a:spLocks noChangeArrowheads="1"/>
          </p:cNvSpPr>
          <p:nvPr/>
        </p:nvSpPr>
        <p:spPr bwMode="auto">
          <a:xfrm>
            <a:off x="546276" y="5651582"/>
            <a:ext cx="864080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mn-ea"/>
                <a:ea typeface="+mn-ea"/>
              </a:rPr>
              <a:t>电场线是有头有尾的非闭合曲线；</a:t>
            </a:r>
            <a:endParaRPr kumimoji="1" lang="en-US" altLang="zh-CN" sz="2800" dirty="0">
              <a:solidFill>
                <a:srgbClr val="0000FF"/>
              </a:solidFill>
              <a:latin typeface="+mn-ea"/>
              <a:ea typeface="+mn-ea"/>
            </a:endParaRPr>
          </a:p>
          <a:p>
            <a:r>
              <a:rPr kumimoji="1" lang="zh-CN" altLang="en-US" sz="2800" dirty="0">
                <a:solidFill>
                  <a:srgbClr val="0000FF"/>
                </a:solidFill>
                <a:latin typeface="+mn-ea"/>
                <a:ea typeface="+mn-ea"/>
              </a:rPr>
              <a:t>磁感线是无头无尾的闭合曲线。</a:t>
            </a:r>
          </a:p>
        </p:txBody>
      </p:sp>
    </p:spTree>
    <p:extLst>
      <p:ext uri="{BB962C8B-B14F-4D97-AF65-F5344CB8AC3E}">
        <p14:creationId xmlns:p14="http://schemas.microsoft.com/office/powerpoint/2010/main" val="410327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20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20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20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20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4" grpId="0"/>
      <p:bldP spid="45" grpId="0"/>
      <p:bldP spid="54" grpId="0"/>
      <p:bldP spid="56" grpId="0" animBg="1"/>
      <p:bldP spid="59" grpId="0"/>
      <p:bldP spid="60" grpId="0" autoUpdateAnimBg="0"/>
      <p:bldP spid="61" grpId="0" autoUpdateAnimBg="0"/>
      <p:bldP spid="63" grpId="0"/>
      <p:bldP spid="64" grpId="0"/>
      <p:bldP spid="6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28570" y="1394792"/>
            <a:ext cx="3505200" cy="519113"/>
          </a:xfrm>
          <a:prstGeom prst="rect">
            <a:avLst/>
          </a:prstGeom>
          <a:noFill/>
          <a:ln w="9525">
            <a:noFill/>
            <a:miter lim="800000"/>
            <a:headEnd/>
            <a:tailEnd/>
          </a:ln>
        </p:spPr>
        <p:txBody>
          <a:bodyPr>
            <a:spAutoFit/>
          </a:bodyPr>
          <a:lstStyle/>
          <a:p>
            <a:pPr algn="just" eaLnBrk="1" hangingPunct="1">
              <a:defRPr/>
            </a:pPr>
            <a:r>
              <a:rPr kumimoji="1" lang="zh-CN" altLang="en-US" sz="2800">
                <a:solidFill>
                  <a:srgbClr val="0000FF"/>
                </a:solidFill>
                <a:latin typeface="+mn-ea"/>
                <a:ea typeface="+mn-ea"/>
              </a:rPr>
              <a:t>解题步骤：</a:t>
            </a:r>
          </a:p>
        </p:txBody>
      </p:sp>
      <p:sp>
        <p:nvSpPr>
          <p:cNvPr id="4" name="Text Box 4"/>
          <p:cNvSpPr txBox="1">
            <a:spLocks noChangeArrowheads="1"/>
          </p:cNvSpPr>
          <p:nvPr/>
        </p:nvSpPr>
        <p:spPr bwMode="auto">
          <a:xfrm>
            <a:off x="528570" y="2022616"/>
            <a:ext cx="7696200" cy="519113"/>
          </a:xfrm>
          <a:prstGeom prst="rect">
            <a:avLst/>
          </a:prstGeom>
          <a:noFill/>
          <a:ln w="9525">
            <a:noFill/>
            <a:miter lim="800000"/>
            <a:headEnd/>
            <a:tailEnd/>
          </a:ln>
        </p:spPr>
        <p:txBody>
          <a:bodyPr>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1</a:t>
            </a:r>
            <a:r>
              <a:rPr kumimoji="1" lang="zh-CN" altLang="en-US" sz="2800" dirty="0">
                <a:solidFill>
                  <a:srgbClr val="0000FF"/>
                </a:solidFill>
                <a:latin typeface="+mn-ea"/>
                <a:ea typeface="+mn-ea"/>
              </a:rPr>
              <a:t>）根据电流分布的对称性分析磁场的分布 </a:t>
            </a:r>
          </a:p>
        </p:txBody>
      </p:sp>
      <p:sp>
        <p:nvSpPr>
          <p:cNvPr id="5" name="Text Box 5"/>
          <p:cNvSpPr txBox="1">
            <a:spLocks noChangeArrowheads="1"/>
          </p:cNvSpPr>
          <p:nvPr/>
        </p:nvSpPr>
        <p:spPr bwMode="auto">
          <a:xfrm>
            <a:off x="528570" y="2693071"/>
            <a:ext cx="8945214" cy="1384995"/>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2</a:t>
            </a:r>
            <a:r>
              <a:rPr kumimoji="1" lang="zh-CN" altLang="en-US" sz="2800" dirty="0">
                <a:solidFill>
                  <a:srgbClr val="0000FF"/>
                </a:solidFill>
                <a:latin typeface="+mn-ea"/>
                <a:ea typeface="+mn-ea"/>
              </a:rPr>
              <a:t>）选择适当的闭合积分环路，环路上的磁感应强度大小处处相等，磁感应强度的方向与路径处处相切；或某一段路径上满足该条件，其余部分线积分为零 </a:t>
            </a:r>
          </a:p>
        </p:txBody>
      </p:sp>
      <p:sp>
        <p:nvSpPr>
          <p:cNvPr id="6" name="Text Box 6"/>
          <p:cNvSpPr txBox="1">
            <a:spLocks noChangeArrowheads="1"/>
          </p:cNvSpPr>
          <p:nvPr/>
        </p:nvSpPr>
        <p:spPr bwMode="auto">
          <a:xfrm>
            <a:off x="528570" y="4229408"/>
            <a:ext cx="8945214" cy="946150"/>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3</a:t>
            </a:r>
            <a:r>
              <a:rPr kumimoji="1" lang="zh-CN" altLang="en-US" sz="2800" dirty="0">
                <a:solidFill>
                  <a:srgbClr val="0000FF"/>
                </a:solidFill>
                <a:latin typeface="+mn-ea"/>
                <a:ea typeface="+mn-ea"/>
              </a:rPr>
              <a:t>）根据判断电流强度的正负的右手定则，正确计算环路内包围的电流的代数和 </a:t>
            </a:r>
          </a:p>
        </p:txBody>
      </p:sp>
      <p:sp>
        <p:nvSpPr>
          <p:cNvPr id="7" name="Text Box 7"/>
          <p:cNvSpPr txBox="1">
            <a:spLocks noChangeArrowheads="1"/>
          </p:cNvSpPr>
          <p:nvPr/>
        </p:nvSpPr>
        <p:spPr bwMode="auto">
          <a:xfrm>
            <a:off x="528570" y="5326899"/>
            <a:ext cx="5124450" cy="519113"/>
          </a:xfrm>
          <a:prstGeom prst="rect">
            <a:avLst/>
          </a:prstGeom>
          <a:noFill/>
          <a:ln w="9525">
            <a:noFill/>
            <a:miter lim="800000"/>
            <a:headEnd/>
            <a:tailEnd/>
          </a:ln>
        </p:spPr>
        <p:txBody>
          <a:bodyPr>
            <a:spAutoFit/>
          </a:bodyPr>
          <a:lstStyle/>
          <a:p>
            <a:pPr algn="just" eaLnBrk="1" hangingPunct="1">
              <a:defRPr/>
            </a:pPr>
            <a:r>
              <a:rPr kumimoji="1" lang="zh-CN" altLang="en-US" sz="2800">
                <a:solidFill>
                  <a:srgbClr val="0000FF"/>
                </a:solidFill>
                <a:latin typeface="+mn-ea"/>
                <a:ea typeface="+mn-ea"/>
              </a:rPr>
              <a:t>（</a:t>
            </a:r>
            <a:r>
              <a:rPr kumimoji="1" lang="en-US" altLang="zh-CN" sz="2800">
                <a:solidFill>
                  <a:srgbClr val="0000FF"/>
                </a:solidFill>
                <a:latin typeface="+mn-ea"/>
                <a:ea typeface="+mn-ea"/>
              </a:rPr>
              <a:t>4</a:t>
            </a:r>
            <a:r>
              <a:rPr kumimoji="1" lang="zh-CN" altLang="en-US" sz="2800">
                <a:solidFill>
                  <a:srgbClr val="0000FF"/>
                </a:solidFill>
                <a:latin typeface="+mn-ea"/>
                <a:ea typeface="+mn-ea"/>
              </a:rPr>
              <a:t>）由安培环路定理计算 </a:t>
            </a:r>
          </a:p>
        </p:txBody>
      </p:sp>
      <p:sp>
        <p:nvSpPr>
          <p:cNvPr id="8" name="Text Box 2"/>
          <p:cNvSpPr txBox="1">
            <a:spLocks noChangeArrowheads="1"/>
          </p:cNvSpPr>
          <p:nvPr/>
        </p:nvSpPr>
        <p:spPr bwMode="auto">
          <a:xfrm>
            <a:off x="528570" y="468313"/>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7030A0"/>
                </a:solidFill>
                <a:latin typeface="+mn-lt"/>
                <a:ea typeface="+mn-ea"/>
              </a:rPr>
              <a:t>二、安培环路定理的应用</a:t>
            </a:r>
          </a:p>
        </p:txBody>
      </p:sp>
    </p:spTree>
    <p:extLst>
      <p:ext uri="{BB962C8B-B14F-4D97-AF65-F5344CB8AC3E}">
        <p14:creationId xmlns:p14="http://schemas.microsoft.com/office/powerpoint/2010/main" val="1654247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528570" y="468313"/>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二、安培环路定理的应用</a:t>
            </a:r>
          </a:p>
        </p:txBody>
      </p:sp>
      <p:sp>
        <p:nvSpPr>
          <p:cNvPr id="65542" name="Text Box 7"/>
          <p:cNvSpPr txBox="1">
            <a:spLocks noChangeArrowheads="1"/>
          </p:cNvSpPr>
          <p:nvPr/>
        </p:nvSpPr>
        <p:spPr bwMode="auto">
          <a:xfrm>
            <a:off x="528570" y="1128228"/>
            <a:ext cx="6468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mn-ea"/>
              </a:rPr>
              <a:t>例： 求无限长圆柱面电流的磁场分布。 </a:t>
            </a:r>
          </a:p>
        </p:txBody>
      </p:sp>
      <p:sp>
        <p:nvSpPr>
          <p:cNvPr id="65551" name="Text Box 16"/>
          <p:cNvSpPr txBox="1">
            <a:spLocks noChangeArrowheads="1"/>
          </p:cNvSpPr>
          <p:nvPr/>
        </p:nvSpPr>
        <p:spPr bwMode="auto">
          <a:xfrm>
            <a:off x="528570" y="1744894"/>
            <a:ext cx="912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65552" name="Text Box 17"/>
              <p:cNvSpPr txBox="1">
                <a:spLocks noChangeArrowheads="1"/>
              </p:cNvSpPr>
              <p:nvPr/>
            </p:nvSpPr>
            <p:spPr bwMode="auto">
              <a:xfrm>
                <a:off x="1339242" y="1691966"/>
                <a:ext cx="6264857"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系统有轴对称性，圆周上各点的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相同</a:t>
                </a:r>
              </a:p>
            </p:txBody>
          </p:sp>
        </mc:Choice>
        <mc:Fallback xmlns="">
          <p:sp>
            <p:nvSpPr>
              <p:cNvPr id="65552" name="Text Box 17"/>
              <p:cNvSpPr txBox="1">
                <a:spLocks noRot="1" noChangeAspect="1" noMove="1" noResize="1" noEditPoints="1" noAdjustHandles="1" noChangeArrowheads="1" noChangeShapeType="1" noTextEdit="1"/>
              </p:cNvSpPr>
              <p:nvPr/>
            </p:nvSpPr>
            <p:spPr bwMode="auto">
              <a:xfrm>
                <a:off x="1339242" y="1691966"/>
                <a:ext cx="6264857" cy="575479"/>
              </a:xfrm>
              <a:prstGeom prst="rect">
                <a:avLst/>
              </a:prstGeom>
              <a:blipFill>
                <a:blip r:embed="rId3"/>
                <a:stretch>
                  <a:fillRect l="-2045"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5553" name="AutoShape 18"/>
          <p:cNvSpPr>
            <a:spLocks noChangeArrowheads="1"/>
          </p:cNvSpPr>
          <p:nvPr/>
        </p:nvSpPr>
        <p:spPr bwMode="auto">
          <a:xfrm>
            <a:off x="7765981" y="4829968"/>
            <a:ext cx="1143000" cy="1066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46" y="10800"/>
                </a:moveTo>
                <a:cubicBezTo>
                  <a:pt x="2346" y="15469"/>
                  <a:pt x="6131" y="19254"/>
                  <a:pt x="10800" y="19254"/>
                </a:cubicBezTo>
                <a:cubicBezTo>
                  <a:pt x="15469" y="19254"/>
                  <a:pt x="19254" y="15469"/>
                  <a:pt x="19254" y="10800"/>
                </a:cubicBezTo>
                <a:cubicBezTo>
                  <a:pt x="19254" y="6131"/>
                  <a:pt x="15469" y="2346"/>
                  <a:pt x="10800" y="2346"/>
                </a:cubicBezTo>
                <a:cubicBezTo>
                  <a:pt x="6131" y="2346"/>
                  <a:pt x="2346" y="6131"/>
                  <a:pt x="2346" y="10800"/>
                </a:cubicBezTo>
                <a:close/>
              </a:path>
            </a:pathLst>
          </a:custGeom>
          <a:solidFill>
            <a:schemeClr val="accent1"/>
          </a:solidFill>
          <a:ln w="9525">
            <a:solidFill>
              <a:srgbClr val="FF0000"/>
            </a:solidFill>
            <a:miter lim="800000"/>
            <a:headEnd/>
            <a:tailEnd/>
          </a:ln>
        </p:spPr>
        <p:txBody>
          <a:bodyPr wrap="none" anchor="ctr"/>
          <a:lstStyle/>
          <a:p>
            <a:pPr algn="just"/>
            <a:endParaRPr lang="zh-CN" altLang="en-US" sz="2800" dirty="0">
              <a:latin typeface="+mn-lt"/>
              <a:ea typeface="+mn-ea"/>
            </a:endParaRPr>
          </a:p>
        </p:txBody>
      </p:sp>
      <p:sp>
        <p:nvSpPr>
          <p:cNvPr id="65554" name="Oval 19"/>
          <p:cNvSpPr>
            <a:spLocks noChangeArrowheads="1"/>
          </p:cNvSpPr>
          <p:nvPr/>
        </p:nvSpPr>
        <p:spPr bwMode="auto">
          <a:xfrm>
            <a:off x="7308781" y="4372768"/>
            <a:ext cx="2057400" cy="1981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55" name="Line 20"/>
          <p:cNvSpPr>
            <a:spLocks noChangeShapeType="1"/>
          </p:cNvSpPr>
          <p:nvPr/>
        </p:nvSpPr>
        <p:spPr bwMode="auto">
          <a:xfrm>
            <a:off x="8680381" y="4982368"/>
            <a:ext cx="685800" cy="38100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56" name="Line 21"/>
          <p:cNvSpPr>
            <a:spLocks noChangeShapeType="1"/>
          </p:cNvSpPr>
          <p:nvPr/>
        </p:nvSpPr>
        <p:spPr bwMode="auto">
          <a:xfrm flipV="1">
            <a:off x="8680381" y="5363368"/>
            <a:ext cx="685800" cy="381000"/>
          </a:xfrm>
          <a:prstGeom prst="line">
            <a:avLst/>
          </a:prstGeom>
          <a:noFill/>
          <a:ln w="28575">
            <a:solidFill>
              <a:srgbClr val="6600CC"/>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57" name="Oval 22"/>
          <p:cNvSpPr>
            <a:spLocks noChangeArrowheads="1"/>
          </p:cNvSpPr>
          <p:nvPr/>
        </p:nvSpPr>
        <p:spPr bwMode="auto">
          <a:xfrm>
            <a:off x="8604181" y="4906168"/>
            <a:ext cx="152400" cy="1524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58" name="Oval 23"/>
          <p:cNvSpPr>
            <a:spLocks noChangeArrowheads="1"/>
          </p:cNvSpPr>
          <p:nvPr/>
        </p:nvSpPr>
        <p:spPr bwMode="auto">
          <a:xfrm>
            <a:off x="8604181" y="5668168"/>
            <a:ext cx="152400" cy="1524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60" name="Line 25"/>
          <p:cNvSpPr>
            <a:spLocks noChangeShapeType="1"/>
          </p:cNvSpPr>
          <p:nvPr/>
        </p:nvSpPr>
        <p:spPr bwMode="auto">
          <a:xfrm>
            <a:off x="7003981" y="5363368"/>
            <a:ext cx="2362200" cy="0"/>
          </a:xfrm>
          <a:prstGeom prst="line">
            <a:avLst/>
          </a:prstGeom>
          <a:noFill/>
          <a:ln w="158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1" name="Line 26"/>
          <p:cNvSpPr>
            <a:spLocks noChangeShapeType="1"/>
          </p:cNvSpPr>
          <p:nvPr/>
        </p:nvSpPr>
        <p:spPr bwMode="auto">
          <a:xfrm flipV="1">
            <a:off x="9366181" y="4753768"/>
            <a:ext cx="381000" cy="6096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2" name="Line 27"/>
          <p:cNvSpPr>
            <a:spLocks noChangeShapeType="1"/>
          </p:cNvSpPr>
          <p:nvPr/>
        </p:nvSpPr>
        <p:spPr bwMode="auto">
          <a:xfrm flipH="1" flipV="1">
            <a:off x="8985181" y="4753768"/>
            <a:ext cx="381000" cy="609600"/>
          </a:xfrm>
          <a:prstGeom prst="line">
            <a:avLst/>
          </a:prstGeom>
          <a:noFill/>
          <a:ln w="28575">
            <a:solidFill>
              <a:srgbClr val="6600CC"/>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3" name="Line 28"/>
          <p:cNvSpPr>
            <a:spLocks noChangeShapeType="1"/>
          </p:cNvSpPr>
          <p:nvPr/>
        </p:nvSpPr>
        <p:spPr bwMode="auto">
          <a:xfrm flipV="1">
            <a:off x="9366181" y="4220368"/>
            <a:ext cx="0" cy="1143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65568" name="Text Box 33"/>
              <p:cNvSpPr txBox="1">
                <a:spLocks noChangeArrowheads="1"/>
              </p:cNvSpPr>
              <p:nvPr/>
            </p:nvSpPr>
            <p:spPr bwMode="auto">
              <a:xfrm>
                <a:off x="580162" y="2382357"/>
                <a:ext cx="5464175"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5000"/>
                  </a:lnSpc>
                  <a:spcBef>
                    <a:spcPct val="0"/>
                  </a:spcBef>
                  <a:buClrTx/>
                  <a:buSz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时过圆柱面外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点做一圆周</a:t>
                </a:r>
              </a:p>
            </p:txBody>
          </p:sp>
        </mc:Choice>
        <mc:Fallback xmlns="">
          <p:sp>
            <p:nvSpPr>
              <p:cNvPr id="65568" name="Text Box 33"/>
              <p:cNvSpPr txBox="1">
                <a:spLocks noRot="1" noChangeAspect="1" noMove="1" noResize="1" noEditPoints="1" noAdjustHandles="1" noChangeArrowheads="1" noChangeShapeType="1" noTextEdit="1"/>
              </p:cNvSpPr>
              <p:nvPr/>
            </p:nvSpPr>
            <p:spPr bwMode="auto">
              <a:xfrm>
                <a:off x="580162" y="2382357"/>
                <a:ext cx="5464175" cy="630942"/>
              </a:xfrm>
              <a:prstGeom prst="rect">
                <a:avLst/>
              </a:prstGeom>
              <a:blipFill>
                <a:blip r:embed="rId4"/>
                <a:stretch>
                  <a:fillRect t="-971" b="-19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579" name="Text Box 44"/>
              <p:cNvSpPr txBox="1">
                <a:spLocks noChangeArrowheads="1"/>
              </p:cNvSpPr>
              <p:nvPr/>
            </p:nvSpPr>
            <p:spPr bwMode="auto">
              <a:xfrm>
                <a:off x="575103" y="4820119"/>
                <a:ext cx="48768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&lt;</m:t>
                    </m:r>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时在圆柱面内做一圆周</a:t>
                </a:r>
              </a:p>
            </p:txBody>
          </p:sp>
        </mc:Choice>
        <mc:Fallback xmlns="">
          <p:sp>
            <p:nvSpPr>
              <p:cNvPr id="65579" name="Text Box 44"/>
              <p:cNvSpPr txBox="1">
                <a:spLocks noRot="1" noChangeAspect="1" noMove="1" noResize="1" noEditPoints="1" noAdjustHandles="1" noChangeArrowheads="1" noChangeShapeType="1" noTextEdit="1"/>
              </p:cNvSpPr>
              <p:nvPr/>
            </p:nvSpPr>
            <p:spPr bwMode="auto">
              <a:xfrm>
                <a:off x="575103" y="4820119"/>
                <a:ext cx="4876800" cy="523220"/>
              </a:xfrm>
              <a:prstGeom prst="rect">
                <a:avLst/>
              </a:prstGeom>
              <a:blipFill>
                <a:blip r:embed="rId5"/>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661540" y="121317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8661540" y="1213177"/>
                <a:ext cx="5237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5103" y="3023992"/>
                <a:ext cx="1441869"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5103" y="3023992"/>
                <a:ext cx="1441869" cy="9733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750072" y="3023992"/>
                <a:ext cx="243271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𝐵</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𝑙</m:t>
                          </m:r>
                        </m:e>
                      </m:nary>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1750072" y="3023992"/>
                <a:ext cx="2432717" cy="9733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305064" y="3193358"/>
                <a:ext cx="1478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305064" y="3193358"/>
                <a:ext cx="14785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929449" y="3023992"/>
                <a:ext cx="1597232"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3929449" y="3023992"/>
                <a:ext cx="1597232" cy="9733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540546" y="3211800"/>
                <a:ext cx="11635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6540546" y="3211800"/>
                <a:ext cx="116352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2204296" y="3856463"/>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2204296" y="3856463"/>
                <a:ext cx="1587934" cy="8989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875565" y="5256250"/>
                <a:ext cx="2065244"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𝐵</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𝑙</m:t>
                          </m:r>
                        </m:e>
                      </m:nary>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75565" y="5256250"/>
                <a:ext cx="2065244" cy="97334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208216" y="5425616"/>
                <a:ext cx="1478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208216" y="5425616"/>
                <a:ext cx="1478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772311" y="5256249"/>
                <a:ext cx="1597232"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772311" y="5256249"/>
                <a:ext cx="1597232" cy="97334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451903" y="5446971"/>
                <a:ext cx="8502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451903" y="5446971"/>
                <a:ext cx="85029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9348087" y="1780487"/>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9348087" y="1780487"/>
                <a:ext cx="529311"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9300946" y="516400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9300946" y="5164006"/>
                <a:ext cx="51565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963119" y="890449"/>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7963119" y="890449"/>
                <a:ext cx="43172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7010970" y="2264924"/>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7010970" y="2264924"/>
                <a:ext cx="48218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8337481" y="367300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8337481" y="3673008"/>
                <a:ext cx="43172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9258420" y="2222715"/>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9258420" y="2222715"/>
                <a:ext cx="515654"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678080" y="4270054"/>
                <a:ext cx="7491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8678080" y="4270054"/>
                <a:ext cx="749116"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9360849" y="4283727"/>
                <a:ext cx="8420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9360849" y="4283727"/>
                <a:ext cx="842090"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8252427" y="5768602"/>
                <a:ext cx="6401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𝑑𝐼</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8252427" y="5768602"/>
                <a:ext cx="640112"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8211647" y="4451166"/>
                <a:ext cx="721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𝑑𝐼</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8211647" y="4451166"/>
                <a:ext cx="721671" cy="523220"/>
              </a:xfrm>
              <a:prstGeom prst="rect">
                <a:avLst/>
              </a:prstGeom>
              <a:blipFill>
                <a:blip r:embed="rId27"/>
                <a:stretch>
                  <a:fillRect/>
                </a:stretch>
              </a:blipFill>
            </p:spPr>
            <p:txBody>
              <a:bodyPr/>
              <a:lstStyle/>
              <a:p>
                <a:r>
                  <a:rPr lang="zh-CN" altLang="en-US">
                    <a:noFill/>
                  </a:rPr>
                  <a:t> </a:t>
                </a:r>
              </a:p>
            </p:txBody>
          </p:sp>
        </mc:Fallback>
      </mc:AlternateContent>
      <p:grpSp>
        <p:nvGrpSpPr>
          <p:cNvPr id="68" name="Group 4"/>
          <p:cNvGrpSpPr>
            <a:grpSpLocks/>
          </p:cNvGrpSpPr>
          <p:nvPr/>
        </p:nvGrpSpPr>
        <p:grpSpPr bwMode="auto">
          <a:xfrm>
            <a:off x="7970769" y="1324768"/>
            <a:ext cx="762000" cy="2438400"/>
            <a:chOff x="4272" y="720"/>
            <a:chExt cx="480" cy="1536"/>
          </a:xfrm>
        </p:grpSpPr>
        <p:grpSp>
          <p:nvGrpSpPr>
            <p:cNvPr id="69" name="Group 5"/>
            <p:cNvGrpSpPr>
              <a:grpSpLocks/>
            </p:cNvGrpSpPr>
            <p:nvPr/>
          </p:nvGrpSpPr>
          <p:grpSpPr bwMode="auto">
            <a:xfrm>
              <a:off x="4272" y="720"/>
              <a:ext cx="480" cy="1536"/>
              <a:chOff x="960" y="768"/>
              <a:chExt cx="480" cy="1536"/>
            </a:xfrm>
          </p:grpSpPr>
          <p:sp>
            <p:nvSpPr>
              <p:cNvPr id="96" name="Line 6"/>
              <p:cNvSpPr>
                <a:spLocks noChangeShapeType="1"/>
              </p:cNvSpPr>
              <p:nvPr/>
            </p:nvSpPr>
            <p:spPr bwMode="auto">
              <a:xfrm>
                <a:off x="1200" y="1440"/>
                <a:ext cx="0" cy="864"/>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7" name="AutoShape 8"/>
              <p:cNvSpPr>
                <a:spLocks noChangeArrowheads="1"/>
              </p:cNvSpPr>
              <p:nvPr/>
            </p:nvSpPr>
            <p:spPr bwMode="auto">
              <a:xfrm>
                <a:off x="960" y="768"/>
                <a:ext cx="480" cy="1536"/>
              </a:xfrm>
              <a:prstGeom prst="can">
                <a:avLst>
                  <a:gd name="adj" fmla="val 40000"/>
                </a:avLst>
              </a:prstGeom>
              <a:gradFill rotWithShape="0">
                <a:gsLst>
                  <a:gs pos="0">
                    <a:srgbClr val="728E72"/>
                  </a:gs>
                  <a:gs pos="50000">
                    <a:srgbClr val="CCFFCC"/>
                  </a:gs>
                  <a:gs pos="100000">
                    <a:srgbClr val="728E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98" name="Line 9"/>
              <p:cNvSpPr>
                <a:spLocks noChangeShapeType="1"/>
              </p:cNvSpPr>
              <p:nvPr/>
            </p:nvSpPr>
            <p:spPr bwMode="auto">
              <a:xfrm flipV="1">
                <a:off x="1200" y="864"/>
                <a:ext cx="0" cy="144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11"/>
              <p:cNvSpPr>
                <a:spLocks noChangeShapeType="1"/>
              </p:cNvSpPr>
              <p:nvPr/>
            </p:nvSpPr>
            <p:spPr bwMode="auto">
              <a:xfrm>
                <a:off x="1200" y="1104"/>
                <a:ext cx="240" cy="0"/>
              </a:xfrm>
              <a:prstGeom prst="line">
                <a:avLst/>
              </a:prstGeom>
              <a:noFill/>
              <a:ln w="28575">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Line 12"/>
              <p:cNvSpPr>
                <a:spLocks noChangeShapeType="1"/>
              </p:cNvSpPr>
              <p:nvPr/>
            </p:nvSpPr>
            <p:spPr bwMode="auto">
              <a:xfrm>
                <a:off x="960" y="864"/>
                <a:ext cx="0" cy="67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1" name="Line 13"/>
              <p:cNvSpPr>
                <a:spLocks noChangeShapeType="1"/>
              </p:cNvSpPr>
              <p:nvPr/>
            </p:nvSpPr>
            <p:spPr bwMode="auto">
              <a:xfrm>
                <a:off x="1440" y="864"/>
                <a:ext cx="0" cy="67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70" name="Line 17"/>
            <p:cNvSpPr>
              <a:spLocks noChangeShapeType="1"/>
            </p:cNvSpPr>
            <p:nvPr/>
          </p:nvSpPr>
          <p:spPr bwMode="auto">
            <a:xfrm>
              <a:off x="4512" y="1392"/>
              <a:ext cx="0" cy="864"/>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71" name="AutoShape 19"/>
            <p:cNvSpPr>
              <a:spLocks noChangeArrowheads="1"/>
            </p:cNvSpPr>
            <p:nvPr/>
          </p:nvSpPr>
          <p:spPr bwMode="auto">
            <a:xfrm>
              <a:off x="4272" y="720"/>
              <a:ext cx="480" cy="1536"/>
            </a:xfrm>
            <a:prstGeom prst="can">
              <a:avLst>
                <a:gd name="adj" fmla="val 400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solidFill>
                <a:schemeClr val="tx1"/>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83" name="Line 20"/>
            <p:cNvSpPr>
              <a:spLocks noChangeShapeType="1"/>
            </p:cNvSpPr>
            <p:nvPr/>
          </p:nvSpPr>
          <p:spPr bwMode="auto">
            <a:xfrm flipV="1">
              <a:off x="4512" y="816"/>
              <a:ext cx="0" cy="144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06" name="Line 62"/>
          <p:cNvSpPr>
            <a:spLocks noChangeShapeType="1"/>
          </p:cNvSpPr>
          <p:nvPr/>
        </p:nvSpPr>
        <p:spPr bwMode="auto">
          <a:xfrm>
            <a:off x="8351770" y="2010568"/>
            <a:ext cx="381000" cy="0"/>
          </a:xfrm>
          <a:prstGeom prst="line">
            <a:avLst/>
          </a:prstGeom>
          <a:noFill/>
          <a:ln w="28575">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63"/>
          <p:cNvSpPr>
            <a:spLocks noChangeShapeType="1"/>
          </p:cNvSpPr>
          <p:nvPr/>
        </p:nvSpPr>
        <p:spPr bwMode="auto">
          <a:xfrm>
            <a:off x="7970770" y="1629568"/>
            <a:ext cx="0" cy="10668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 name="Line 64"/>
          <p:cNvSpPr>
            <a:spLocks noChangeShapeType="1"/>
          </p:cNvSpPr>
          <p:nvPr/>
        </p:nvSpPr>
        <p:spPr bwMode="auto">
          <a:xfrm>
            <a:off x="8732770" y="1629568"/>
            <a:ext cx="0" cy="10668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Oval 67"/>
          <p:cNvSpPr>
            <a:spLocks noChangeArrowheads="1"/>
          </p:cNvSpPr>
          <p:nvPr/>
        </p:nvSpPr>
        <p:spPr bwMode="auto">
          <a:xfrm>
            <a:off x="7437370" y="1934368"/>
            <a:ext cx="1828800" cy="1066800"/>
          </a:xfrm>
          <a:prstGeom prst="ellipse">
            <a:avLst/>
          </a:prstGeom>
          <a:solidFill>
            <a:srgbClr val="FFCCFF">
              <a:alpha val="50195"/>
            </a:srgbClr>
          </a:solidFill>
          <a:ln w="28575">
            <a:solidFill>
              <a:srgbClr val="FF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12" name="Line 69"/>
          <p:cNvSpPr>
            <a:spLocks noChangeShapeType="1"/>
          </p:cNvSpPr>
          <p:nvPr/>
        </p:nvSpPr>
        <p:spPr bwMode="auto">
          <a:xfrm>
            <a:off x="8351770" y="2391568"/>
            <a:ext cx="914400" cy="15240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3" name="Line 70"/>
          <p:cNvSpPr>
            <a:spLocks noChangeShapeType="1"/>
          </p:cNvSpPr>
          <p:nvPr/>
        </p:nvSpPr>
        <p:spPr bwMode="auto">
          <a:xfrm flipV="1">
            <a:off x="7437370" y="2391568"/>
            <a:ext cx="0" cy="215900"/>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4" name="AutoShape 71"/>
          <p:cNvSpPr>
            <a:spLocks noChangeArrowheads="1"/>
          </p:cNvSpPr>
          <p:nvPr/>
        </p:nvSpPr>
        <p:spPr bwMode="auto">
          <a:xfrm>
            <a:off x="7970770" y="1324768"/>
            <a:ext cx="762000" cy="1295400"/>
          </a:xfrm>
          <a:prstGeom prst="can">
            <a:avLst>
              <a:gd name="adj" fmla="val 425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no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115" name="Line 72"/>
          <p:cNvSpPr>
            <a:spLocks noChangeShapeType="1"/>
          </p:cNvSpPr>
          <p:nvPr/>
        </p:nvSpPr>
        <p:spPr bwMode="auto">
          <a:xfrm flipV="1">
            <a:off x="7970770" y="1477168"/>
            <a:ext cx="0" cy="990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16" name="Oval 73"/>
          <p:cNvSpPr>
            <a:spLocks noChangeArrowheads="1"/>
          </p:cNvSpPr>
          <p:nvPr/>
        </p:nvSpPr>
        <p:spPr bwMode="auto">
          <a:xfrm>
            <a:off x="7970770" y="1324768"/>
            <a:ext cx="762000" cy="304800"/>
          </a:xfrm>
          <a:prstGeom prst="ellipse">
            <a:avLst/>
          </a:prstGeom>
          <a:solidFill>
            <a:srgbClr val="FFFFFF"/>
          </a:solidFill>
          <a:ln w="127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17" name="Line 74"/>
          <p:cNvSpPr>
            <a:spLocks noChangeShapeType="1"/>
          </p:cNvSpPr>
          <p:nvPr/>
        </p:nvSpPr>
        <p:spPr bwMode="auto">
          <a:xfrm flipV="1">
            <a:off x="8351770" y="1629568"/>
            <a:ext cx="0" cy="99060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8" name="Line 75"/>
          <p:cNvSpPr>
            <a:spLocks noChangeShapeType="1"/>
          </p:cNvSpPr>
          <p:nvPr/>
        </p:nvSpPr>
        <p:spPr bwMode="auto">
          <a:xfrm>
            <a:off x="8351770" y="1477168"/>
            <a:ext cx="381000" cy="0"/>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5" name="Freeform 78"/>
          <p:cNvSpPr>
            <a:spLocks/>
          </p:cNvSpPr>
          <p:nvPr/>
        </p:nvSpPr>
        <p:spPr bwMode="auto">
          <a:xfrm>
            <a:off x="8361295" y="2391568"/>
            <a:ext cx="371475" cy="57150"/>
          </a:xfrm>
          <a:custGeom>
            <a:avLst/>
            <a:gdLst>
              <a:gd name="T0" fmla="*/ 234 w 234"/>
              <a:gd name="T1" fmla="*/ 36 h 36"/>
              <a:gd name="T2" fmla="*/ 0 w 234"/>
              <a:gd name="T3" fmla="*/ 0 h 36"/>
              <a:gd name="T4" fmla="*/ 0 60000 65536"/>
              <a:gd name="T5" fmla="*/ 0 60000 65536"/>
              <a:gd name="T6" fmla="*/ 0 w 234"/>
              <a:gd name="T7" fmla="*/ 0 h 36"/>
              <a:gd name="T8" fmla="*/ 234 w 234"/>
              <a:gd name="T9" fmla="*/ 36 h 36"/>
            </a:gdLst>
            <a:ahLst/>
            <a:cxnLst>
              <a:cxn ang="T4">
                <a:pos x="T0" y="T1"/>
              </a:cxn>
              <a:cxn ang="T5">
                <a:pos x="T2" y="T3"/>
              </a:cxn>
            </a:cxnLst>
            <a:rect l="T6" t="T7" r="T8" b="T9"/>
            <a:pathLst>
              <a:path w="234" h="36">
                <a:moveTo>
                  <a:pt x="234" y="36"/>
                </a:moveTo>
                <a:lnTo>
                  <a:pt x="0" y="0"/>
                </a:lnTo>
              </a:path>
            </a:pathLst>
          </a:custGeom>
          <a:noFill/>
          <a:ln w="28575" cap="flat" cmpd="sng">
            <a:solidFill>
              <a:srgbClr val="FF0000"/>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dirty="0">
              <a:latin typeface="+mn-lt"/>
              <a:ea typeface="+mn-ea"/>
            </a:endParaRPr>
          </a:p>
        </p:txBody>
      </p:sp>
      <p:sp>
        <p:nvSpPr>
          <p:cNvPr id="122" name="Freeform 80"/>
          <p:cNvSpPr>
            <a:spLocks/>
          </p:cNvSpPr>
          <p:nvPr/>
        </p:nvSpPr>
        <p:spPr bwMode="auto">
          <a:xfrm flipH="1" flipV="1">
            <a:off x="9297188" y="1917587"/>
            <a:ext cx="157163" cy="623888"/>
          </a:xfrm>
          <a:custGeom>
            <a:avLst/>
            <a:gdLst>
              <a:gd name="T0" fmla="*/ 0 w 235"/>
              <a:gd name="T1" fmla="*/ 0 h 454"/>
              <a:gd name="T2" fmla="*/ 0 w 235"/>
              <a:gd name="T3" fmla="*/ 164 h 454"/>
              <a:gd name="T4" fmla="*/ 0 60000 65536"/>
              <a:gd name="T5" fmla="*/ 0 60000 65536"/>
              <a:gd name="T6" fmla="*/ 0 w 235"/>
              <a:gd name="T7" fmla="*/ 0 h 454"/>
              <a:gd name="T8" fmla="*/ 235 w 235"/>
              <a:gd name="T9" fmla="*/ 454 h 454"/>
            </a:gdLst>
            <a:ahLst/>
            <a:cxnLst>
              <a:cxn ang="T4">
                <a:pos x="T0" y="T1"/>
              </a:cxn>
              <a:cxn ang="T5">
                <a:pos x="T2" y="T3"/>
              </a:cxn>
            </a:cxnLst>
            <a:rect l="T6" t="T7" r="T8" b="T9"/>
            <a:pathLst>
              <a:path w="235" h="454">
                <a:moveTo>
                  <a:pt x="235" y="0"/>
                </a:moveTo>
                <a:lnTo>
                  <a:pt x="0" y="454"/>
                </a:lnTo>
              </a:path>
            </a:pathLst>
          </a:custGeom>
          <a:noFill/>
          <a:ln w="38100">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24" name="Oval 12"/>
          <p:cNvSpPr>
            <a:spLocks noChangeArrowheads="1"/>
          </p:cNvSpPr>
          <p:nvPr/>
        </p:nvSpPr>
        <p:spPr bwMode="auto">
          <a:xfrm>
            <a:off x="9194731" y="2486819"/>
            <a:ext cx="158750" cy="142875"/>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125" name="Line 11"/>
          <p:cNvSpPr>
            <a:spLocks noChangeShapeType="1"/>
          </p:cNvSpPr>
          <p:nvPr/>
        </p:nvSpPr>
        <p:spPr bwMode="auto">
          <a:xfrm flipV="1">
            <a:off x="8337481" y="1162843"/>
            <a:ext cx="0" cy="323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26" name="Line 11"/>
          <p:cNvSpPr>
            <a:spLocks noChangeShapeType="1"/>
          </p:cNvSpPr>
          <p:nvPr/>
        </p:nvSpPr>
        <p:spPr bwMode="auto">
          <a:xfrm flipV="1">
            <a:off x="8350928" y="3786140"/>
            <a:ext cx="0" cy="323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87" name="矩形 86"/>
              <p:cNvSpPr/>
              <p:nvPr/>
            </p:nvSpPr>
            <p:spPr>
              <a:xfrm>
                <a:off x="8717761" y="2365395"/>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8717761" y="2365395"/>
                <a:ext cx="463460"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2204296" y="6166123"/>
                <a:ext cx="11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27" name="矩形 126"/>
              <p:cNvSpPr>
                <a:spLocks noRot="1" noChangeAspect="1" noMove="1" noResize="1" noEditPoints="1" noAdjustHandles="1" noChangeArrowheads="1" noChangeShapeType="1" noTextEdit="1"/>
              </p:cNvSpPr>
              <p:nvPr/>
            </p:nvSpPr>
            <p:spPr>
              <a:xfrm>
                <a:off x="2204296" y="6166123"/>
                <a:ext cx="1195327" cy="523220"/>
              </a:xfrm>
              <a:prstGeom prst="rect">
                <a:avLst/>
              </a:prstGeom>
              <a:blipFill>
                <a:blip r:embed="rId2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099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left)">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wipe(left)">
                                      <p:cBhvr>
                                        <p:cTn id="25" dur="500"/>
                                        <p:tgtEl>
                                          <p:spTgt spid="1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wipe(left)">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5551"/>
                                        </p:tgtEl>
                                        <p:attrNameLst>
                                          <p:attrName>style.visibility</p:attrName>
                                        </p:attrNameLst>
                                      </p:cBhvr>
                                      <p:to>
                                        <p:strVal val="visible"/>
                                      </p:to>
                                    </p:set>
                                    <p:animEffect transition="in" filter="wipe(left)">
                                      <p:cBhvr>
                                        <p:cTn id="44" dur="500"/>
                                        <p:tgtEl>
                                          <p:spTgt spid="6555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5552"/>
                                        </p:tgtEl>
                                        <p:attrNameLst>
                                          <p:attrName>style.visibility</p:attrName>
                                        </p:attrNameLst>
                                      </p:cBhvr>
                                      <p:to>
                                        <p:strVal val="visible"/>
                                      </p:to>
                                    </p:set>
                                    <p:animEffect transition="in" filter="wipe(left)">
                                      <p:cBhvr>
                                        <p:cTn id="49" dur="500"/>
                                        <p:tgtEl>
                                          <p:spTgt spid="655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5553"/>
                                        </p:tgtEl>
                                        <p:attrNameLst>
                                          <p:attrName>style.visibility</p:attrName>
                                        </p:attrNameLst>
                                      </p:cBhvr>
                                      <p:to>
                                        <p:strVal val="visible"/>
                                      </p:to>
                                    </p:set>
                                    <p:animEffect transition="in" filter="wipe(left)">
                                      <p:cBhvr>
                                        <p:cTn id="54" dur="500"/>
                                        <p:tgtEl>
                                          <p:spTgt spid="655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5554"/>
                                        </p:tgtEl>
                                        <p:attrNameLst>
                                          <p:attrName>style.visibility</p:attrName>
                                        </p:attrNameLst>
                                      </p:cBhvr>
                                      <p:to>
                                        <p:strVal val="visible"/>
                                      </p:to>
                                    </p:set>
                                    <p:animEffect transition="in" filter="wipe(left)">
                                      <p:cBhvr>
                                        <p:cTn id="59" dur="500"/>
                                        <p:tgtEl>
                                          <p:spTgt spid="655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560"/>
                                        </p:tgtEl>
                                        <p:attrNameLst>
                                          <p:attrName>style.visibility</p:attrName>
                                        </p:attrNameLst>
                                      </p:cBhvr>
                                      <p:to>
                                        <p:strVal val="visible"/>
                                      </p:to>
                                    </p:set>
                                    <p:animEffect transition="in" filter="wipe(left)">
                                      <p:cBhvr>
                                        <p:cTn id="64" dur="500"/>
                                        <p:tgtEl>
                                          <p:spTgt spid="6556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wipe(left)">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5558"/>
                                        </p:tgtEl>
                                        <p:attrNameLst>
                                          <p:attrName>style.visibility</p:attrName>
                                        </p:attrNameLst>
                                      </p:cBhvr>
                                      <p:to>
                                        <p:strVal val="visible"/>
                                      </p:to>
                                    </p:set>
                                    <p:animEffect transition="in" filter="wipe(left)">
                                      <p:cBhvr>
                                        <p:cTn id="74" dur="500"/>
                                        <p:tgtEl>
                                          <p:spTgt spid="655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wipe(left)">
                                      <p:cBhvr>
                                        <p:cTn id="79" dur="500"/>
                                        <p:tgtEl>
                                          <p:spTgt spid="9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5556"/>
                                        </p:tgtEl>
                                        <p:attrNameLst>
                                          <p:attrName>style.visibility</p:attrName>
                                        </p:attrNameLst>
                                      </p:cBhvr>
                                      <p:to>
                                        <p:strVal val="visible"/>
                                      </p:to>
                                    </p:set>
                                    <p:animEffect transition="in" filter="wipe(down)">
                                      <p:cBhvr>
                                        <p:cTn id="84" dur="500"/>
                                        <p:tgtEl>
                                          <p:spTgt spid="6555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5562"/>
                                        </p:tgtEl>
                                        <p:attrNameLst>
                                          <p:attrName>style.visibility</p:attrName>
                                        </p:attrNameLst>
                                      </p:cBhvr>
                                      <p:to>
                                        <p:strVal val="visible"/>
                                      </p:to>
                                    </p:set>
                                    <p:animEffect transition="in" filter="wipe(down)">
                                      <p:cBhvr>
                                        <p:cTn id="89" dur="500"/>
                                        <p:tgtEl>
                                          <p:spTgt spid="6556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wipe(left)">
                                      <p:cBhvr>
                                        <p:cTn id="94" dur="500"/>
                                        <p:tgtEl>
                                          <p:spTgt spid="9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65557"/>
                                        </p:tgtEl>
                                        <p:attrNameLst>
                                          <p:attrName>style.visibility</p:attrName>
                                        </p:attrNameLst>
                                      </p:cBhvr>
                                      <p:to>
                                        <p:strVal val="visible"/>
                                      </p:to>
                                    </p:set>
                                    <p:animEffect transition="in" filter="wipe(left)">
                                      <p:cBhvr>
                                        <p:cTn id="99" dur="500"/>
                                        <p:tgtEl>
                                          <p:spTgt spid="6555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wipe(left)">
                                      <p:cBhvr>
                                        <p:cTn id="104" dur="500"/>
                                        <p:tgtEl>
                                          <p:spTgt spid="9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65555"/>
                                        </p:tgtEl>
                                        <p:attrNameLst>
                                          <p:attrName>style.visibility</p:attrName>
                                        </p:attrNameLst>
                                      </p:cBhvr>
                                      <p:to>
                                        <p:strVal val="visible"/>
                                      </p:to>
                                    </p:set>
                                    <p:animEffect transition="in" filter="wipe(left)">
                                      <p:cBhvr>
                                        <p:cTn id="109" dur="500"/>
                                        <p:tgtEl>
                                          <p:spTgt spid="6555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5561"/>
                                        </p:tgtEl>
                                        <p:attrNameLst>
                                          <p:attrName>style.visibility</p:attrName>
                                        </p:attrNameLst>
                                      </p:cBhvr>
                                      <p:to>
                                        <p:strVal val="visible"/>
                                      </p:to>
                                    </p:set>
                                    <p:animEffect transition="in" filter="wipe(left)">
                                      <p:cBhvr>
                                        <p:cTn id="114" dur="500"/>
                                        <p:tgtEl>
                                          <p:spTgt spid="6556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wipe(left)">
                                      <p:cBhvr>
                                        <p:cTn id="119" dur="500"/>
                                        <p:tgtEl>
                                          <p:spTgt spid="9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65563"/>
                                        </p:tgtEl>
                                        <p:attrNameLst>
                                          <p:attrName>style.visibility</p:attrName>
                                        </p:attrNameLst>
                                      </p:cBhvr>
                                      <p:to>
                                        <p:strVal val="visible"/>
                                      </p:to>
                                    </p:set>
                                    <p:animEffect transition="in" filter="wipe(left)">
                                      <p:cBhvr>
                                        <p:cTn id="124" dur="500"/>
                                        <p:tgtEl>
                                          <p:spTgt spid="6556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5568"/>
                                        </p:tgtEl>
                                        <p:attrNameLst>
                                          <p:attrName>style.visibility</p:attrName>
                                        </p:attrNameLst>
                                      </p:cBhvr>
                                      <p:to>
                                        <p:strVal val="visible"/>
                                      </p:to>
                                    </p:set>
                                    <p:animEffect transition="in" filter="wipe(left)">
                                      <p:cBhvr>
                                        <p:cTn id="129" dur="500"/>
                                        <p:tgtEl>
                                          <p:spTgt spid="6556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10"/>
                                        </p:tgtEl>
                                        <p:attrNameLst>
                                          <p:attrName>style.visibility</p:attrName>
                                        </p:attrNameLst>
                                      </p:cBhvr>
                                      <p:to>
                                        <p:strVal val="visible"/>
                                      </p:to>
                                    </p:set>
                                    <p:animEffect transition="in" filter="wipe(left)">
                                      <p:cBhvr>
                                        <p:cTn id="134" dur="500"/>
                                        <p:tgtEl>
                                          <p:spTgt spid="11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05"/>
                                        </p:tgtEl>
                                        <p:attrNameLst>
                                          <p:attrName>style.visibility</p:attrName>
                                        </p:attrNameLst>
                                      </p:cBhvr>
                                      <p:to>
                                        <p:strVal val="visible"/>
                                      </p:to>
                                    </p:set>
                                    <p:animEffect transition="in" filter="wipe(left)">
                                      <p:cBhvr>
                                        <p:cTn id="139" dur="500"/>
                                        <p:tgtEl>
                                          <p:spTgt spid="10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12"/>
                                        </p:tgtEl>
                                        <p:attrNameLst>
                                          <p:attrName>style.visibility</p:attrName>
                                        </p:attrNameLst>
                                      </p:cBhvr>
                                      <p:to>
                                        <p:strVal val="visible"/>
                                      </p:to>
                                    </p:set>
                                    <p:animEffect transition="in" filter="wipe(left)">
                                      <p:cBhvr>
                                        <p:cTn id="144" dur="500"/>
                                        <p:tgtEl>
                                          <p:spTgt spid="11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87"/>
                                        </p:tgtEl>
                                        <p:attrNameLst>
                                          <p:attrName>style.visibility</p:attrName>
                                        </p:attrNameLst>
                                      </p:cBhvr>
                                      <p:to>
                                        <p:strVal val="visible"/>
                                      </p:to>
                                    </p:set>
                                    <p:animEffect transition="in" filter="wipe(left)">
                                      <p:cBhvr>
                                        <p:cTn id="149" dur="500"/>
                                        <p:tgtEl>
                                          <p:spTgt spid="8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88"/>
                                        </p:tgtEl>
                                        <p:attrNameLst>
                                          <p:attrName>style.visibility</p:attrName>
                                        </p:attrNameLst>
                                      </p:cBhvr>
                                      <p:to>
                                        <p:strVal val="visible"/>
                                      </p:to>
                                    </p:set>
                                    <p:animEffect transition="in" filter="wipe(left)">
                                      <p:cBhvr>
                                        <p:cTn id="154" dur="500"/>
                                        <p:tgtEl>
                                          <p:spTgt spid="8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13"/>
                                        </p:tgtEl>
                                        <p:attrNameLst>
                                          <p:attrName>style.visibility</p:attrName>
                                        </p:attrNameLst>
                                      </p:cBhvr>
                                      <p:to>
                                        <p:strVal val="visible"/>
                                      </p:to>
                                    </p:set>
                                    <p:animEffect transition="in" filter="wipe(left)">
                                      <p:cBhvr>
                                        <p:cTn id="159" dur="500"/>
                                        <p:tgtEl>
                                          <p:spTgt spid="11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84"/>
                                        </p:tgtEl>
                                        <p:attrNameLst>
                                          <p:attrName>style.visibility</p:attrName>
                                        </p:attrNameLst>
                                      </p:cBhvr>
                                      <p:to>
                                        <p:strVal val="visible"/>
                                      </p:to>
                                    </p:set>
                                    <p:animEffect transition="in" filter="wipe(left)">
                                      <p:cBhvr>
                                        <p:cTn id="169" dur="500"/>
                                        <p:tgtEl>
                                          <p:spTgt spid="8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wipe(left)">
                                      <p:cBhvr>
                                        <p:cTn id="174" dur="500"/>
                                        <p:tgtEl>
                                          <p:spTgt spid="7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74"/>
                                        </p:tgtEl>
                                        <p:attrNameLst>
                                          <p:attrName>style.visibility</p:attrName>
                                        </p:attrNameLst>
                                      </p:cBhvr>
                                      <p:to>
                                        <p:strVal val="visible"/>
                                      </p:to>
                                    </p:set>
                                    <p:animEffect transition="in" filter="wipe(left)">
                                      <p:cBhvr>
                                        <p:cTn id="179" dur="500"/>
                                        <p:tgtEl>
                                          <p:spTgt spid="7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76"/>
                                        </p:tgtEl>
                                        <p:attrNameLst>
                                          <p:attrName>style.visibility</p:attrName>
                                        </p:attrNameLst>
                                      </p:cBhvr>
                                      <p:to>
                                        <p:strVal val="visible"/>
                                      </p:to>
                                    </p:set>
                                    <p:animEffect transition="in" filter="wipe(left)">
                                      <p:cBhvr>
                                        <p:cTn id="184" dur="500"/>
                                        <p:tgtEl>
                                          <p:spTgt spid="76"/>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75"/>
                                        </p:tgtEl>
                                        <p:attrNameLst>
                                          <p:attrName>style.visibility</p:attrName>
                                        </p:attrNameLst>
                                      </p:cBhvr>
                                      <p:to>
                                        <p:strVal val="visible"/>
                                      </p:to>
                                    </p:set>
                                    <p:animEffect transition="in" filter="wipe(left)">
                                      <p:cBhvr>
                                        <p:cTn id="189" dur="500"/>
                                        <p:tgtEl>
                                          <p:spTgt spid="75"/>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77"/>
                                        </p:tgtEl>
                                        <p:attrNameLst>
                                          <p:attrName>style.visibility</p:attrName>
                                        </p:attrNameLst>
                                      </p:cBhvr>
                                      <p:to>
                                        <p:strVal val="visible"/>
                                      </p:to>
                                    </p:set>
                                    <p:animEffect transition="in" filter="wipe(left)">
                                      <p:cBhvr>
                                        <p:cTn id="194" dur="500"/>
                                        <p:tgtEl>
                                          <p:spTgt spid="7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78"/>
                                        </p:tgtEl>
                                        <p:attrNameLst>
                                          <p:attrName>style.visibility</p:attrName>
                                        </p:attrNameLst>
                                      </p:cBhvr>
                                      <p:to>
                                        <p:strVal val="visible"/>
                                      </p:to>
                                    </p:set>
                                    <p:animEffect transition="in" filter="wipe(left)">
                                      <p:cBhvr>
                                        <p:cTn id="199" dur="500"/>
                                        <p:tgtEl>
                                          <p:spTgt spid="78"/>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65579"/>
                                        </p:tgtEl>
                                        <p:attrNameLst>
                                          <p:attrName>style.visibility</p:attrName>
                                        </p:attrNameLst>
                                      </p:cBhvr>
                                      <p:to>
                                        <p:strVal val="visible"/>
                                      </p:to>
                                    </p:set>
                                    <p:animEffect transition="in" filter="wipe(left)">
                                      <p:cBhvr>
                                        <p:cTn id="204" dur="500"/>
                                        <p:tgtEl>
                                          <p:spTgt spid="65579"/>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79"/>
                                        </p:tgtEl>
                                        <p:attrNameLst>
                                          <p:attrName>style.visibility</p:attrName>
                                        </p:attrNameLst>
                                      </p:cBhvr>
                                      <p:to>
                                        <p:strVal val="visible"/>
                                      </p:to>
                                    </p:set>
                                    <p:animEffect transition="in" filter="wipe(left)">
                                      <p:cBhvr>
                                        <p:cTn id="209" dur="500"/>
                                        <p:tgtEl>
                                          <p:spTgt spid="79"/>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wipe(left)">
                                      <p:cBhvr>
                                        <p:cTn id="214" dur="500"/>
                                        <p:tgtEl>
                                          <p:spTgt spid="81"/>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80"/>
                                        </p:tgtEl>
                                        <p:attrNameLst>
                                          <p:attrName>style.visibility</p:attrName>
                                        </p:attrNameLst>
                                      </p:cBhvr>
                                      <p:to>
                                        <p:strVal val="visible"/>
                                      </p:to>
                                    </p:set>
                                    <p:animEffect transition="in" filter="wipe(left)">
                                      <p:cBhvr>
                                        <p:cTn id="219" dur="500"/>
                                        <p:tgtEl>
                                          <p:spTgt spid="8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82"/>
                                        </p:tgtEl>
                                        <p:attrNameLst>
                                          <p:attrName>style.visibility</p:attrName>
                                        </p:attrNameLst>
                                      </p:cBhvr>
                                      <p:to>
                                        <p:strVal val="visible"/>
                                      </p:to>
                                    </p:set>
                                    <p:animEffect transition="in" filter="wipe(left)">
                                      <p:cBhvr>
                                        <p:cTn id="224" dur="500"/>
                                        <p:tgtEl>
                                          <p:spTgt spid="82"/>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27"/>
                                        </p:tgtEl>
                                        <p:attrNameLst>
                                          <p:attrName>style.visibility</p:attrName>
                                        </p:attrNameLst>
                                      </p:cBhvr>
                                      <p:to>
                                        <p:strVal val="visible"/>
                                      </p:to>
                                    </p:set>
                                    <p:animEffect transition="in" filter="wipe(left)">
                                      <p:cBhvr>
                                        <p:cTn id="22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1" grpId="0"/>
      <p:bldP spid="65552" grpId="0"/>
      <p:bldP spid="65553" grpId="0" animBg="1"/>
      <p:bldP spid="65554" grpId="0" animBg="1"/>
      <p:bldP spid="65555" grpId="0" animBg="1"/>
      <p:bldP spid="65556" grpId="0" animBg="1"/>
      <p:bldP spid="65557" grpId="0" animBg="1"/>
      <p:bldP spid="65558" grpId="0" animBg="1"/>
      <p:bldP spid="65560" grpId="0" animBg="1"/>
      <p:bldP spid="65561" grpId="0" animBg="1"/>
      <p:bldP spid="65562" grpId="0" animBg="1"/>
      <p:bldP spid="65563" grpId="0" animBg="1"/>
      <p:bldP spid="65568" grpId="0"/>
      <p:bldP spid="65579" grpId="0"/>
      <p:bldP spid="72" grpId="0"/>
      <p:bldP spid="73" grpId="0"/>
      <p:bldP spid="74" grpId="0"/>
      <p:bldP spid="75" grpId="0"/>
      <p:bldP spid="76" grpId="0"/>
      <p:bldP spid="77" grpId="0"/>
      <p:bldP spid="78" grpId="0"/>
      <p:bldP spid="79" grpId="0"/>
      <p:bldP spid="80" grpId="0"/>
      <p:bldP spid="81" grpId="0"/>
      <p:bldP spid="82" grpId="0"/>
      <p:bldP spid="84" grpId="0"/>
      <p:bldP spid="85" grpId="0"/>
      <p:bldP spid="86" grpId="0"/>
      <p:bldP spid="88" grpId="0"/>
      <p:bldP spid="89" grpId="0"/>
      <p:bldP spid="90" grpId="0"/>
      <p:bldP spid="91" grpId="0"/>
      <p:bldP spid="92" grpId="0"/>
      <p:bldP spid="93" grpId="0"/>
      <p:bldP spid="95" grpId="0"/>
      <p:bldP spid="110" grpId="0" animBg="1"/>
      <p:bldP spid="112" grpId="0" animBg="1"/>
      <p:bldP spid="113" grpId="0" animBg="1"/>
      <p:bldP spid="118" grpId="0" animBg="1"/>
      <p:bldP spid="105" grpId="0" animBg="1"/>
      <p:bldP spid="122" grpId="0" animBg="1"/>
      <p:bldP spid="124" grpId="0" animBg="1" autoUpdateAnimBg="0"/>
      <p:bldP spid="87" grpId="0"/>
      <p:bldP spid="1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88" name="AutoShape 7"/>
          <p:cNvSpPr>
            <a:spLocks/>
          </p:cNvSpPr>
          <p:nvPr/>
        </p:nvSpPr>
        <p:spPr bwMode="auto">
          <a:xfrm>
            <a:off x="1498359" y="1899486"/>
            <a:ext cx="304800" cy="1066800"/>
          </a:xfrm>
          <a:prstGeom prst="leftBrace">
            <a:avLst>
              <a:gd name="adj1" fmla="val 29167"/>
              <a:gd name="adj2" fmla="val 50000"/>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10983" name="Text Box 35"/>
              <p:cNvSpPr txBox="1">
                <a:spLocks noChangeArrowheads="1"/>
              </p:cNvSpPr>
              <p:nvPr/>
            </p:nvSpPr>
            <p:spPr bwMode="auto">
              <a:xfrm>
                <a:off x="676103" y="3339002"/>
                <a:ext cx="4648200"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 </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的方向与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成右螺旋</a:t>
                </a:r>
              </a:p>
            </p:txBody>
          </p:sp>
        </mc:Choice>
        <mc:Fallback xmlns="">
          <p:sp>
            <p:nvSpPr>
              <p:cNvPr id="210983" name="Text Box 35"/>
              <p:cNvSpPr txBox="1">
                <a:spLocks noRot="1" noChangeAspect="1" noMove="1" noResize="1" noEditPoints="1" noAdjustHandles="1" noChangeArrowheads="1" noChangeShapeType="1" noTextEdit="1"/>
              </p:cNvSpPr>
              <p:nvPr/>
            </p:nvSpPr>
            <p:spPr bwMode="auto">
              <a:xfrm>
                <a:off x="676103" y="3339002"/>
                <a:ext cx="4648200" cy="576262"/>
              </a:xfrm>
              <a:prstGeom prst="rect">
                <a:avLst/>
              </a:prstGeom>
              <a:blipFill>
                <a:blip r:embed="rId3"/>
                <a:stretch>
                  <a:fillRect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Text Box 2"/>
          <p:cNvSpPr txBox="1">
            <a:spLocks noChangeArrowheads="1"/>
          </p:cNvSpPr>
          <p:nvPr/>
        </p:nvSpPr>
        <p:spPr bwMode="auto">
          <a:xfrm>
            <a:off x="676103" y="790479"/>
            <a:ext cx="70968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推广：无限长圆柱体载流直导线的磁场分布 </a:t>
            </a:r>
          </a:p>
        </p:txBody>
      </p:sp>
      <p:grpSp>
        <p:nvGrpSpPr>
          <p:cNvPr id="4" name="组合 45"/>
          <p:cNvGrpSpPr>
            <a:grpSpLocks/>
          </p:cNvGrpSpPr>
          <p:nvPr/>
        </p:nvGrpSpPr>
        <p:grpSpPr bwMode="auto">
          <a:xfrm>
            <a:off x="8038065" y="547687"/>
            <a:ext cx="1227137" cy="3124200"/>
            <a:chOff x="7215188" y="233363"/>
            <a:chExt cx="1227137" cy="3124200"/>
          </a:xfrm>
        </p:grpSpPr>
        <p:grpSp>
          <p:nvGrpSpPr>
            <p:cNvPr id="210976" name="Group 13"/>
            <p:cNvGrpSpPr>
              <a:grpSpLocks/>
            </p:cNvGrpSpPr>
            <p:nvPr/>
          </p:nvGrpSpPr>
          <p:grpSpPr bwMode="auto">
            <a:xfrm>
              <a:off x="7215188" y="233363"/>
              <a:ext cx="1219200" cy="3124200"/>
              <a:chOff x="0" y="0"/>
              <a:chExt cx="768" cy="1968"/>
            </a:xfrm>
          </p:grpSpPr>
          <p:sp>
            <p:nvSpPr>
              <p:cNvPr id="210978" name="AutoShape 14"/>
              <p:cNvSpPr>
                <a:spLocks noChangeArrowheads="1"/>
              </p:cNvSpPr>
              <p:nvPr/>
            </p:nvSpPr>
            <p:spPr bwMode="auto">
              <a:xfrm>
                <a:off x="0" y="156"/>
                <a:ext cx="768" cy="1728"/>
              </a:xfrm>
              <a:prstGeom prst="can">
                <a:avLst>
                  <a:gd name="adj" fmla="val 29448"/>
                </a:avLst>
              </a:prstGeom>
              <a:gradFill rotWithShape="0">
                <a:gsLst>
                  <a:gs pos="0">
                    <a:srgbClr val="33CCCC"/>
                  </a:gs>
                  <a:gs pos="100000">
                    <a:srgbClr val="185E5E"/>
                  </a:gs>
                </a:gsLst>
                <a:lin ang="0" scaled="1"/>
              </a:gradFill>
              <a:ln w="9525">
                <a:solidFill>
                  <a:schemeClr val="bg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210981" name="Line 17"/>
              <p:cNvSpPr>
                <a:spLocks noChangeShapeType="1"/>
              </p:cNvSpPr>
              <p:nvPr/>
            </p:nvSpPr>
            <p:spPr bwMode="auto">
              <a:xfrm flipV="1">
                <a:off x="223" y="1347"/>
                <a:ext cx="5" cy="444"/>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210982" name="Line 18"/>
              <p:cNvSpPr>
                <a:spLocks noChangeShapeType="1"/>
              </p:cNvSpPr>
              <p:nvPr/>
            </p:nvSpPr>
            <p:spPr bwMode="auto">
              <a:xfrm>
                <a:off x="379" y="0"/>
                <a:ext cx="0" cy="1968"/>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p:sp>
          <p:nvSpPr>
            <p:cNvPr id="210977" name="Line 53"/>
            <p:cNvSpPr>
              <a:spLocks noChangeShapeType="1"/>
            </p:cNvSpPr>
            <p:nvPr/>
          </p:nvSpPr>
          <p:spPr bwMode="auto">
            <a:xfrm>
              <a:off x="7832725" y="663575"/>
              <a:ext cx="609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p:grpSp>
        <p:nvGrpSpPr>
          <p:cNvPr id="6" name="组合 44"/>
          <p:cNvGrpSpPr>
            <a:grpSpLocks/>
          </p:cNvGrpSpPr>
          <p:nvPr/>
        </p:nvGrpSpPr>
        <p:grpSpPr bwMode="auto">
          <a:xfrm>
            <a:off x="1498359" y="3976687"/>
            <a:ext cx="7239000" cy="2743200"/>
            <a:chOff x="976313" y="3900488"/>
            <a:chExt cx="7239000" cy="2743200"/>
          </a:xfrm>
        </p:grpSpPr>
        <p:grpSp>
          <p:nvGrpSpPr>
            <p:cNvPr id="210952" name="Group 10"/>
            <p:cNvGrpSpPr>
              <a:grpSpLocks/>
            </p:cNvGrpSpPr>
            <p:nvPr/>
          </p:nvGrpSpPr>
          <p:grpSpPr bwMode="auto">
            <a:xfrm>
              <a:off x="976313" y="3900488"/>
              <a:ext cx="7239000" cy="2743200"/>
              <a:chOff x="624" y="2112"/>
              <a:chExt cx="4560" cy="1824"/>
            </a:xfrm>
          </p:grpSpPr>
          <p:sp>
            <p:nvSpPr>
              <p:cNvPr id="210954" name="Rectangle 11"/>
              <p:cNvSpPr>
                <a:spLocks noChangeArrowheads="1"/>
              </p:cNvSpPr>
              <p:nvPr/>
            </p:nvSpPr>
            <p:spPr bwMode="auto">
              <a:xfrm>
                <a:off x="624" y="2112"/>
                <a:ext cx="4560" cy="1824"/>
              </a:xfrm>
              <a:prstGeom prst="rect">
                <a:avLst/>
              </a:prstGeom>
              <a:blipFill dpi="0" rotWithShape="1">
                <a:blip r:embed="rId4"/>
                <a:srcRect/>
                <a:tile tx="0" ty="0" sx="100000" sy="100000" flip="none" algn="tl"/>
              </a:blipFill>
              <a:ln w="952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grpSp>
            <p:nvGrpSpPr>
              <p:cNvPr id="210955" name="Group 12"/>
              <p:cNvGrpSpPr>
                <a:grpSpLocks/>
              </p:cNvGrpSpPr>
              <p:nvPr/>
            </p:nvGrpSpPr>
            <p:grpSpPr bwMode="auto">
              <a:xfrm>
                <a:off x="960" y="2463"/>
                <a:ext cx="768" cy="1377"/>
                <a:chOff x="960" y="2463"/>
                <a:chExt cx="768" cy="1377"/>
              </a:xfrm>
            </p:grpSpPr>
            <p:sp>
              <p:nvSpPr>
                <p:cNvPr id="176141" name="AutoShape 13"/>
                <p:cNvSpPr>
                  <a:spLocks noChangeArrowheads="1"/>
                </p:cNvSpPr>
                <p:nvPr/>
              </p:nvSpPr>
              <p:spPr bwMode="auto">
                <a:xfrm>
                  <a:off x="960" y="2463"/>
                  <a:ext cx="768" cy="1367"/>
                </a:xfrm>
                <a:prstGeom prst="can">
                  <a:avLst>
                    <a:gd name="adj" fmla="val 28073"/>
                  </a:avLst>
                </a:prstGeom>
                <a:gradFill rotWithShape="0">
                  <a:gsLst>
                    <a:gs pos="0">
                      <a:schemeClr val="bg1">
                        <a:gamma/>
                        <a:shade val="66275"/>
                        <a:invGamma/>
                      </a:schemeClr>
                    </a:gs>
                    <a:gs pos="50000">
                      <a:schemeClr val="bg1"/>
                    </a:gs>
                    <a:gs pos="100000">
                      <a:schemeClr val="bg1">
                        <a:gamma/>
                        <a:shade val="66275"/>
                        <a:invGamma/>
                      </a:schemeClr>
                    </a:gs>
                  </a:gsLst>
                  <a:lin ang="0" scaled="1"/>
                </a:gradFill>
                <a:ln w="9525">
                  <a:solidFill>
                    <a:schemeClr val="tx1"/>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210972" name="Line 15"/>
                <p:cNvSpPr>
                  <a:spLocks noChangeShapeType="1"/>
                </p:cNvSpPr>
                <p:nvPr/>
              </p:nvSpPr>
              <p:spPr bwMode="auto">
                <a:xfrm>
                  <a:off x="1344" y="2616"/>
                  <a:ext cx="0" cy="1224"/>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73" name="Line 16"/>
                <p:cNvSpPr>
                  <a:spLocks noChangeShapeType="1"/>
                </p:cNvSpPr>
                <p:nvPr/>
              </p:nvSpPr>
              <p:spPr bwMode="auto">
                <a:xfrm>
                  <a:off x="1344" y="3126"/>
                  <a:ext cx="384" cy="0"/>
                </a:xfrm>
                <a:prstGeom prst="line">
                  <a:avLst/>
                </a:prstGeom>
                <a:noFill/>
                <a:ln w="1905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210956" name="Group 19"/>
              <p:cNvGrpSpPr>
                <a:grpSpLocks/>
              </p:cNvGrpSpPr>
              <p:nvPr/>
            </p:nvGrpSpPr>
            <p:grpSpPr bwMode="auto">
              <a:xfrm>
                <a:off x="2591" y="2256"/>
                <a:ext cx="2305" cy="1211"/>
                <a:chOff x="2591" y="2256"/>
                <a:chExt cx="2305" cy="1211"/>
              </a:xfrm>
            </p:grpSpPr>
            <p:sp>
              <p:nvSpPr>
                <p:cNvPr id="176149" name="AutoShape 21"/>
                <p:cNvSpPr>
                  <a:spLocks noChangeArrowheads="1"/>
                </p:cNvSpPr>
                <p:nvPr/>
              </p:nvSpPr>
              <p:spPr bwMode="auto">
                <a:xfrm>
                  <a:off x="2591" y="2256"/>
                  <a:ext cx="755" cy="768"/>
                </a:xfrm>
                <a:prstGeom prst="wedgeRectCallout">
                  <a:avLst>
                    <a:gd name="adj1" fmla="val 65907"/>
                    <a:gd name="adj2" fmla="val 16667"/>
                  </a:avLst>
                </a:prstGeom>
                <a:gradFill rotWithShape="0">
                  <a:gsLst>
                    <a:gs pos="0">
                      <a:schemeClr val="folHlink"/>
                    </a:gs>
                    <a:gs pos="50000">
                      <a:srgbClr val="FFFFFF"/>
                    </a:gs>
                    <a:gs pos="100000">
                      <a:schemeClr val="folHlink"/>
                    </a:gs>
                  </a:gsLst>
                  <a:lin ang="5400000" scaled="1"/>
                </a:gradFill>
                <a:ln w="9525">
                  <a:solidFill>
                    <a:srgbClr val="FF3399"/>
                  </a:solidFill>
                  <a:miter lim="800000"/>
                  <a:headEnd/>
                  <a:tailEnd/>
                </a:ln>
                <a:effectLst/>
              </p:spPr>
              <p:txBody>
                <a:bodyPr/>
                <a:lstStyle/>
                <a:p>
                  <a:pPr algn="just" eaLnBrk="1" hangingPunct="1">
                    <a:defRPr/>
                  </a:pPr>
                  <a:endParaRPr lang="zh-CN" altLang="zh-CN" sz="2800" dirty="0">
                    <a:solidFill>
                      <a:srgbClr val="0000FF"/>
                    </a:solidFill>
                    <a:latin typeface="+mn-lt"/>
                    <a:ea typeface="+mn-ea"/>
                  </a:endParaRPr>
                </a:p>
              </p:txBody>
            </p:sp>
            <p:grpSp>
              <p:nvGrpSpPr>
                <p:cNvPr id="210958" name="Group 23"/>
                <p:cNvGrpSpPr>
                  <a:grpSpLocks/>
                </p:cNvGrpSpPr>
                <p:nvPr/>
              </p:nvGrpSpPr>
              <p:grpSpPr bwMode="auto">
                <a:xfrm>
                  <a:off x="2640" y="2359"/>
                  <a:ext cx="2256" cy="1108"/>
                  <a:chOff x="1200" y="624"/>
                  <a:chExt cx="1776" cy="960"/>
                </a:xfrm>
              </p:grpSpPr>
              <p:sp>
                <p:nvSpPr>
                  <p:cNvPr id="210959" name="Line 24"/>
                  <p:cNvSpPr>
                    <a:spLocks noChangeShapeType="1"/>
                  </p:cNvSpPr>
                  <p:nvPr/>
                </p:nvSpPr>
                <p:spPr bwMode="auto">
                  <a:xfrm>
                    <a:off x="1200" y="1584"/>
                    <a:ext cx="177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0" name="Line 25"/>
                  <p:cNvSpPr>
                    <a:spLocks noChangeShapeType="1"/>
                  </p:cNvSpPr>
                  <p:nvPr/>
                </p:nvSpPr>
                <p:spPr bwMode="auto">
                  <a:xfrm flipV="1">
                    <a:off x="1872" y="624"/>
                    <a:ext cx="0" cy="96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1" name="Line 26"/>
                  <p:cNvSpPr>
                    <a:spLocks noChangeShapeType="1"/>
                  </p:cNvSpPr>
                  <p:nvPr/>
                </p:nvSpPr>
                <p:spPr bwMode="auto">
                  <a:xfrm>
                    <a:off x="2112" y="960"/>
                    <a:ext cx="0" cy="624"/>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2" name="Line 27"/>
                  <p:cNvSpPr>
                    <a:spLocks noChangeShapeType="1"/>
                  </p:cNvSpPr>
                  <p:nvPr/>
                </p:nvSpPr>
                <p:spPr bwMode="auto">
                  <a:xfrm flipH="1">
                    <a:off x="1872" y="968"/>
                    <a:ext cx="240"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3" name="Arc 28"/>
                  <p:cNvSpPr>
                    <a:spLocks/>
                  </p:cNvSpPr>
                  <p:nvPr/>
                </p:nvSpPr>
                <p:spPr bwMode="auto">
                  <a:xfrm flipH="1" flipV="1">
                    <a:off x="2102" y="816"/>
                    <a:ext cx="826" cy="624"/>
                  </a:xfrm>
                  <a:custGeom>
                    <a:avLst/>
                    <a:gdLst>
                      <a:gd name="T0" fmla="*/ 0 w 21079"/>
                      <a:gd name="T1" fmla="*/ 0 h 21541"/>
                      <a:gd name="T2" fmla="*/ 0 w 21079"/>
                      <a:gd name="T3" fmla="*/ 0 h 21541"/>
                      <a:gd name="T4" fmla="*/ 0 w 21079"/>
                      <a:gd name="T5" fmla="*/ 0 h 21541"/>
                      <a:gd name="T6" fmla="*/ 0 60000 65536"/>
                      <a:gd name="T7" fmla="*/ 0 60000 65536"/>
                      <a:gd name="T8" fmla="*/ 0 60000 65536"/>
                      <a:gd name="T9" fmla="*/ 0 w 21079"/>
                      <a:gd name="T10" fmla="*/ 0 h 21541"/>
                      <a:gd name="T11" fmla="*/ 21079 w 21079"/>
                      <a:gd name="T12" fmla="*/ 21541 h 21541"/>
                    </a:gdLst>
                    <a:ahLst/>
                    <a:cxnLst>
                      <a:cxn ang="T6">
                        <a:pos x="T0" y="T1"/>
                      </a:cxn>
                      <a:cxn ang="T7">
                        <a:pos x="T2" y="T3"/>
                      </a:cxn>
                      <a:cxn ang="T8">
                        <a:pos x="T4" y="T5"/>
                      </a:cxn>
                    </a:cxnLst>
                    <a:rect l="T9" t="T10" r="T11" b="T12"/>
                    <a:pathLst>
                      <a:path w="21079" h="21541" fill="none" extrusionOk="0">
                        <a:moveTo>
                          <a:pt x="1600" y="0"/>
                        </a:moveTo>
                        <a:cubicBezTo>
                          <a:pt x="11090" y="705"/>
                          <a:pt x="19000" y="7538"/>
                          <a:pt x="21078" y="16824"/>
                        </a:cubicBezTo>
                      </a:path>
                      <a:path w="21079" h="21541" stroke="0" extrusionOk="0">
                        <a:moveTo>
                          <a:pt x="1600" y="0"/>
                        </a:moveTo>
                        <a:cubicBezTo>
                          <a:pt x="11090" y="705"/>
                          <a:pt x="19000" y="7538"/>
                          <a:pt x="21078" y="16824"/>
                        </a:cubicBezTo>
                        <a:lnTo>
                          <a:pt x="0" y="21541"/>
                        </a:lnTo>
                        <a:lnTo>
                          <a:pt x="1600" y="0"/>
                        </a:lnTo>
                        <a:close/>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10968" name="Line 33"/>
                  <p:cNvSpPr>
                    <a:spLocks noChangeShapeType="1"/>
                  </p:cNvSpPr>
                  <p:nvPr/>
                </p:nvSpPr>
                <p:spPr bwMode="auto">
                  <a:xfrm flipV="1">
                    <a:off x="1872" y="960"/>
                    <a:ext cx="240" cy="6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grpSp>
        <p:sp>
          <p:nvSpPr>
            <p:cNvPr id="210953" name="Line 17"/>
            <p:cNvSpPr>
              <a:spLocks noChangeShapeType="1"/>
            </p:cNvSpPr>
            <p:nvPr/>
          </p:nvSpPr>
          <p:spPr bwMode="auto">
            <a:xfrm flipV="1">
              <a:off x="2135188" y="3938588"/>
              <a:ext cx="7937" cy="704850"/>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46" name="矩形 45"/>
              <p:cNvSpPr/>
              <p:nvPr/>
            </p:nvSpPr>
            <p:spPr>
              <a:xfrm>
                <a:off x="1803159" y="2564621"/>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803159" y="2564621"/>
                <a:ext cx="117205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803159" y="1702836"/>
                <a:ext cx="1839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0&lt;</m:t>
                      </m:r>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1803159" y="1702836"/>
                <a:ext cx="183967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9186721" y="716289"/>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9186721" y="716289"/>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689427" y="54729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2689427" y="5472964"/>
                <a:ext cx="52379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842020" y="2371721"/>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3842020" y="2371721"/>
                <a:ext cx="1587934"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038065" y="27310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038065" y="2731048"/>
                <a:ext cx="4317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848174" y="1517779"/>
                <a:ext cx="182312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𝑟</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3848174" y="1517779"/>
                <a:ext cx="1823127"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765495" y="4282385"/>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765495" y="4282385"/>
                <a:ext cx="935769" cy="8989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994196" y="4137001"/>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994196" y="4137001"/>
                <a:ext cx="529311"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207024" y="400466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207024" y="4004663"/>
                <a:ext cx="43172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71301" y="592307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671301" y="5923077"/>
                <a:ext cx="53489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915854" y="5917256"/>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7915854" y="5917256"/>
                <a:ext cx="46346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275959" y="592946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6275959" y="5929465"/>
                <a:ext cx="523798"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1932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0988"/>
                                        </p:tgtEl>
                                        <p:attrNameLst>
                                          <p:attrName>style.visibility</p:attrName>
                                        </p:attrNameLst>
                                      </p:cBhvr>
                                      <p:to>
                                        <p:strVal val="visible"/>
                                      </p:to>
                                    </p:set>
                                    <p:animEffect transition="in" filter="wipe(left)">
                                      <p:cBhvr>
                                        <p:cTn id="23" dur="500"/>
                                        <p:tgtEl>
                                          <p:spTgt spid="21098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0983"/>
                                        </p:tgtEl>
                                        <p:attrNameLst>
                                          <p:attrName>style.visibility</p:attrName>
                                        </p:attrNameLst>
                                      </p:cBhvr>
                                      <p:to>
                                        <p:strVal val="visible"/>
                                      </p:to>
                                    </p:set>
                                    <p:animEffect transition="in" filter="wipe(left)">
                                      <p:cBhvr>
                                        <p:cTn id="48" dur="500"/>
                                        <p:tgtEl>
                                          <p:spTgt spid="21098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left)">
                                      <p:cBhvr>
                                        <p:cTn id="62" dur="500"/>
                                        <p:tgtEl>
                                          <p:spTgt spid="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left)">
                                      <p:cBhvr>
                                        <p:cTn id="65" dur="500"/>
                                        <p:tgtEl>
                                          <p:spTgt spid="5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500"/>
                                        <p:tgtEl>
                                          <p:spTgt spid="5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animBg="1"/>
      <p:bldP spid="210983" grpId="0"/>
      <p:bldP spid="36" grpId="0"/>
      <p:bldP spid="46" grpId="0"/>
      <p:bldP spid="47" grpId="0"/>
      <p:bldP spid="48" grpId="0"/>
      <p:bldP spid="49" grpId="0"/>
      <p:bldP spid="50" grpId="0"/>
      <p:bldP spid="52" grpId="0"/>
      <p:bldP spid="53" grpId="0"/>
      <p:bldP spid="54" grpId="0"/>
      <p:bldP spid="55" grpId="0"/>
      <p:bldP spid="56" grpId="0"/>
      <p:bldP spid="57" grpId="0"/>
      <p:bldP spid="58" grpId="0"/>
      <p:bldP spid="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ChangeArrowheads="1"/>
          </p:cNvSpPr>
          <p:nvPr/>
        </p:nvSpPr>
        <p:spPr bwMode="auto">
          <a:xfrm>
            <a:off x="805001" y="610981"/>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例：</a:t>
            </a:r>
            <a:r>
              <a:rPr lang="zh-CN" altLang="en-US" sz="2800" dirty="0">
                <a:solidFill>
                  <a:srgbClr val="3333CC"/>
                </a:solidFill>
                <a:latin typeface="+mn-lt"/>
                <a:ea typeface="+mn-ea"/>
              </a:rPr>
              <a:t>求长直密绕螺线管内磁场</a:t>
            </a:r>
          </a:p>
        </p:txBody>
      </p:sp>
      <p:grpSp>
        <p:nvGrpSpPr>
          <p:cNvPr id="212995" name="Group 13"/>
          <p:cNvGrpSpPr>
            <a:grpSpLocks/>
          </p:cNvGrpSpPr>
          <p:nvPr/>
        </p:nvGrpSpPr>
        <p:grpSpPr bwMode="auto">
          <a:xfrm>
            <a:off x="805001" y="1271381"/>
            <a:ext cx="8305800" cy="3048000"/>
            <a:chOff x="288" y="1344"/>
            <a:chExt cx="5232" cy="1920"/>
          </a:xfrm>
        </p:grpSpPr>
        <p:sp>
          <p:nvSpPr>
            <p:cNvPr id="212999" name="Rectangle 12"/>
            <p:cNvSpPr>
              <a:spLocks noChangeArrowheads="1"/>
            </p:cNvSpPr>
            <p:nvPr/>
          </p:nvSpPr>
          <p:spPr bwMode="auto">
            <a:xfrm>
              <a:off x="288" y="1344"/>
              <a:ext cx="5232" cy="192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13000" name="Group 4"/>
            <p:cNvGrpSpPr>
              <a:grpSpLocks/>
            </p:cNvGrpSpPr>
            <p:nvPr/>
          </p:nvGrpSpPr>
          <p:grpSpPr bwMode="auto">
            <a:xfrm>
              <a:off x="384" y="1440"/>
              <a:ext cx="5136" cy="1735"/>
              <a:chOff x="384" y="1440"/>
              <a:chExt cx="5136" cy="1735"/>
            </a:xfrm>
          </p:grpSpPr>
          <p:pic>
            <p:nvPicPr>
              <p:cNvPr id="213001" name="Picture 5" descr="XXX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440"/>
                <a:ext cx="2592"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2" name="Picture 6" descr="XXX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440"/>
                <a:ext cx="2640"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03" name="Rectangle 7"/>
              <p:cNvSpPr>
                <a:spLocks noChangeArrowheads="1"/>
              </p:cNvSpPr>
              <p:nvPr/>
            </p:nvSpPr>
            <p:spPr bwMode="auto">
              <a:xfrm>
                <a:off x="384" y="1440"/>
                <a:ext cx="5136"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mc:AlternateContent xmlns:mc="http://schemas.openxmlformats.org/markup-compatibility/2006" xmlns:a14="http://schemas.microsoft.com/office/drawing/2010/main">
        <mc:Choice Requires="a14">
          <p:sp>
            <p:nvSpPr>
              <p:cNvPr id="212997" name="Rectangle 9"/>
              <p:cNvSpPr>
                <a:spLocks noChangeArrowheads="1"/>
              </p:cNvSpPr>
              <p:nvPr/>
            </p:nvSpPr>
            <p:spPr bwMode="auto">
              <a:xfrm>
                <a:off x="805001" y="4547981"/>
                <a:ext cx="83820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CC0000"/>
                    </a:solidFill>
                    <a:latin typeface="+mn-lt"/>
                    <a:ea typeface="+mn-ea"/>
                  </a:rPr>
                  <a:t>解：</a:t>
                </a:r>
                <a:r>
                  <a:rPr lang="en-US" altLang="zh-CN" sz="2800" dirty="0">
                    <a:solidFill>
                      <a:srgbClr val="CC0000"/>
                    </a:solidFill>
                    <a:latin typeface="+mn-lt"/>
                    <a:ea typeface="+mn-ea"/>
                  </a:rPr>
                  <a:t>1)</a:t>
                </a:r>
                <a:r>
                  <a:rPr lang="zh-CN" altLang="en-US" sz="2800" dirty="0">
                    <a:solidFill>
                      <a:srgbClr val="3333CC"/>
                    </a:solidFill>
                    <a:latin typeface="+mn-lt"/>
                    <a:ea typeface="+mn-ea"/>
                  </a:rPr>
                  <a:t>对称性分析螺旋管内为均匀场，方向沿轴向，</a:t>
                </a:r>
                <a:r>
                  <a:rPr lang="zh-CN" altLang="en-US" sz="2800" dirty="0">
                    <a:solidFill>
                      <a:srgbClr val="CC0000"/>
                    </a:solidFill>
                    <a:latin typeface="+mn-lt"/>
                    <a:ea typeface="+mn-ea"/>
                  </a:rPr>
                  <a:t>外</a:t>
                </a:r>
                <a:r>
                  <a:rPr lang="zh-CN" altLang="en-US" sz="2800" dirty="0">
                    <a:solidFill>
                      <a:srgbClr val="3333CC"/>
                    </a:solidFill>
                    <a:latin typeface="+mn-lt"/>
                    <a:ea typeface="+mn-ea"/>
                  </a:rPr>
                  <a:t>部磁感强度趋于零 ，即</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2997" name="Rectangle 9"/>
              <p:cNvSpPr>
                <a:spLocks noRot="1" noChangeAspect="1" noMove="1" noResize="1" noEditPoints="1" noAdjustHandles="1" noChangeArrowheads="1" noChangeShapeType="1" noTextEdit="1"/>
              </p:cNvSpPr>
              <p:nvPr/>
            </p:nvSpPr>
            <p:spPr bwMode="auto">
              <a:xfrm>
                <a:off x="805001" y="4547981"/>
                <a:ext cx="8382000" cy="954107"/>
              </a:xfrm>
              <a:prstGeom prst="rect">
                <a:avLst/>
              </a:prstGeom>
              <a:blipFill>
                <a:blip r:embed="rId5"/>
                <a:stretch>
                  <a:fillRect l="-1455" t="-6369" r="-152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795621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wipe(left)">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2995"/>
                                        </p:tgtEl>
                                        <p:attrNameLst>
                                          <p:attrName>style.visibility</p:attrName>
                                        </p:attrNameLst>
                                      </p:cBhvr>
                                      <p:to>
                                        <p:strVal val="visible"/>
                                      </p:to>
                                    </p:set>
                                    <p:animEffect transition="in" filter="wipe(left)">
                                      <p:cBhvr>
                                        <p:cTn id="12" dur="500"/>
                                        <p:tgtEl>
                                          <p:spTgt spid="2129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2997"/>
                                        </p:tgtEl>
                                        <p:attrNameLst>
                                          <p:attrName>style.visibility</p:attrName>
                                        </p:attrNameLst>
                                      </p:cBhvr>
                                      <p:to>
                                        <p:strVal val="visible"/>
                                      </p:to>
                                    </p:set>
                                    <p:animEffect transition="in" filter="wipe(left)">
                                      <p:cBhvr>
                                        <p:cTn id="17"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p:bldP spid="21299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9" name="矩形 118"/>
              <p:cNvSpPr/>
              <p:nvPr/>
            </p:nvSpPr>
            <p:spPr>
              <a:xfrm>
                <a:off x="959528" y="3358896"/>
                <a:ext cx="881286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𝑀𝑁</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𝑁𝑂</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𝑂𝑃</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dirty="0">
                          <a:solidFill>
                            <a:srgbClr val="0000FF"/>
                          </a:solidFill>
                          <a:latin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𝑃𝑀</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959528" y="3358896"/>
                <a:ext cx="8812861" cy="976165"/>
              </a:xfrm>
              <a:prstGeom prst="rect">
                <a:avLst/>
              </a:prstGeom>
              <a:blipFill>
                <a:blip r:embed="rId3"/>
                <a:stretch>
                  <a:fillRect/>
                </a:stretch>
              </a:blipFill>
            </p:spPr>
            <p:txBody>
              <a:bodyPr/>
              <a:lstStyle/>
              <a:p>
                <a:r>
                  <a:rPr lang="zh-CN" altLang="en-US">
                    <a:noFill/>
                  </a:rPr>
                  <a:t> </a:t>
                </a:r>
              </a:p>
            </p:txBody>
          </p:sp>
        </mc:Fallback>
      </mc:AlternateContent>
      <p:sp>
        <p:nvSpPr>
          <p:cNvPr id="3" name="Line 95"/>
          <p:cNvSpPr>
            <a:spLocks noChangeShapeType="1"/>
          </p:cNvSpPr>
          <p:nvPr/>
        </p:nvSpPr>
        <p:spPr bwMode="auto">
          <a:xfrm>
            <a:off x="4948304" y="3501749"/>
            <a:ext cx="700087" cy="698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4" name="Line 96"/>
          <p:cNvSpPr>
            <a:spLocks noChangeShapeType="1"/>
          </p:cNvSpPr>
          <p:nvPr/>
        </p:nvSpPr>
        <p:spPr bwMode="auto">
          <a:xfrm>
            <a:off x="6749396" y="3514449"/>
            <a:ext cx="700087"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 name="Line 97"/>
          <p:cNvSpPr>
            <a:spLocks noChangeShapeType="1"/>
          </p:cNvSpPr>
          <p:nvPr/>
        </p:nvSpPr>
        <p:spPr bwMode="auto">
          <a:xfrm>
            <a:off x="8585123" y="3514449"/>
            <a:ext cx="700087"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8" name="Text Box 103"/>
          <p:cNvSpPr txBox="1">
            <a:spLocks noChangeArrowheads="1"/>
          </p:cNvSpPr>
          <p:nvPr/>
        </p:nvSpPr>
        <p:spPr bwMode="auto">
          <a:xfrm>
            <a:off x="701883" y="5606778"/>
            <a:ext cx="8866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3333CC"/>
                </a:solidFill>
                <a:latin typeface="+mn-lt"/>
                <a:ea typeface="+mn-ea"/>
              </a:rPr>
              <a:t>无限长载流螺线管</a:t>
            </a:r>
            <a:r>
              <a:rPr lang="zh-CN" altLang="en-US" sz="2800" dirty="0">
                <a:solidFill>
                  <a:srgbClr val="CC0000"/>
                </a:solidFill>
                <a:latin typeface="+mn-lt"/>
                <a:ea typeface="+mn-ea"/>
              </a:rPr>
              <a:t>内部</a:t>
            </a:r>
            <a:r>
              <a:rPr lang="zh-CN" altLang="en-US" sz="2800" dirty="0">
                <a:solidFill>
                  <a:srgbClr val="3333CC"/>
                </a:solidFill>
                <a:latin typeface="+mn-lt"/>
                <a:ea typeface="+mn-ea"/>
              </a:rPr>
              <a:t>磁场处处相等，</a:t>
            </a:r>
            <a:r>
              <a:rPr lang="zh-CN" altLang="en-US" sz="2800" dirty="0">
                <a:solidFill>
                  <a:srgbClr val="CC0000"/>
                </a:solidFill>
                <a:latin typeface="+mn-lt"/>
                <a:ea typeface="+mn-ea"/>
              </a:rPr>
              <a:t>外部</a:t>
            </a:r>
            <a:r>
              <a:rPr lang="zh-CN" altLang="en-US" sz="2800" dirty="0">
                <a:solidFill>
                  <a:srgbClr val="3333CC"/>
                </a:solidFill>
                <a:latin typeface="+mn-lt"/>
                <a:ea typeface="+mn-ea"/>
              </a:rPr>
              <a:t>磁场为</a:t>
            </a:r>
            <a:r>
              <a:rPr lang="zh-CN" altLang="en-US" sz="2800" dirty="0">
                <a:solidFill>
                  <a:srgbClr val="CC0000"/>
                </a:solidFill>
                <a:latin typeface="+mn-lt"/>
                <a:ea typeface="+mn-ea"/>
              </a:rPr>
              <a:t>零。</a:t>
            </a:r>
            <a:endParaRPr lang="en-US" altLang="zh-CN" sz="2800" dirty="0">
              <a:solidFill>
                <a:srgbClr val="CC0000"/>
              </a:solidFill>
              <a:latin typeface="+mn-lt"/>
              <a:ea typeface="+mn-ea"/>
            </a:endParaRPr>
          </a:p>
        </p:txBody>
      </p:sp>
      <mc:AlternateContent xmlns:mc="http://schemas.openxmlformats.org/markup-compatibility/2006" xmlns:a14="http://schemas.microsoft.com/office/drawing/2010/main">
        <mc:Choice Requires="a14">
          <p:sp>
            <p:nvSpPr>
              <p:cNvPr id="215149" name="Text Box 218"/>
              <p:cNvSpPr txBox="1">
                <a:spLocks noChangeArrowheads="1"/>
              </p:cNvSpPr>
              <p:nvPr/>
            </p:nvSpPr>
            <p:spPr bwMode="auto">
              <a:xfrm>
                <a:off x="701883" y="709337"/>
                <a:ext cx="3811587"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CC0000"/>
                    </a:solidFill>
                    <a:latin typeface="+mn-lt"/>
                    <a:ea typeface="+mn-ea"/>
                  </a:rPr>
                  <a:t>2 )</a:t>
                </a:r>
                <a:r>
                  <a:rPr lang="en-US" altLang="zh-CN" sz="2800" dirty="0">
                    <a:solidFill>
                      <a:srgbClr val="3333CC"/>
                    </a:solidFill>
                    <a:latin typeface="+mn-lt"/>
                    <a:ea typeface="+mn-ea"/>
                  </a:rPr>
                  <a:t> </a:t>
                </a:r>
                <a:r>
                  <a:rPr lang="zh-CN" altLang="en-US" sz="2800" dirty="0">
                    <a:solidFill>
                      <a:srgbClr val="3333CC"/>
                    </a:solidFill>
                    <a:latin typeface="+mn-lt"/>
                    <a:ea typeface="+mn-ea"/>
                  </a:rPr>
                  <a:t>选回路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5149" name="Text Box 218"/>
              <p:cNvSpPr txBox="1">
                <a:spLocks noRot="1" noChangeAspect="1" noMove="1" noResize="1" noEditPoints="1" noAdjustHandles="1" noChangeArrowheads="1" noChangeShapeType="1" noTextEdit="1"/>
              </p:cNvSpPr>
              <p:nvPr/>
            </p:nvSpPr>
            <p:spPr bwMode="auto">
              <a:xfrm>
                <a:off x="701883" y="709337"/>
                <a:ext cx="3811587" cy="519112"/>
              </a:xfrm>
              <a:prstGeom prst="rect">
                <a:avLst/>
              </a:prstGeom>
              <a:blipFill>
                <a:blip r:embed="rId4"/>
                <a:stretch>
                  <a:fillRect l="-32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15050" name="Group 355"/>
          <p:cNvGrpSpPr>
            <a:grpSpLocks/>
          </p:cNvGrpSpPr>
          <p:nvPr/>
        </p:nvGrpSpPr>
        <p:grpSpPr bwMode="auto">
          <a:xfrm>
            <a:off x="4892884" y="1171610"/>
            <a:ext cx="4495800" cy="2070100"/>
            <a:chOff x="2736" y="480"/>
            <a:chExt cx="2832" cy="1304"/>
          </a:xfrm>
        </p:grpSpPr>
        <p:sp>
          <p:nvSpPr>
            <p:cNvPr id="215064" name="Rectangle 246"/>
            <p:cNvSpPr>
              <a:spLocks noChangeArrowheads="1"/>
            </p:cNvSpPr>
            <p:nvPr/>
          </p:nvSpPr>
          <p:spPr bwMode="auto">
            <a:xfrm>
              <a:off x="2736" y="480"/>
              <a:ext cx="283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15065" name="Group 352"/>
            <p:cNvGrpSpPr>
              <a:grpSpLocks/>
            </p:cNvGrpSpPr>
            <p:nvPr/>
          </p:nvGrpSpPr>
          <p:grpSpPr bwMode="auto">
            <a:xfrm>
              <a:off x="2890" y="545"/>
              <a:ext cx="2486" cy="915"/>
              <a:chOff x="2890" y="545"/>
              <a:chExt cx="2486" cy="915"/>
            </a:xfrm>
          </p:grpSpPr>
          <p:grpSp>
            <p:nvGrpSpPr>
              <p:cNvPr id="215070" name="Group 3"/>
              <p:cNvGrpSpPr>
                <a:grpSpLocks/>
              </p:cNvGrpSpPr>
              <p:nvPr/>
            </p:nvGrpSpPr>
            <p:grpSpPr bwMode="auto">
              <a:xfrm>
                <a:off x="3226" y="545"/>
                <a:ext cx="144" cy="144"/>
                <a:chOff x="1200" y="2304"/>
                <a:chExt cx="144" cy="144"/>
              </a:xfrm>
            </p:grpSpPr>
            <p:sp>
              <p:nvSpPr>
                <p:cNvPr id="215147" name="Oval 4"/>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8" name="Oval 5"/>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sp>
            <p:nvSpPr>
              <p:cNvPr id="215071" name="Line 6"/>
              <p:cNvSpPr>
                <a:spLocks noChangeShapeType="1"/>
              </p:cNvSpPr>
              <p:nvPr/>
            </p:nvSpPr>
            <p:spPr bwMode="auto">
              <a:xfrm>
                <a:off x="3178" y="689"/>
                <a:ext cx="1824" cy="0"/>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215072" name="Group 7"/>
              <p:cNvGrpSpPr>
                <a:grpSpLocks/>
              </p:cNvGrpSpPr>
              <p:nvPr/>
            </p:nvGrpSpPr>
            <p:grpSpPr bwMode="auto">
              <a:xfrm>
                <a:off x="3370" y="545"/>
                <a:ext cx="144" cy="144"/>
                <a:chOff x="1200" y="2304"/>
                <a:chExt cx="144" cy="144"/>
              </a:xfrm>
            </p:grpSpPr>
            <p:sp>
              <p:nvSpPr>
                <p:cNvPr id="215145" name="Oval 8"/>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6" name="Oval 9"/>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3" name="Group 10"/>
              <p:cNvGrpSpPr>
                <a:grpSpLocks/>
              </p:cNvGrpSpPr>
              <p:nvPr/>
            </p:nvGrpSpPr>
            <p:grpSpPr bwMode="auto">
              <a:xfrm>
                <a:off x="3658" y="545"/>
                <a:ext cx="144" cy="144"/>
                <a:chOff x="1200" y="2304"/>
                <a:chExt cx="144" cy="144"/>
              </a:xfrm>
            </p:grpSpPr>
            <p:sp>
              <p:nvSpPr>
                <p:cNvPr id="215143" name="Oval 11"/>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4" name="Oval 12"/>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4" name="Group 13"/>
              <p:cNvGrpSpPr>
                <a:grpSpLocks/>
              </p:cNvGrpSpPr>
              <p:nvPr/>
            </p:nvGrpSpPr>
            <p:grpSpPr bwMode="auto">
              <a:xfrm>
                <a:off x="3514" y="545"/>
                <a:ext cx="144" cy="144"/>
                <a:chOff x="1200" y="2304"/>
                <a:chExt cx="144" cy="144"/>
              </a:xfrm>
            </p:grpSpPr>
            <p:sp>
              <p:nvSpPr>
                <p:cNvPr id="215141" name="Oval 14"/>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2" name="Oval 15"/>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5" name="Group 16"/>
              <p:cNvGrpSpPr>
                <a:grpSpLocks/>
              </p:cNvGrpSpPr>
              <p:nvPr/>
            </p:nvGrpSpPr>
            <p:grpSpPr bwMode="auto">
              <a:xfrm>
                <a:off x="3802" y="545"/>
                <a:ext cx="144" cy="144"/>
                <a:chOff x="1200" y="2304"/>
                <a:chExt cx="144" cy="144"/>
              </a:xfrm>
            </p:grpSpPr>
            <p:sp>
              <p:nvSpPr>
                <p:cNvPr id="215139" name="Oval 17"/>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0" name="Oval 18"/>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6" name="Group 19"/>
              <p:cNvGrpSpPr>
                <a:grpSpLocks/>
              </p:cNvGrpSpPr>
              <p:nvPr/>
            </p:nvGrpSpPr>
            <p:grpSpPr bwMode="auto">
              <a:xfrm>
                <a:off x="3946" y="545"/>
                <a:ext cx="144" cy="144"/>
                <a:chOff x="1200" y="2304"/>
                <a:chExt cx="144" cy="144"/>
              </a:xfrm>
            </p:grpSpPr>
            <p:sp>
              <p:nvSpPr>
                <p:cNvPr id="215137" name="Oval 20"/>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8" name="Oval 21"/>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7" name="Group 22"/>
              <p:cNvGrpSpPr>
                <a:grpSpLocks/>
              </p:cNvGrpSpPr>
              <p:nvPr/>
            </p:nvGrpSpPr>
            <p:grpSpPr bwMode="auto">
              <a:xfrm>
                <a:off x="4090" y="545"/>
                <a:ext cx="144" cy="144"/>
                <a:chOff x="1200" y="2304"/>
                <a:chExt cx="144" cy="144"/>
              </a:xfrm>
            </p:grpSpPr>
            <p:sp>
              <p:nvSpPr>
                <p:cNvPr id="215135" name="Oval 23"/>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6" name="Oval 24"/>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8" name="Group 25"/>
              <p:cNvGrpSpPr>
                <a:grpSpLocks/>
              </p:cNvGrpSpPr>
              <p:nvPr/>
            </p:nvGrpSpPr>
            <p:grpSpPr bwMode="auto">
              <a:xfrm>
                <a:off x="4234" y="545"/>
                <a:ext cx="144" cy="144"/>
                <a:chOff x="1200" y="2304"/>
                <a:chExt cx="144" cy="144"/>
              </a:xfrm>
            </p:grpSpPr>
            <p:sp>
              <p:nvSpPr>
                <p:cNvPr id="215133" name="Oval 26"/>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4" name="Oval 27"/>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9" name="Group 28"/>
              <p:cNvGrpSpPr>
                <a:grpSpLocks/>
              </p:cNvGrpSpPr>
              <p:nvPr/>
            </p:nvGrpSpPr>
            <p:grpSpPr bwMode="auto">
              <a:xfrm>
                <a:off x="4378" y="545"/>
                <a:ext cx="144" cy="144"/>
                <a:chOff x="1200" y="2304"/>
                <a:chExt cx="144" cy="144"/>
              </a:xfrm>
            </p:grpSpPr>
            <p:sp>
              <p:nvSpPr>
                <p:cNvPr id="215131" name="Oval 29"/>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2" name="Oval 30"/>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0" name="Group 31"/>
              <p:cNvGrpSpPr>
                <a:grpSpLocks/>
              </p:cNvGrpSpPr>
              <p:nvPr/>
            </p:nvGrpSpPr>
            <p:grpSpPr bwMode="auto">
              <a:xfrm>
                <a:off x="4522" y="545"/>
                <a:ext cx="144" cy="144"/>
                <a:chOff x="1200" y="2304"/>
                <a:chExt cx="144" cy="144"/>
              </a:xfrm>
            </p:grpSpPr>
            <p:sp>
              <p:nvSpPr>
                <p:cNvPr id="215129" name="Oval 32"/>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0" name="Oval 33"/>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1" name="Group 34"/>
              <p:cNvGrpSpPr>
                <a:grpSpLocks/>
              </p:cNvGrpSpPr>
              <p:nvPr/>
            </p:nvGrpSpPr>
            <p:grpSpPr bwMode="auto">
              <a:xfrm>
                <a:off x="4666" y="545"/>
                <a:ext cx="144" cy="144"/>
                <a:chOff x="1200" y="2304"/>
                <a:chExt cx="144" cy="144"/>
              </a:xfrm>
            </p:grpSpPr>
            <p:sp>
              <p:nvSpPr>
                <p:cNvPr id="215127" name="Oval 35"/>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28" name="Oval 36"/>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2" name="Group 37"/>
              <p:cNvGrpSpPr>
                <a:grpSpLocks/>
              </p:cNvGrpSpPr>
              <p:nvPr/>
            </p:nvGrpSpPr>
            <p:grpSpPr bwMode="auto">
              <a:xfrm>
                <a:off x="4810" y="545"/>
                <a:ext cx="144" cy="144"/>
                <a:chOff x="1200" y="2304"/>
                <a:chExt cx="144" cy="144"/>
              </a:xfrm>
            </p:grpSpPr>
            <p:sp>
              <p:nvSpPr>
                <p:cNvPr id="215125" name="Oval 38"/>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26" name="Oval 39"/>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sp>
            <p:nvSpPr>
              <p:cNvPr id="215083" name="Oval 41"/>
              <p:cNvSpPr>
                <a:spLocks noChangeArrowheads="1"/>
              </p:cNvSpPr>
              <p:nvPr/>
            </p:nvSpPr>
            <p:spPr bwMode="auto">
              <a:xfrm>
                <a:off x="322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84" name="Text Box 42"/>
              <p:cNvSpPr txBox="1">
                <a:spLocks noChangeArrowheads="1"/>
              </p:cNvSpPr>
              <p:nvPr/>
            </p:nvSpPr>
            <p:spPr bwMode="auto">
              <a:xfrm>
                <a:off x="317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85" name="Line 43"/>
              <p:cNvSpPr>
                <a:spLocks noChangeShapeType="1"/>
              </p:cNvSpPr>
              <p:nvPr/>
            </p:nvSpPr>
            <p:spPr bwMode="auto">
              <a:xfrm>
                <a:off x="3178" y="785"/>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6" name="Line 44"/>
              <p:cNvSpPr>
                <a:spLocks noChangeShapeType="1"/>
              </p:cNvSpPr>
              <p:nvPr/>
            </p:nvSpPr>
            <p:spPr bwMode="auto">
              <a:xfrm>
                <a:off x="3178" y="881"/>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7" name="Line 45"/>
              <p:cNvSpPr>
                <a:spLocks noChangeShapeType="1"/>
              </p:cNvSpPr>
              <p:nvPr/>
            </p:nvSpPr>
            <p:spPr bwMode="auto">
              <a:xfrm>
                <a:off x="3178" y="977"/>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8" name="Line 46"/>
              <p:cNvSpPr>
                <a:spLocks noChangeShapeType="1"/>
              </p:cNvSpPr>
              <p:nvPr/>
            </p:nvSpPr>
            <p:spPr bwMode="auto">
              <a:xfrm>
                <a:off x="3178" y="1073"/>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9" name="Line 47"/>
              <p:cNvSpPr>
                <a:spLocks noChangeShapeType="1"/>
              </p:cNvSpPr>
              <p:nvPr/>
            </p:nvSpPr>
            <p:spPr bwMode="auto">
              <a:xfrm>
                <a:off x="3178" y="1217"/>
                <a:ext cx="1824" cy="0"/>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90" name="Oval 49"/>
              <p:cNvSpPr>
                <a:spLocks noChangeArrowheads="1"/>
              </p:cNvSpPr>
              <p:nvPr/>
            </p:nvSpPr>
            <p:spPr bwMode="auto">
              <a:xfrm>
                <a:off x="337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1" name="Text Box 50"/>
              <p:cNvSpPr txBox="1">
                <a:spLocks noChangeArrowheads="1"/>
              </p:cNvSpPr>
              <p:nvPr/>
            </p:nvSpPr>
            <p:spPr bwMode="auto">
              <a:xfrm>
                <a:off x="332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2" name="Oval 52"/>
              <p:cNvSpPr>
                <a:spLocks noChangeArrowheads="1"/>
              </p:cNvSpPr>
              <p:nvPr/>
            </p:nvSpPr>
            <p:spPr bwMode="auto">
              <a:xfrm>
                <a:off x="3514"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3" name="Text Box 53"/>
              <p:cNvSpPr txBox="1">
                <a:spLocks noChangeArrowheads="1"/>
              </p:cNvSpPr>
              <p:nvPr/>
            </p:nvSpPr>
            <p:spPr bwMode="auto">
              <a:xfrm>
                <a:off x="3466"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4" name="Oval 55"/>
              <p:cNvSpPr>
                <a:spLocks noChangeArrowheads="1"/>
              </p:cNvSpPr>
              <p:nvPr/>
            </p:nvSpPr>
            <p:spPr bwMode="auto">
              <a:xfrm>
                <a:off x="394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5" name="Text Box 56"/>
              <p:cNvSpPr txBox="1">
                <a:spLocks noChangeArrowheads="1"/>
              </p:cNvSpPr>
              <p:nvPr/>
            </p:nvSpPr>
            <p:spPr bwMode="auto">
              <a:xfrm>
                <a:off x="389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6" name="Oval 58"/>
              <p:cNvSpPr>
                <a:spLocks noChangeArrowheads="1"/>
              </p:cNvSpPr>
              <p:nvPr/>
            </p:nvSpPr>
            <p:spPr bwMode="auto">
              <a:xfrm>
                <a:off x="3802"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7" name="Text Box 59"/>
              <p:cNvSpPr txBox="1">
                <a:spLocks noChangeArrowheads="1"/>
              </p:cNvSpPr>
              <p:nvPr/>
            </p:nvSpPr>
            <p:spPr bwMode="auto">
              <a:xfrm>
                <a:off x="3754"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8" name="Oval 61"/>
              <p:cNvSpPr>
                <a:spLocks noChangeArrowheads="1"/>
              </p:cNvSpPr>
              <p:nvPr/>
            </p:nvSpPr>
            <p:spPr bwMode="auto">
              <a:xfrm>
                <a:off x="3658"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9" name="Text Box 62"/>
              <p:cNvSpPr txBox="1">
                <a:spLocks noChangeArrowheads="1"/>
              </p:cNvSpPr>
              <p:nvPr/>
            </p:nvSpPr>
            <p:spPr bwMode="auto">
              <a:xfrm>
                <a:off x="3610"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0" name="Oval 64"/>
              <p:cNvSpPr>
                <a:spLocks noChangeArrowheads="1"/>
              </p:cNvSpPr>
              <p:nvPr/>
            </p:nvSpPr>
            <p:spPr bwMode="auto">
              <a:xfrm>
                <a:off x="409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1" name="Text Box 65"/>
              <p:cNvSpPr txBox="1">
                <a:spLocks noChangeArrowheads="1"/>
              </p:cNvSpPr>
              <p:nvPr/>
            </p:nvSpPr>
            <p:spPr bwMode="auto">
              <a:xfrm>
                <a:off x="404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2" name="Oval 67"/>
              <p:cNvSpPr>
                <a:spLocks noChangeArrowheads="1"/>
              </p:cNvSpPr>
              <p:nvPr/>
            </p:nvSpPr>
            <p:spPr bwMode="auto">
              <a:xfrm>
                <a:off x="4234"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3" name="Text Box 68"/>
              <p:cNvSpPr txBox="1">
                <a:spLocks noChangeArrowheads="1"/>
              </p:cNvSpPr>
              <p:nvPr/>
            </p:nvSpPr>
            <p:spPr bwMode="auto">
              <a:xfrm>
                <a:off x="4186"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4" name="Oval 70"/>
              <p:cNvSpPr>
                <a:spLocks noChangeArrowheads="1"/>
              </p:cNvSpPr>
              <p:nvPr/>
            </p:nvSpPr>
            <p:spPr bwMode="auto">
              <a:xfrm>
                <a:off x="4378"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5" name="Text Box 71"/>
              <p:cNvSpPr txBox="1">
                <a:spLocks noChangeArrowheads="1"/>
              </p:cNvSpPr>
              <p:nvPr/>
            </p:nvSpPr>
            <p:spPr bwMode="auto">
              <a:xfrm>
                <a:off x="4330"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6" name="Oval 73"/>
              <p:cNvSpPr>
                <a:spLocks noChangeArrowheads="1"/>
              </p:cNvSpPr>
              <p:nvPr/>
            </p:nvSpPr>
            <p:spPr bwMode="auto">
              <a:xfrm>
                <a:off x="4522"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7" name="Text Box 74"/>
              <p:cNvSpPr txBox="1">
                <a:spLocks noChangeArrowheads="1"/>
              </p:cNvSpPr>
              <p:nvPr/>
            </p:nvSpPr>
            <p:spPr bwMode="auto">
              <a:xfrm>
                <a:off x="4474"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8" name="Oval 76"/>
              <p:cNvSpPr>
                <a:spLocks noChangeArrowheads="1"/>
              </p:cNvSpPr>
              <p:nvPr/>
            </p:nvSpPr>
            <p:spPr bwMode="auto">
              <a:xfrm>
                <a:off x="466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9" name="Text Box 77"/>
              <p:cNvSpPr txBox="1">
                <a:spLocks noChangeArrowheads="1"/>
              </p:cNvSpPr>
              <p:nvPr/>
            </p:nvSpPr>
            <p:spPr bwMode="auto">
              <a:xfrm>
                <a:off x="461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10" name="Oval 79"/>
              <p:cNvSpPr>
                <a:spLocks noChangeArrowheads="1"/>
              </p:cNvSpPr>
              <p:nvPr/>
            </p:nvSpPr>
            <p:spPr bwMode="auto">
              <a:xfrm>
                <a:off x="481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11" name="Text Box 80"/>
              <p:cNvSpPr txBox="1">
                <a:spLocks noChangeArrowheads="1"/>
              </p:cNvSpPr>
              <p:nvPr/>
            </p:nvSpPr>
            <p:spPr bwMode="auto">
              <a:xfrm>
                <a:off x="476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12" name="Line 81"/>
              <p:cNvSpPr>
                <a:spLocks noChangeShapeType="1"/>
              </p:cNvSpPr>
              <p:nvPr/>
            </p:nvSpPr>
            <p:spPr bwMode="auto">
              <a:xfrm>
                <a:off x="2890" y="689"/>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3" name="Line 82"/>
              <p:cNvSpPr>
                <a:spLocks noChangeShapeType="1"/>
              </p:cNvSpPr>
              <p:nvPr/>
            </p:nvSpPr>
            <p:spPr bwMode="auto">
              <a:xfrm flipH="1">
                <a:off x="2890" y="785"/>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4" name="Line 83"/>
              <p:cNvSpPr>
                <a:spLocks noChangeShapeType="1"/>
              </p:cNvSpPr>
              <p:nvPr/>
            </p:nvSpPr>
            <p:spPr bwMode="auto">
              <a:xfrm flipH="1">
                <a:off x="2890" y="881"/>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5" name="Line 84"/>
              <p:cNvSpPr>
                <a:spLocks noChangeShapeType="1"/>
              </p:cNvSpPr>
              <p:nvPr/>
            </p:nvSpPr>
            <p:spPr bwMode="auto">
              <a:xfrm flipH="1">
                <a:off x="2890" y="977"/>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6" name="Line 85"/>
              <p:cNvSpPr>
                <a:spLocks noChangeShapeType="1"/>
              </p:cNvSpPr>
              <p:nvPr/>
            </p:nvSpPr>
            <p:spPr bwMode="auto">
              <a:xfrm flipH="1">
                <a:off x="2890" y="1073"/>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7" name="Line 86"/>
              <p:cNvSpPr>
                <a:spLocks noChangeShapeType="1"/>
              </p:cNvSpPr>
              <p:nvPr/>
            </p:nvSpPr>
            <p:spPr bwMode="auto">
              <a:xfrm>
                <a:off x="2890" y="1217"/>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8" name="Line 87"/>
              <p:cNvSpPr>
                <a:spLocks noChangeShapeType="1"/>
              </p:cNvSpPr>
              <p:nvPr/>
            </p:nvSpPr>
            <p:spPr bwMode="auto">
              <a:xfrm>
                <a:off x="4954" y="689"/>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9" name="Line 88"/>
              <p:cNvSpPr>
                <a:spLocks noChangeShapeType="1"/>
              </p:cNvSpPr>
              <p:nvPr/>
            </p:nvSpPr>
            <p:spPr bwMode="auto">
              <a:xfrm>
                <a:off x="5002" y="1217"/>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0" name="Line 89"/>
              <p:cNvSpPr>
                <a:spLocks noChangeShapeType="1"/>
              </p:cNvSpPr>
              <p:nvPr/>
            </p:nvSpPr>
            <p:spPr bwMode="auto">
              <a:xfrm>
                <a:off x="4954" y="785"/>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1" name="Line 90"/>
              <p:cNvSpPr>
                <a:spLocks noChangeShapeType="1"/>
              </p:cNvSpPr>
              <p:nvPr/>
            </p:nvSpPr>
            <p:spPr bwMode="auto">
              <a:xfrm>
                <a:off x="5002" y="881"/>
                <a:ext cx="374"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2" name="Line 91"/>
              <p:cNvSpPr>
                <a:spLocks noChangeShapeType="1"/>
              </p:cNvSpPr>
              <p:nvPr/>
            </p:nvSpPr>
            <p:spPr bwMode="auto">
              <a:xfrm>
                <a:off x="5002" y="977"/>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3" name="Line 92"/>
              <p:cNvSpPr>
                <a:spLocks noChangeShapeType="1"/>
              </p:cNvSpPr>
              <p:nvPr/>
            </p:nvSpPr>
            <p:spPr bwMode="auto">
              <a:xfrm>
                <a:off x="5002" y="1073"/>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215066" name="Text Box 223"/>
            <p:cNvSpPr txBox="1">
              <a:spLocks noChangeArrowheads="1"/>
            </p:cNvSpPr>
            <p:nvPr/>
          </p:nvSpPr>
          <p:spPr bwMode="auto">
            <a:xfrm>
              <a:off x="3322" y="145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3333CC"/>
                </a:solidFill>
                <a:latin typeface="+mn-lt"/>
                <a:ea typeface="+mn-ea"/>
              </a:endParaRPr>
            </a:p>
          </p:txBody>
        </p:sp>
        <p:sp>
          <p:nvSpPr>
            <p:cNvPr id="215067" name="Text Box 224"/>
            <p:cNvSpPr txBox="1">
              <a:spLocks noChangeArrowheads="1"/>
            </p:cNvSpPr>
            <p:nvPr/>
          </p:nvSpPr>
          <p:spPr bwMode="auto">
            <a:xfrm>
              <a:off x="3322" y="83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3333CC"/>
                </a:solidFill>
                <a:latin typeface="+mn-lt"/>
                <a:ea typeface="+mn-ea"/>
              </a:endParaRPr>
            </a:p>
          </p:txBody>
        </p:sp>
        <p:sp>
          <p:nvSpPr>
            <p:cNvPr id="215068" name="Text Box 225"/>
            <p:cNvSpPr txBox="1">
              <a:spLocks noChangeArrowheads="1"/>
            </p:cNvSpPr>
            <p:nvPr/>
          </p:nvSpPr>
          <p:spPr bwMode="auto">
            <a:xfrm>
              <a:off x="4522" y="78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CC0000"/>
                </a:solidFill>
                <a:latin typeface="+mn-lt"/>
                <a:ea typeface="+mn-ea"/>
              </a:endParaRPr>
            </a:p>
          </p:txBody>
        </p:sp>
        <p:sp>
          <p:nvSpPr>
            <p:cNvPr id="215069" name="Text Box 226"/>
            <p:cNvSpPr txBox="1">
              <a:spLocks noChangeArrowheads="1"/>
            </p:cNvSpPr>
            <p:nvPr/>
          </p:nvSpPr>
          <p:spPr bwMode="auto">
            <a:xfrm>
              <a:off x="4522" y="1409"/>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CC0000"/>
                </a:solidFill>
                <a:latin typeface="+mn-lt"/>
                <a:ea typeface="+mn-ea"/>
              </a:endParaRPr>
            </a:p>
          </p:txBody>
        </p:sp>
      </p:grpSp>
      <mc:AlternateContent xmlns:mc="http://schemas.openxmlformats.org/markup-compatibility/2006" xmlns:a14="http://schemas.microsoft.com/office/drawing/2010/main">
        <mc:Choice Requires="a14">
          <p:sp>
            <p:nvSpPr>
              <p:cNvPr id="215061" name="Text Box 232"/>
              <p:cNvSpPr txBox="1">
                <a:spLocks noChangeArrowheads="1"/>
              </p:cNvSpPr>
              <p:nvPr/>
            </p:nvSpPr>
            <p:spPr bwMode="auto">
              <a:xfrm>
                <a:off x="701883" y="1890593"/>
                <a:ext cx="4086225" cy="1006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3333CC"/>
                    </a:solidFill>
                    <a:latin typeface="+mn-lt"/>
                    <a:ea typeface="+mn-ea"/>
                  </a:rPr>
                  <a:t>磁场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3333CC"/>
                    </a:solidFill>
                    <a:latin typeface="+mn-lt"/>
                    <a:ea typeface="+mn-ea"/>
                  </a:rPr>
                  <a:t>的方向与电流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3333CC"/>
                    </a:solidFill>
                    <a:latin typeface="+mn-lt"/>
                    <a:ea typeface="+mn-ea"/>
                  </a:rPr>
                  <a:t>成</a:t>
                </a:r>
                <a:r>
                  <a:rPr lang="zh-CN" altLang="en-US" sz="2800" dirty="0">
                    <a:solidFill>
                      <a:srgbClr val="CC0000"/>
                    </a:solidFill>
                    <a:latin typeface="+mn-lt"/>
                    <a:ea typeface="+mn-ea"/>
                  </a:rPr>
                  <a:t>右螺旋</a:t>
                </a:r>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5061" name="Text Box 232"/>
              <p:cNvSpPr txBox="1">
                <a:spLocks noRot="1" noChangeAspect="1" noMove="1" noResize="1" noEditPoints="1" noAdjustHandles="1" noChangeArrowheads="1" noChangeShapeType="1" noTextEdit="1"/>
              </p:cNvSpPr>
              <p:nvPr/>
            </p:nvSpPr>
            <p:spPr bwMode="auto">
              <a:xfrm>
                <a:off x="701883" y="1890593"/>
                <a:ext cx="4086225" cy="1006366"/>
              </a:xfrm>
              <a:prstGeom prst="rect">
                <a:avLst/>
              </a:prstGeom>
              <a:blipFill>
                <a:blip r:embed="rId5"/>
                <a:stretch>
                  <a:fillRect l="-2985" t="-606" r="-3134"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5" name="Group 349"/>
          <p:cNvGrpSpPr>
            <a:grpSpLocks/>
          </p:cNvGrpSpPr>
          <p:nvPr/>
        </p:nvGrpSpPr>
        <p:grpSpPr bwMode="auto">
          <a:xfrm>
            <a:off x="6127959" y="2033623"/>
            <a:ext cx="1600200" cy="914400"/>
            <a:chOff x="3514" y="1023"/>
            <a:chExt cx="1008" cy="576"/>
          </a:xfrm>
        </p:grpSpPr>
        <p:sp>
          <p:nvSpPr>
            <p:cNvPr id="215053" name="Rectangle 222"/>
            <p:cNvSpPr>
              <a:spLocks noChangeArrowheads="1"/>
            </p:cNvSpPr>
            <p:nvPr/>
          </p:nvSpPr>
          <p:spPr bwMode="auto">
            <a:xfrm>
              <a:off x="3514" y="1023"/>
              <a:ext cx="1008" cy="57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54" name="Line 227"/>
            <p:cNvSpPr>
              <a:spLocks noChangeShapeType="1"/>
            </p:cNvSpPr>
            <p:nvPr/>
          </p:nvSpPr>
          <p:spPr bwMode="auto">
            <a:xfrm flipH="1">
              <a:off x="3898" y="1591"/>
              <a:ext cx="14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55" name="Line 228"/>
            <p:cNvSpPr>
              <a:spLocks noChangeShapeType="1"/>
            </p:cNvSpPr>
            <p:nvPr/>
          </p:nvSpPr>
          <p:spPr bwMode="auto">
            <a:xfrm>
              <a:off x="3898" y="1023"/>
              <a:ext cx="14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111" name="矩形 110"/>
              <p:cNvSpPr/>
              <p:nvPr/>
            </p:nvSpPr>
            <p:spPr>
              <a:xfrm>
                <a:off x="5673602" y="1695690"/>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5673602" y="1695690"/>
                <a:ext cx="5990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6878253" y="249822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6878253" y="2498221"/>
                <a:ext cx="4821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5653078" y="269150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5653078" y="2691502"/>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7630560" y="266451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7630560" y="2664518"/>
                <a:ext cx="53489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7640795" y="1695812"/>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7640795" y="1695812"/>
                <a:ext cx="5557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600610" y="1623496"/>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8600610" y="1623496"/>
                <a:ext cx="529311"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1498674" y="4685360"/>
                <a:ext cx="3137718"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𝑀𝑁</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𝑀𝑁</m:t>
                          </m:r>
                        </m:e>
                      </m:ba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1498674" y="4685360"/>
                <a:ext cx="3137718" cy="57111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5403218" y="4736331"/>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121" name="矩形 120"/>
              <p:cNvSpPr>
                <a:spLocks noRot="1" noChangeAspect="1" noMove="1" noResize="1" noEditPoints="1" noAdjustHandles="1" noChangeArrowheads="1" noChangeShapeType="1" noTextEdit="1"/>
              </p:cNvSpPr>
              <p:nvPr/>
            </p:nvSpPr>
            <p:spPr>
              <a:xfrm>
                <a:off x="5403218" y="4736331"/>
                <a:ext cx="1715341"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378990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wipe(left)">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left)">
                                      <p:cBhvr>
                                        <p:cTn id="37" dur="500"/>
                                        <p:tgtEl>
                                          <p:spTgt spid="1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5061"/>
                                        </p:tgtEl>
                                        <p:attrNameLst>
                                          <p:attrName>style.visibility</p:attrName>
                                        </p:attrNameLst>
                                      </p:cBhvr>
                                      <p:to>
                                        <p:strVal val="visible"/>
                                      </p:to>
                                    </p:set>
                                    <p:animEffect transition="in" filter="wipe(left)">
                                      <p:cBhvr>
                                        <p:cTn id="42" dur="500"/>
                                        <p:tgtEl>
                                          <p:spTgt spid="2150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wipe(left)">
                                      <p:cBhvr>
                                        <p:cTn id="47" dur="500"/>
                                        <p:tgtEl>
                                          <p:spTgt spid="119"/>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ox(ou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ox(out)">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ox(out)">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wipe(left)">
                                      <p:cBhvr>
                                        <p:cTn id="67" dur="500"/>
                                        <p:tgtEl>
                                          <p:spTgt spid="1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8" grpId="0"/>
      <p:bldP spid="215061" grpId="0"/>
      <p:bldP spid="111" grpId="0"/>
      <p:bldP spid="112" grpId="0"/>
      <p:bldP spid="113" grpId="0"/>
      <p:bldP spid="114" grpId="0"/>
      <p:bldP spid="115" grpId="0"/>
      <p:bldP spid="116" grpId="0"/>
      <p:bldP spid="120" grpId="0"/>
      <p:bldP spid="1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111" name="Group 3"/>
          <p:cNvGrpSpPr>
            <a:grpSpLocks/>
          </p:cNvGrpSpPr>
          <p:nvPr/>
        </p:nvGrpSpPr>
        <p:grpSpPr bwMode="auto">
          <a:xfrm>
            <a:off x="6187515" y="2384701"/>
            <a:ext cx="3352800" cy="3200400"/>
            <a:chOff x="2928" y="1538"/>
            <a:chExt cx="2688" cy="2542"/>
          </a:xfrm>
        </p:grpSpPr>
        <p:pic>
          <p:nvPicPr>
            <p:cNvPr id="217113" name="Picture 4" descr="C:\My Documents\XXX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38"/>
              <a:ext cx="2688" cy="2542"/>
            </a:xfrm>
            <a:prstGeom prst="rect">
              <a:avLst/>
            </a:prstGeom>
            <a:solidFill>
              <a:schemeClr val="accent2"/>
            </a:solidFill>
            <a:ln w="9525">
              <a:solidFill>
                <a:schemeClr val="tx2"/>
              </a:solidFill>
              <a:miter lim="800000"/>
              <a:headEnd/>
              <a:tailEnd/>
            </a:ln>
          </p:spPr>
        </p:pic>
        <p:sp>
          <p:nvSpPr>
            <p:cNvPr id="217114" name="Text Box 5"/>
            <p:cNvSpPr txBox="1">
              <a:spLocks noChangeArrowheads="1"/>
            </p:cNvSpPr>
            <p:nvPr/>
          </p:nvSpPr>
          <p:spPr bwMode="auto">
            <a:xfrm>
              <a:off x="4512" y="2739"/>
              <a:ext cx="249"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217117" name="Line 8"/>
            <p:cNvSpPr>
              <a:spLocks noChangeShapeType="1"/>
            </p:cNvSpPr>
            <p:nvPr/>
          </p:nvSpPr>
          <p:spPr bwMode="auto">
            <a:xfrm flipV="1">
              <a:off x="4521" y="2304"/>
              <a:ext cx="199" cy="24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7118" name="Line 9"/>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4" name="Group 11"/>
          <p:cNvGrpSpPr>
            <a:grpSpLocks/>
          </p:cNvGrpSpPr>
          <p:nvPr/>
        </p:nvGrpSpPr>
        <p:grpSpPr bwMode="auto">
          <a:xfrm>
            <a:off x="6684403" y="2865714"/>
            <a:ext cx="2235200" cy="2233613"/>
            <a:chOff x="3326" y="1920"/>
            <a:chExt cx="1792" cy="1776"/>
          </a:xfrm>
        </p:grpSpPr>
        <p:sp>
          <p:nvSpPr>
            <p:cNvPr id="217108" name="Line 12"/>
            <p:cNvSpPr>
              <a:spLocks noChangeShapeType="1"/>
            </p:cNvSpPr>
            <p:nvPr/>
          </p:nvSpPr>
          <p:spPr bwMode="auto">
            <a:xfrm>
              <a:off x="4224" y="2784"/>
              <a:ext cx="695" cy="576"/>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7109" name="Oval 13"/>
            <p:cNvSpPr>
              <a:spLocks noChangeArrowheads="1"/>
            </p:cNvSpPr>
            <p:nvPr/>
          </p:nvSpPr>
          <p:spPr bwMode="auto">
            <a:xfrm>
              <a:off x="3326" y="1920"/>
              <a:ext cx="1792" cy="177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latin typeface="+mn-lt"/>
                <a:ea typeface="+mn-ea"/>
              </a:endParaRPr>
            </a:p>
          </p:txBody>
        </p:sp>
      </p:grpSp>
      <p:pic>
        <p:nvPicPr>
          <p:cNvPr id="217092" name="Picture 15" descr="C:\My Documents\XXX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515" y="708302"/>
            <a:ext cx="3352800" cy="13985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7106" name="Text Box 19"/>
              <p:cNvSpPr txBox="1">
                <a:spLocks noChangeArrowheads="1"/>
              </p:cNvSpPr>
              <p:nvPr/>
            </p:nvSpPr>
            <p:spPr bwMode="auto">
              <a:xfrm>
                <a:off x="700294" y="5693290"/>
                <a:ext cx="8305800" cy="5238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时，螺绕环内可视为均匀场。</a:t>
                </a:r>
              </a:p>
            </p:txBody>
          </p:sp>
        </mc:Choice>
        <mc:Fallback xmlns="">
          <p:sp>
            <p:nvSpPr>
              <p:cNvPr id="217106" name="Text Box 19"/>
              <p:cNvSpPr txBox="1">
                <a:spLocks noRot="1" noChangeAspect="1" noMove="1" noResize="1" noEditPoints="1" noAdjustHandles="1" noChangeArrowheads="1" noChangeShapeType="1" noTextEdit="1"/>
              </p:cNvSpPr>
              <p:nvPr/>
            </p:nvSpPr>
            <p:spPr bwMode="auto">
              <a:xfrm>
                <a:off x="700294" y="5693290"/>
                <a:ext cx="8305800" cy="523874"/>
              </a:xfrm>
              <a:prstGeom prst="rect">
                <a:avLst/>
              </a:prstGeom>
              <a:blipFill>
                <a:blip r:embed="rId5"/>
                <a:stretch>
                  <a:fillRect l="-154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7096" name="Rectangle 21"/>
          <p:cNvSpPr>
            <a:spLocks noChangeArrowheads="1"/>
          </p:cNvSpPr>
          <p:nvPr/>
        </p:nvSpPr>
        <p:spPr bwMode="auto">
          <a:xfrm>
            <a:off x="697534" y="587272"/>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例：求载流螺绕环内的磁场</a:t>
            </a:r>
          </a:p>
        </p:txBody>
      </p:sp>
      <p:sp>
        <p:nvSpPr>
          <p:cNvPr id="73" name="Rectangle 23"/>
          <p:cNvSpPr>
            <a:spLocks noChangeArrowheads="1"/>
          </p:cNvSpPr>
          <p:nvPr/>
        </p:nvSpPr>
        <p:spPr bwMode="auto">
          <a:xfrm>
            <a:off x="1424609" y="2558532"/>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2）选回路。</a:t>
            </a:r>
          </a:p>
        </p:txBody>
      </p:sp>
      <mc:AlternateContent xmlns:mc="http://schemas.openxmlformats.org/markup-compatibility/2006" xmlns:a14="http://schemas.microsoft.com/office/drawing/2010/main">
        <mc:Choice Requires="a14">
          <p:sp>
            <p:nvSpPr>
              <p:cNvPr id="217103" name="Text Box 25"/>
              <p:cNvSpPr txBox="1">
                <a:spLocks noChangeArrowheads="1"/>
              </p:cNvSpPr>
              <p:nvPr/>
            </p:nvSpPr>
            <p:spPr bwMode="auto">
              <a:xfrm>
                <a:off x="697535" y="1554441"/>
                <a:ext cx="4974395" cy="10586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解：1）对称性分析；环内</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线为同心圆，环外</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为零。</a:t>
                </a:r>
              </a:p>
            </p:txBody>
          </p:sp>
        </mc:Choice>
        <mc:Fallback xmlns="">
          <p:sp>
            <p:nvSpPr>
              <p:cNvPr id="217103" name="Text Box 25"/>
              <p:cNvSpPr txBox="1">
                <a:spLocks noRot="1" noChangeAspect="1" noMove="1" noResize="1" noEditPoints="1" noAdjustHandles="1" noChangeArrowheads="1" noChangeShapeType="1" noTextEdit="1"/>
              </p:cNvSpPr>
              <p:nvPr/>
            </p:nvSpPr>
            <p:spPr bwMode="auto">
              <a:xfrm>
                <a:off x="697535" y="1554441"/>
                <a:ext cx="4974395" cy="1058623"/>
              </a:xfrm>
              <a:prstGeom prst="rect">
                <a:avLst/>
              </a:prstGeom>
              <a:blipFill>
                <a:blip r:embed="rId6"/>
                <a:stretch>
                  <a:fillRect l="-2451" t="-1149" r="-2574" b="-149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7102" name="Text Box 30"/>
          <p:cNvSpPr txBox="1">
            <a:spLocks noChangeArrowheads="1"/>
          </p:cNvSpPr>
          <p:nvPr/>
        </p:nvSpPr>
        <p:spPr bwMode="auto">
          <a:xfrm>
            <a:off x="697534" y="4991377"/>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令</a:t>
            </a:r>
          </a:p>
        </p:txBody>
      </p:sp>
      <mc:AlternateContent xmlns:mc="http://schemas.openxmlformats.org/markup-compatibility/2006" xmlns:a14="http://schemas.microsoft.com/office/drawing/2010/main">
        <mc:Choice Requires="a14">
          <p:sp>
            <p:nvSpPr>
              <p:cNvPr id="31" name="矩形 30"/>
              <p:cNvSpPr/>
              <p:nvPr/>
            </p:nvSpPr>
            <p:spPr>
              <a:xfrm>
                <a:off x="1271747" y="3061167"/>
                <a:ext cx="403770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271747" y="3061167"/>
                <a:ext cx="4037708" cy="9733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883382" y="3983957"/>
                <a:ext cx="1771446"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𝑁𝐼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883382" y="3983957"/>
                <a:ext cx="1771446" cy="896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82810" y="5009467"/>
                <a:ext cx="16011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082810" y="5009467"/>
                <a:ext cx="16011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2969563" y="4847706"/>
                <a:ext cx="2957476"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𝑁𝐼</m:t>
                          </m:r>
                        </m:num>
                        <m:den>
                          <m:r>
                            <a:rPr lang="en-US" altLang="zh-CN" sz="2800" b="0" i="1" smtClean="0">
                              <a:solidFill>
                                <a:srgbClr val="0000FF"/>
                              </a:solidFill>
                              <a:latin typeface="Cambria Math" panose="02040503050406030204" pitchFamily="18" charset="0"/>
                              <a:ea typeface="Cambria Math" panose="02040503050406030204" pitchFamily="18" charset="0"/>
                            </a:rPr>
                            <m:t>𝐿</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2969563" y="4847706"/>
                <a:ext cx="2957476" cy="8961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878203" y="3147940"/>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878203" y="3147940"/>
                <a:ext cx="50385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771135" y="417041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771135" y="4170418"/>
                <a:ext cx="523798"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77893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103"/>
                                        </p:tgtEl>
                                        <p:attrNameLst>
                                          <p:attrName>style.visibility</p:attrName>
                                        </p:attrNameLst>
                                      </p:cBhvr>
                                      <p:to>
                                        <p:strVal val="visible"/>
                                      </p:to>
                                    </p:set>
                                    <p:animEffect transition="in" filter="wipe(left)">
                                      <p:cBhvr>
                                        <p:cTn id="7" dur="500"/>
                                        <p:tgtEl>
                                          <p:spTgt spid="2171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blinds(horizontal)">
                                      <p:cBhvr>
                                        <p:cTn id="12" dur="500"/>
                                        <p:tgtEl>
                                          <p:spTgt spid="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7102"/>
                                        </p:tgtEl>
                                        <p:attrNameLst>
                                          <p:attrName>style.visibility</p:attrName>
                                        </p:attrNameLst>
                                      </p:cBhvr>
                                      <p:to>
                                        <p:strVal val="visible"/>
                                      </p:to>
                                    </p:set>
                                    <p:animEffect transition="in" filter="wipe(left)">
                                      <p:cBhvr>
                                        <p:cTn id="32" dur="500"/>
                                        <p:tgtEl>
                                          <p:spTgt spid="2171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7106"/>
                                        </p:tgtEl>
                                        <p:attrNameLst>
                                          <p:attrName>style.visibility</p:attrName>
                                        </p:attrNameLst>
                                      </p:cBhvr>
                                      <p:to>
                                        <p:strVal val="visible"/>
                                      </p:to>
                                    </p:set>
                                    <p:animEffect transition="in" filter="wipe(left)">
                                      <p:cBhvr>
                                        <p:cTn id="47" dur="500"/>
                                        <p:tgtEl>
                                          <p:spTgt spid="21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6" grpId="0"/>
      <p:bldP spid="73" grpId="0" autoUpdateAnimBg="0"/>
      <p:bldP spid="217103" grpId="0"/>
      <p:bldP spid="217102" grpId="0"/>
      <p:bldP spid="31" grpId="0"/>
      <p:bldP spid="32"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42" name="Text Box 318"/>
          <p:cNvSpPr txBox="1">
            <a:spLocks noChangeArrowheads="1"/>
          </p:cNvSpPr>
          <p:nvPr/>
        </p:nvSpPr>
        <p:spPr bwMode="auto">
          <a:xfrm>
            <a:off x="702367" y="2826234"/>
            <a:ext cx="3111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磁场高斯定理</a:t>
            </a:r>
          </a:p>
        </p:txBody>
      </p:sp>
      <p:sp>
        <p:nvSpPr>
          <p:cNvPr id="129346" name="Text Box 322"/>
          <p:cNvSpPr txBox="1">
            <a:spLocks noChangeArrowheads="1"/>
          </p:cNvSpPr>
          <p:nvPr/>
        </p:nvSpPr>
        <p:spPr bwMode="auto">
          <a:xfrm>
            <a:off x="702367" y="4121634"/>
            <a:ext cx="3406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安培环路定理</a:t>
            </a:r>
          </a:p>
        </p:txBody>
      </p:sp>
      <p:grpSp>
        <p:nvGrpSpPr>
          <p:cNvPr id="2" name="Group 324"/>
          <p:cNvGrpSpPr>
            <a:grpSpLocks/>
          </p:cNvGrpSpPr>
          <p:nvPr/>
        </p:nvGrpSpPr>
        <p:grpSpPr bwMode="auto">
          <a:xfrm>
            <a:off x="1072254" y="5231296"/>
            <a:ext cx="7696199" cy="1066800"/>
            <a:chOff x="528" y="3264"/>
            <a:chExt cx="4848" cy="672"/>
          </a:xfrm>
        </p:grpSpPr>
        <p:sp>
          <p:nvSpPr>
            <p:cNvPr id="129349" name="Rectangle 325"/>
            <p:cNvSpPr>
              <a:spLocks noChangeArrowheads="1"/>
            </p:cNvSpPr>
            <p:nvPr/>
          </p:nvSpPr>
          <p:spPr bwMode="auto">
            <a:xfrm>
              <a:off x="528" y="3264"/>
              <a:ext cx="4848" cy="672"/>
            </a:xfrm>
            <a:prstGeom prst="rect">
              <a:avLst/>
            </a:prstGeom>
            <a:gradFill rotWithShape="0">
              <a:gsLst>
                <a:gs pos="0">
                  <a:srgbClr val="FCE0F7"/>
                </a:gs>
                <a:gs pos="50000">
                  <a:schemeClr val="bg1"/>
                </a:gs>
                <a:gs pos="100000">
                  <a:srgbClr val="FCE0F7"/>
                </a:gs>
              </a:gsLst>
              <a:lin ang="5400000" scaled="1"/>
            </a:gradFill>
            <a:ln w="9525">
              <a:solidFill>
                <a:srgbClr val="CC3399"/>
              </a:solidFill>
              <a:miter lim="800000"/>
              <a:headEnd/>
              <a:tailEnd/>
            </a:ln>
            <a:effectLst/>
          </p:spPr>
          <p:txBody>
            <a:bodyPr wrap="none" anchor="ctr"/>
            <a:lstStyle/>
            <a:p>
              <a:pPr eaLnBrk="1" hangingPunct="1">
                <a:defRPr/>
              </a:pP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19168" name="Text Box 327"/>
                <p:cNvSpPr txBox="1">
                  <a:spLocks noChangeArrowheads="1"/>
                </p:cNvSpPr>
                <p:nvPr/>
              </p:nvSpPr>
              <p:spPr bwMode="auto">
                <a:xfrm>
                  <a:off x="619" y="3302"/>
                  <a:ext cx="4656" cy="6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kumimoji="0" lang="zh-CN" altLang="zh-CN" sz="2800" dirty="0">
                      <a:solidFill>
                        <a:srgbClr val="0000FF"/>
                      </a:solidFill>
                      <a:latin typeface="+mn-lt"/>
                      <a:ea typeface="+mn-ea"/>
                    </a:rPr>
                    <a:t>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正负的规定：</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成右螺旋时，</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为正；反之为负。</a:t>
                  </a:r>
                  <a:endParaRPr kumimoji="0" lang="en-US" altLang="zh-CN" sz="2800" dirty="0">
                    <a:solidFill>
                      <a:srgbClr val="0000FF"/>
                    </a:solidFill>
                    <a:latin typeface="+mn-lt"/>
                    <a:ea typeface="+mn-ea"/>
                  </a:endParaRPr>
                </a:p>
              </p:txBody>
            </p:sp>
          </mc:Choice>
          <mc:Fallback xmlns="">
            <p:sp>
              <p:nvSpPr>
                <p:cNvPr id="219168" name="Text Box 327"/>
                <p:cNvSpPr txBox="1">
                  <a:spLocks noRot="1" noChangeAspect="1" noMove="1" noResize="1" noEditPoints="1" noAdjustHandles="1" noChangeArrowheads="1" noChangeShapeType="1" noTextEdit="1"/>
                </p:cNvSpPr>
                <p:nvPr/>
              </p:nvSpPr>
              <p:spPr bwMode="auto">
                <a:xfrm>
                  <a:off x="619" y="3302"/>
                  <a:ext cx="4656" cy="601"/>
                </a:xfrm>
                <a:prstGeom prst="rect">
                  <a:avLst/>
                </a:prstGeom>
                <a:blipFill>
                  <a:blip r:embed="rId4"/>
                  <a:stretch>
                    <a:fillRect l="-1733" t="-6369" r="-165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29375" name="Rectangle 351"/>
          <p:cNvSpPr>
            <a:spLocks noChangeArrowheads="1"/>
          </p:cNvSpPr>
          <p:nvPr/>
        </p:nvSpPr>
        <p:spPr bwMode="auto">
          <a:xfrm>
            <a:off x="4317549" y="315465"/>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latin typeface="+mn-lt"/>
                <a:ea typeface="+mn-ea"/>
              </a:rPr>
              <a:t>小结</a:t>
            </a:r>
          </a:p>
        </p:txBody>
      </p:sp>
      <p:sp>
        <p:nvSpPr>
          <p:cNvPr id="129376" name="Rectangle 352"/>
          <p:cNvSpPr>
            <a:spLocks noChangeArrowheads="1"/>
          </p:cNvSpPr>
          <p:nvPr/>
        </p:nvSpPr>
        <p:spPr bwMode="auto">
          <a:xfrm>
            <a:off x="702367" y="891693"/>
            <a:ext cx="171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磁通量</a:t>
            </a:r>
          </a:p>
        </p:txBody>
      </p:sp>
      <mc:AlternateContent xmlns:mc="http://schemas.openxmlformats.org/markup-compatibility/2006" xmlns:a14="http://schemas.microsoft.com/office/drawing/2010/main">
        <mc:Choice Requires="a14">
          <p:sp>
            <p:nvSpPr>
              <p:cNvPr id="37" name="矩形 36"/>
              <p:cNvSpPr/>
              <p:nvPr/>
            </p:nvSpPr>
            <p:spPr>
              <a:xfrm>
                <a:off x="1044155" y="1657608"/>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44155" y="1657608"/>
                <a:ext cx="2390270"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568047" y="1458676"/>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3568047" y="1458676"/>
                <a:ext cx="2477153"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568047" y="3884484"/>
                <a:ext cx="3099502"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3568047" y="3884484"/>
                <a:ext cx="3099502" cy="11378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568047" y="2607598"/>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568047" y="2607598"/>
                <a:ext cx="2180084" cy="976165"/>
              </a:xfrm>
              <a:prstGeom prst="rect">
                <a:avLst/>
              </a:prstGeom>
              <a:blipFill>
                <a:blip r:embed="rId8"/>
                <a:stretch>
                  <a:fillRect/>
                </a:stretch>
              </a:blipFill>
            </p:spPr>
            <p:txBody>
              <a:bodyPr/>
              <a:lstStyle/>
              <a:p>
                <a:r>
                  <a:rPr lang="zh-CN" altLang="en-US">
                    <a:noFill/>
                  </a:rPr>
                  <a:t> </a:t>
                </a:r>
              </a:p>
            </p:txBody>
          </p:sp>
        </mc:Fallback>
      </mc:AlternateContent>
      <p:grpSp>
        <p:nvGrpSpPr>
          <p:cNvPr id="3" name="组合 2"/>
          <p:cNvGrpSpPr/>
          <p:nvPr/>
        </p:nvGrpSpPr>
        <p:grpSpPr>
          <a:xfrm>
            <a:off x="6711469" y="2043597"/>
            <a:ext cx="2319373" cy="2409825"/>
            <a:chOff x="6711469" y="2043597"/>
            <a:chExt cx="2319373" cy="2409825"/>
          </a:xfrm>
        </p:grpSpPr>
        <p:grpSp>
          <p:nvGrpSpPr>
            <p:cNvPr id="4" name="Group 332"/>
            <p:cNvGrpSpPr>
              <a:grpSpLocks/>
            </p:cNvGrpSpPr>
            <p:nvPr/>
          </p:nvGrpSpPr>
          <p:grpSpPr bwMode="auto">
            <a:xfrm>
              <a:off x="6711469" y="2043597"/>
              <a:ext cx="2255837" cy="2409825"/>
              <a:chOff x="3923" y="1344"/>
              <a:chExt cx="1421" cy="1518"/>
            </a:xfrm>
          </p:grpSpPr>
          <p:grpSp>
            <p:nvGrpSpPr>
              <p:cNvPr id="219148" name="Group 333"/>
              <p:cNvGrpSpPr>
                <a:grpSpLocks/>
              </p:cNvGrpSpPr>
              <p:nvPr/>
            </p:nvGrpSpPr>
            <p:grpSpPr bwMode="auto">
              <a:xfrm>
                <a:off x="3923" y="1344"/>
                <a:ext cx="1421" cy="1518"/>
                <a:chOff x="3216" y="1584"/>
                <a:chExt cx="2112" cy="2256"/>
              </a:xfrm>
            </p:grpSpPr>
            <p:sp>
              <p:nvSpPr>
                <p:cNvPr id="219155" name="Rectangle 334"/>
                <p:cNvSpPr>
                  <a:spLocks noChangeArrowheads="1"/>
                </p:cNvSpPr>
                <p:nvPr/>
              </p:nvSpPr>
              <p:spPr bwMode="auto">
                <a:xfrm>
                  <a:off x="3216" y="1584"/>
                  <a:ext cx="2112" cy="2256"/>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6" name="AutoShape 335"/>
                <p:cNvSpPr>
                  <a:spLocks noChangeArrowheads="1"/>
                </p:cNvSpPr>
                <p:nvPr/>
              </p:nvSpPr>
              <p:spPr bwMode="auto">
                <a:xfrm>
                  <a:off x="4224" y="2688"/>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7" name="Oval 336"/>
                <p:cNvSpPr>
                  <a:spLocks noChangeArrowheads="1"/>
                </p:cNvSpPr>
                <p:nvPr/>
              </p:nvSpPr>
              <p:spPr bwMode="auto">
                <a:xfrm>
                  <a:off x="3504" y="2400"/>
                  <a:ext cx="1488" cy="768"/>
                </a:xfrm>
                <a:prstGeom prst="ellipse">
                  <a:avLst/>
                </a:prstGeom>
                <a:solidFill>
                  <a:schemeClr val="folHlink">
                    <a:alpha val="50195"/>
                  </a:schemeClr>
                </a:solidFill>
                <a:ln w="38100">
                  <a:solidFill>
                    <a:srgbClr val="CC00CC"/>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8" name="AutoShape 337"/>
                <p:cNvSpPr>
                  <a:spLocks noChangeArrowheads="1"/>
                </p:cNvSpPr>
                <p:nvPr/>
              </p:nvSpPr>
              <p:spPr bwMode="auto">
                <a:xfrm>
                  <a:off x="4224" y="1824"/>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9" name="Line 338"/>
                <p:cNvSpPr>
                  <a:spLocks noChangeShapeType="1"/>
                </p:cNvSpPr>
                <p:nvPr/>
              </p:nvSpPr>
              <p:spPr bwMode="auto">
                <a:xfrm flipV="1">
                  <a:off x="4529" y="3089"/>
                  <a:ext cx="144" cy="48"/>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sp>
              <p:nvSpPr>
                <p:cNvPr id="219160" name="Line 339"/>
                <p:cNvSpPr>
                  <a:spLocks noChangeShapeType="1"/>
                </p:cNvSpPr>
                <p:nvPr/>
              </p:nvSpPr>
              <p:spPr bwMode="auto">
                <a:xfrm flipV="1">
                  <a:off x="4128" y="1776"/>
                  <a:ext cx="1" cy="384"/>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sp>
              <p:nvSpPr>
                <p:cNvPr id="219162" name="Line 341"/>
                <p:cNvSpPr>
                  <a:spLocks noChangeShapeType="1"/>
                </p:cNvSpPr>
                <p:nvPr/>
              </p:nvSpPr>
              <p:spPr bwMode="auto">
                <a:xfrm flipV="1">
                  <a:off x="4272" y="2640"/>
                  <a:ext cx="672" cy="144"/>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grpSp>
          <p:sp>
            <p:nvSpPr>
              <p:cNvPr id="219153" name="Freeform 346"/>
              <p:cNvSpPr>
                <a:spLocks/>
              </p:cNvSpPr>
              <p:nvPr/>
            </p:nvSpPr>
            <p:spPr bwMode="auto">
              <a:xfrm>
                <a:off x="4743" y="1662"/>
                <a:ext cx="297" cy="355"/>
              </a:xfrm>
              <a:custGeom>
                <a:avLst/>
                <a:gdLst>
                  <a:gd name="T0" fmla="*/ 464 w 464"/>
                  <a:gd name="T1" fmla="*/ 555 h 555"/>
                  <a:gd name="T2" fmla="*/ 0 w 464"/>
                  <a:gd name="T3" fmla="*/ 0 h 555"/>
                  <a:gd name="T4" fmla="*/ 0 60000 65536"/>
                  <a:gd name="T5" fmla="*/ 0 60000 65536"/>
                  <a:gd name="T6" fmla="*/ 0 w 464"/>
                  <a:gd name="T7" fmla="*/ 0 h 555"/>
                  <a:gd name="T8" fmla="*/ 464 w 464"/>
                  <a:gd name="T9" fmla="*/ 555 h 555"/>
                </a:gdLst>
                <a:ahLst/>
                <a:cxnLst>
                  <a:cxn ang="T4">
                    <a:pos x="T0" y="T1"/>
                  </a:cxn>
                  <a:cxn ang="T5">
                    <a:pos x="T2" y="T3"/>
                  </a:cxn>
                </a:cxnLst>
                <a:rect l="T6" t="T7" r="T8" b="T9"/>
                <a:pathLst>
                  <a:path w="464" h="555">
                    <a:moveTo>
                      <a:pt x="464" y="555"/>
                    </a:moveTo>
                    <a:lnTo>
                      <a:pt x="0" y="0"/>
                    </a:lnTo>
                  </a:path>
                </a:pathLst>
              </a:custGeom>
              <a:noFill/>
              <a:ln w="38100">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latin typeface="+mn-lt"/>
                  <a:ea typeface="+mn-ea"/>
                </a:endParaRPr>
              </a:p>
            </p:txBody>
          </p:sp>
          <p:sp>
            <p:nvSpPr>
              <p:cNvPr id="219151" name="Freeform 349"/>
              <p:cNvSpPr>
                <a:spLocks/>
              </p:cNvSpPr>
              <p:nvPr/>
            </p:nvSpPr>
            <p:spPr bwMode="auto">
              <a:xfrm>
                <a:off x="4916" y="1881"/>
                <a:ext cx="124" cy="144"/>
              </a:xfrm>
              <a:custGeom>
                <a:avLst/>
                <a:gdLst>
                  <a:gd name="T0" fmla="*/ 124 w 124"/>
                  <a:gd name="T1" fmla="*/ 144 h 144"/>
                  <a:gd name="T2" fmla="*/ 0 w 124"/>
                  <a:gd name="T3" fmla="*/ 0 h 144"/>
                  <a:gd name="T4" fmla="*/ 0 60000 65536"/>
                  <a:gd name="T5" fmla="*/ 0 60000 65536"/>
                  <a:gd name="T6" fmla="*/ 0 w 124"/>
                  <a:gd name="T7" fmla="*/ 0 h 144"/>
                  <a:gd name="T8" fmla="*/ 124 w 124"/>
                  <a:gd name="T9" fmla="*/ 144 h 144"/>
                </a:gdLst>
                <a:ahLst/>
                <a:cxnLst>
                  <a:cxn ang="T4">
                    <a:pos x="T0" y="T1"/>
                  </a:cxn>
                  <a:cxn ang="T5">
                    <a:pos x="T2" y="T3"/>
                  </a:cxn>
                </a:cxnLst>
                <a:rect l="T6" t="T7" r="T8" b="T9"/>
                <a:pathLst>
                  <a:path w="124" h="144">
                    <a:moveTo>
                      <a:pt x="124" y="144"/>
                    </a:moveTo>
                    <a:lnTo>
                      <a:pt x="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41" name="矩形 40"/>
                <p:cNvSpPr/>
                <p:nvPr/>
              </p:nvSpPr>
              <p:spPr>
                <a:xfrm>
                  <a:off x="7936371" y="3166450"/>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936371" y="3166450"/>
                  <a:ext cx="52379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027614" y="2207184"/>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027614" y="2207184"/>
                  <a:ext cx="529311"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323081" y="224868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323081" y="2248688"/>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378624" y="311508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378624" y="3115081"/>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813753" y="3654358"/>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813753" y="3654358"/>
                  <a:ext cx="48218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401759" y="2580778"/>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401759" y="2580778"/>
                  <a:ext cx="629083" cy="586892"/>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832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9375"/>
                                        </p:tgtEl>
                                        <p:attrNameLst>
                                          <p:attrName>style.visibility</p:attrName>
                                        </p:attrNameLst>
                                      </p:cBhvr>
                                      <p:to>
                                        <p:strVal val="visible"/>
                                      </p:to>
                                    </p:set>
                                    <p:animEffect transition="in" filter="wipe(left)">
                                      <p:cBhvr>
                                        <p:cTn id="7" dur="500"/>
                                        <p:tgtEl>
                                          <p:spTgt spid="1293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376"/>
                                        </p:tgtEl>
                                        <p:attrNameLst>
                                          <p:attrName>style.visibility</p:attrName>
                                        </p:attrNameLst>
                                      </p:cBhvr>
                                      <p:to>
                                        <p:strVal val="visible"/>
                                      </p:to>
                                    </p:set>
                                    <p:animEffect transition="in" filter="wipe(left)">
                                      <p:cBhvr>
                                        <p:cTn id="12" dur="500"/>
                                        <p:tgtEl>
                                          <p:spTgt spid="1293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9342"/>
                                        </p:tgtEl>
                                        <p:attrNameLst>
                                          <p:attrName>style.visibility</p:attrName>
                                        </p:attrNameLst>
                                      </p:cBhvr>
                                      <p:to>
                                        <p:strVal val="visible"/>
                                      </p:to>
                                    </p:set>
                                    <p:animEffect transition="in" filter="wipe(left)">
                                      <p:cBhvr>
                                        <p:cTn id="27" dur="500"/>
                                        <p:tgtEl>
                                          <p:spTgt spid="1293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346"/>
                                        </p:tgtEl>
                                        <p:attrNameLst>
                                          <p:attrName>style.visibility</p:attrName>
                                        </p:attrNameLst>
                                      </p:cBhvr>
                                      <p:to>
                                        <p:strVal val="visible"/>
                                      </p:to>
                                    </p:set>
                                    <p:animEffect transition="in" filter="wipe(left)">
                                      <p:cBhvr>
                                        <p:cTn id="42" dur="500"/>
                                        <p:tgtEl>
                                          <p:spTgt spid="1293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42" grpId="0"/>
      <p:bldP spid="129346" grpId="0"/>
      <p:bldP spid="129375" grpId="0"/>
      <p:bldP spid="129376" grpId="0"/>
      <p:bldP spid="37" grpId="0"/>
      <p:bldP spid="38" grpId="0"/>
      <p:bldP spid="39" grpId="0"/>
      <p:bldP spid="4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63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772025"/>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62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pic>
        <p:nvPicPr>
          <p:cNvPr id="51" name="Picture 25" descr="D:\SkyDrive\我的资料\常用材料\大物教研室相关材料\大物及实验教学大纲和教学进程表\2013-2014学年第1学期\大学物理A64课时材料\课后习题\无标题3_conew1.pn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464175" y="2247900"/>
            <a:ext cx="3184525" cy="320833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4627" name="文本框 24"/>
              <p:cNvSpPr txBox="1">
                <a:spLocks noChangeArrowheads="1"/>
              </p:cNvSpPr>
              <p:nvPr/>
            </p:nvSpPr>
            <p:spPr bwMode="auto">
              <a:xfrm>
                <a:off x="1871663" y="731838"/>
                <a:ext cx="8250237"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0609</a:t>
                </a:r>
                <a:r>
                  <a:rPr kumimoji="1" lang="zh-CN" altLang="en-US" sz="2800" b="1" dirty="0">
                    <a:solidFill>
                      <a:srgbClr val="0000FF"/>
                    </a:solidFill>
                    <a:latin typeface="楷体" pitchFamily="49" charset="-122"/>
                    <a:ea typeface="楷体" pitchFamily="49" charset="-122"/>
                  </a:rPr>
                  <a:t>一个半径为</a:t>
                </a:r>
                <a14:m>
                  <m:oMath xmlns:m="http://schemas.openxmlformats.org/officeDocument/2006/math">
                    <m:r>
                      <a:rPr lang="en-US" altLang="zh-CN" sz="2800" i="1">
                        <a:solidFill>
                          <a:srgbClr val="0000FF"/>
                        </a:solidFill>
                        <a:latin typeface="Cambria Math" panose="02040503050406030204" pitchFamily="18" charset="0"/>
                      </a:rPr>
                      <m:t>𝑟</m:t>
                    </m:r>
                  </m:oMath>
                </a14:m>
                <a:r>
                  <a:rPr kumimoji="1" lang="zh-CN" altLang="en-US" sz="2800" b="1" dirty="0">
                    <a:solidFill>
                      <a:srgbClr val="0000FF"/>
                    </a:solidFill>
                    <a:latin typeface="楷体" pitchFamily="49" charset="-122"/>
                    <a:ea typeface="楷体" pitchFamily="49" charset="-122"/>
                  </a:rPr>
                  <a:t>的半球面如图放在均匀磁场中，通过半球面的磁通量为</a:t>
                </a:r>
              </a:p>
            </p:txBody>
          </p:sp>
        </mc:Choice>
        <mc:Fallback xmlns="">
          <p:sp>
            <p:nvSpPr>
              <p:cNvPr id="64627" name="文本框 24"/>
              <p:cNvSpPr txBox="1">
                <a:spLocks noRot="1" noChangeAspect="1" noMove="1" noResize="1" noEditPoints="1" noAdjustHandles="1" noChangeArrowheads="1" noChangeShapeType="1" noTextEdit="1"/>
              </p:cNvSpPr>
              <p:nvPr/>
            </p:nvSpPr>
            <p:spPr bwMode="auto">
              <a:xfrm>
                <a:off x="1871663" y="731838"/>
                <a:ext cx="8250237" cy="954087"/>
              </a:xfrm>
              <a:prstGeom prst="rect">
                <a:avLst/>
              </a:prstGeom>
              <a:blipFill>
                <a:blip r:embed="rId3"/>
                <a:stretch>
                  <a:fillRect l="-1478" t="-7643" r="-1256" b="-16561"/>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617663" y="2149926"/>
            <a:ext cx="2250515" cy="858838"/>
            <a:chOff x="1617663" y="2247900"/>
            <a:chExt cx="2250515" cy="858838"/>
          </a:xfrm>
        </p:grpSpPr>
        <p:grpSp>
          <p:nvGrpSpPr>
            <p:cNvPr id="64622" name="组合 3"/>
            <p:cNvGrpSpPr>
              <a:grpSpLocks/>
            </p:cNvGrpSpPr>
            <p:nvPr/>
          </p:nvGrpSpPr>
          <p:grpSpPr bwMode="auto">
            <a:xfrm>
              <a:off x="1617663" y="2247900"/>
              <a:ext cx="743787" cy="858838"/>
              <a:chOff x="1616982" y="1979050"/>
              <a:chExt cx="743946" cy="859387"/>
            </a:xfrm>
          </p:grpSpPr>
          <p:grpSp>
            <p:nvGrpSpPr>
              <p:cNvPr id="64623" name="组合 4"/>
              <p:cNvGrpSpPr>
                <a:grpSpLocks/>
              </p:cNvGrpSpPr>
              <p:nvPr/>
            </p:nvGrpSpPr>
            <p:grpSpPr bwMode="auto">
              <a:xfrm>
                <a:off x="1616982" y="2412325"/>
                <a:ext cx="743946" cy="426112"/>
                <a:chOff x="1459367" y="2127931"/>
                <a:chExt cx="5060950" cy="2898775"/>
              </a:xfrm>
            </p:grpSpPr>
            <p:sp>
              <p:nvSpPr>
                <p:cNvPr id="6462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2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24"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 name="矩形 3"/>
                <p:cNvSpPr/>
                <p:nvPr/>
              </p:nvSpPr>
              <p:spPr>
                <a:xfrm>
                  <a:off x="2563013" y="2436557"/>
                  <a:ext cx="13051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oMath>
                    </m:oMathPara>
                  </a14:m>
                  <a:endParaRPr lang="zh-CN" altLang="en-US" sz="2800"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63013" y="2436557"/>
                  <a:ext cx="1305165"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28950"/>
            <a:ext cx="2051743" cy="860425"/>
            <a:chOff x="1617663" y="3028950"/>
            <a:chExt cx="2051743" cy="860425"/>
          </a:xfrm>
        </p:grpSpPr>
        <p:grpSp>
          <p:nvGrpSpPr>
            <p:cNvPr id="64617" name="组合 8"/>
            <p:cNvGrpSpPr>
              <a:grpSpLocks/>
            </p:cNvGrpSpPr>
            <p:nvPr/>
          </p:nvGrpSpPr>
          <p:grpSpPr bwMode="auto">
            <a:xfrm>
              <a:off x="1617663" y="3028950"/>
              <a:ext cx="743768" cy="860425"/>
              <a:chOff x="1616982" y="3488536"/>
              <a:chExt cx="743946" cy="859387"/>
            </a:xfrm>
          </p:grpSpPr>
          <p:grpSp>
            <p:nvGrpSpPr>
              <p:cNvPr id="64618" name="组合 9"/>
              <p:cNvGrpSpPr>
                <a:grpSpLocks/>
              </p:cNvGrpSpPr>
              <p:nvPr/>
            </p:nvGrpSpPr>
            <p:grpSpPr bwMode="auto">
              <a:xfrm>
                <a:off x="1616982" y="3921811"/>
                <a:ext cx="743946" cy="426112"/>
                <a:chOff x="1459367" y="2127931"/>
                <a:chExt cx="5060950" cy="2898775"/>
              </a:xfrm>
            </p:grpSpPr>
            <p:sp>
              <p:nvSpPr>
                <p:cNvPr id="64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1" name="矩形 40"/>
                <p:cNvSpPr/>
                <p:nvPr/>
              </p:nvSpPr>
              <p:spPr>
                <a:xfrm>
                  <a:off x="2563013" y="3225616"/>
                  <a:ext cx="11063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563013" y="3225616"/>
                  <a:ext cx="1106393"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3879850"/>
            <a:ext cx="3083603" cy="858838"/>
            <a:chOff x="1617663" y="3879850"/>
            <a:chExt cx="3083603" cy="858838"/>
          </a:xfrm>
        </p:grpSpPr>
        <p:grpSp>
          <p:nvGrpSpPr>
            <p:cNvPr id="64612" name="组合 13"/>
            <p:cNvGrpSpPr>
              <a:grpSpLocks/>
            </p:cNvGrpSpPr>
            <p:nvPr/>
          </p:nvGrpSpPr>
          <p:grpSpPr bwMode="auto">
            <a:xfrm>
              <a:off x="1617663" y="3879850"/>
              <a:ext cx="743830" cy="858838"/>
              <a:chOff x="1616982" y="4998022"/>
              <a:chExt cx="743946" cy="859387"/>
            </a:xfrm>
          </p:grpSpPr>
          <p:grpSp>
            <p:nvGrpSpPr>
              <p:cNvPr id="64613" name="组合 14"/>
              <p:cNvGrpSpPr>
                <a:grpSpLocks/>
              </p:cNvGrpSpPr>
              <p:nvPr/>
            </p:nvGrpSpPr>
            <p:grpSpPr bwMode="auto">
              <a:xfrm>
                <a:off x="1616982" y="5431297"/>
                <a:ext cx="743946" cy="426112"/>
                <a:chOff x="1459367" y="2127931"/>
                <a:chExt cx="5060950" cy="2898775"/>
              </a:xfrm>
            </p:grpSpPr>
            <p:sp>
              <p:nvSpPr>
                <p:cNvPr id="646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14"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2" name="矩形 41"/>
                <p:cNvSpPr/>
                <p:nvPr/>
              </p:nvSpPr>
              <p:spPr>
                <a:xfrm>
                  <a:off x="2547408" y="4100686"/>
                  <a:ext cx="2153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547408" y="4100686"/>
                  <a:ext cx="2153858"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1617663" y="4733925"/>
            <a:ext cx="2900437" cy="858838"/>
            <a:chOff x="1617663" y="4733925"/>
            <a:chExt cx="2900437" cy="858838"/>
          </a:xfrm>
        </p:grpSpPr>
        <p:grpSp>
          <p:nvGrpSpPr>
            <p:cNvPr id="64607" name="组合 26"/>
            <p:cNvGrpSpPr>
              <a:grpSpLocks/>
            </p:cNvGrpSpPr>
            <p:nvPr/>
          </p:nvGrpSpPr>
          <p:grpSpPr bwMode="auto">
            <a:xfrm>
              <a:off x="1617663" y="4733925"/>
              <a:ext cx="743821" cy="858838"/>
              <a:chOff x="1616982" y="4998022"/>
              <a:chExt cx="743946" cy="859387"/>
            </a:xfrm>
          </p:grpSpPr>
          <p:grpSp>
            <p:nvGrpSpPr>
              <p:cNvPr id="64608" name="组合 27"/>
              <p:cNvGrpSpPr>
                <a:grpSpLocks/>
              </p:cNvGrpSpPr>
              <p:nvPr/>
            </p:nvGrpSpPr>
            <p:grpSpPr bwMode="auto">
              <a:xfrm>
                <a:off x="1616982" y="5431297"/>
                <a:ext cx="743946" cy="426112"/>
                <a:chOff x="1459367" y="2127931"/>
                <a:chExt cx="5060950" cy="2898775"/>
              </a:xfrm>
            </p:grpSpPr>
            <p:sp>
              <p:nvSpPr>
                <p:cNvPr id="646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3" name="矩形 42"/>
                <p:cNvSpPr/>
                <p:nvPr/>
              </p:nvSpPr>
              <p:spPr>
                <a:xfrm>
                  <a:off x="2563013" y="4933018"/>
                  <a:ext cx="19550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563013" y="4933018"/>
                  <a:ext cx="1955087"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3965619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4627"/>
                                        </p:tgtEl>
                                        <p:attrNameLst>
                                          <p:attrName>style.visibility</p:attrName>
                                        </p:attrNameLst>
                                      </p:cBhvr>
                                      <p:to>
                                        <p:strVal val="visible"/>
                                      </p:to>
                                    </p:set>
                                    <p:animEffect transition="in" filter="wipe(left)">
                                      <p:cBhvr>
                                        <p:cTn id="13" dur="500"/>
                                        <p:tgtEl>
                                          <p:spTgt spid="6462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876508"/>
            <a:ext cx="7632700" cy="859369"/>
            <a:chOff x="1616982" y="2568618"/>
            <a:chExt cx="7633896" cy="859387"/>
          </a:xfrm>
        </p:grpSpPr>
        <p:grpSp>
          <p:nvGrpSpPr>
            <p:cNvPr id="110622" name="组合 3"/>
            <p:cNvGrpSpPr>
              <a:grpSpLocks/>
            </p:cNvGrpSpPr>
            <p:nvPr/>
          </p:nvGrpSpPr>
          <p:grpSpPr bwMode="auto">
            <a:xfrm>
              <a:off x="1616982" y="2568618"/>
              <a:ext cx="743946" cy="859387"/>
              <a:chOff x="1616982" y="1979050"/>
              <a:chExt cx="743946" cy="859387"/>
            </a:xfrm>
          </p:grpSpPr>
          <p:grpSp>
            <p:nvGrpSpPr>
              <p:cNvPr id="110624" name="组合 4"/>
              <p:cNvGrpSpPr>
                <a:grpSpLocks/>
              </p:cNvGrpSpPr>
              <p:nvPr/>
            </p:nvGrpSpPr>
            <p:grpSpPr bwMode="auto">
              <a:xfrm>
                <a:off x="1616982" y="2412325"/>
                <a:ext cx="743946" cy="426112"/>
                <a:chOff x="1459367" y="2127931"/>
                <a:chExt cx="5060950" cy="2898775"/>
              </a:xfrm>
            </p:grpSpPr>
            <p:sp>
              <p:nvSpPr>
                <p:cNvPr id="1106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0623" name="文本框 18"/>
            <p:cNvSpPr txBox="1">
              <a:spLocks noChangeArrowheads="1"/>
            </p:cNvSpPr>
            <p:nvPr/>
          </p:nvSpPr>
          <p:spPr bwMode="auto">
            <a:xfrm>
              <a:off x="2547615" y="2768838"/>
              <a:ext cx="6703263" cy="523231"/>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闭合曲面上的磁感应强度处处为零</a:t>
              </a:r>
            </a:p>
          </p:txBody>
        </p:sp>
      </p:grpSp>
      <p:grpSp>
        <p:nvGrpSpPr>
          <p:cNvPr id="37" name="组合 36"/>
          <p:cNvGrpSpPr>
            <a:grpSpLocks/>
          </p:cNvGrpSpPr>
          <p:nvPr/>
        </p:nvGrpSpPr>
        <p:grpSpPr bwMode="auto">
          <a:xfrm>
            <a:off x="1617663" y="2820987"/>
            <a:ext cx="7632700" cy="954087"/>
            <a:chOff x="1616982" y="3283603"/>
            <a:chExt cx="7633896" cy="954107"/>
          </a:xfrm>
        </p:grpSpPr>
        <p:grpSp>
          <p:nvGrpSpPr>
            <p:cNvPr id="110616" name="组合 8"/>
            <p:cNvGrpSpPr>
              <a:grpSpLocks/>
            </p:cNvGrpSpPr>
            <p:nvPr/>
          </p:nvGrpSpPr>
          <p:grpSpPr bwMode="auto">
            <a:xfrm>
              <a:off x="1616982" y="3350397"/>
              <a:ext cx="743946" cy="859387"/>
              <a:chOff x="1616982" y="3488536"/>
              <a:chExt cx="743946" cy="859387"/>
            </a:xfrm>
          </p:grpSpPr>
          <p:grpSp>
            <p:nvGrpSpPr>
              <p:cNvPr id="110618" name="组合 9"/>
              <p:cNvGrpSpPr>
                <a:grpSpLocks/>
              </p:cNvGrpSpPr>
              <p:nvPr/>
            </p:nvGrpSpPr>
            <p:grpSpPr bwMode="auto">
              <a:xfrm>
                <a:off x="1616982" y="3921811"/>
                <a:ext cx="743946" cy="426112"/>
                <a:chOff x="1459367" y="2127931"/>
                <a:chExt cx="5060950" cy="2898775"/>
              </a:xfrm>
            </p:grpSpPr>
            <p:sp>
              <p:nvSpPr>
                <p:cNvPr id="110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0617" name="文本框 19"/>
            <p:cNvSpPr txBox="1">
              <a:spLocks noChangeArrowheads="1"/>
            </p:cNvSpPr>
            <p:nvPr/>
          </p:nvSpPr>
          <p:spPr bwMode="auto">
            <a:xfrm>
              <a:off x="2547615" y="3283603"/>
              <a:ext cx="6703263"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闭合曲面上的磁感应强度与曲面上法线的夹角为零</a:t>
              </a:r>
            </a:p>
          </p:txBody>
        </p:sp>
      </p:grpSp>
      <p:grpSp>
        <p:nvGrpSpPr>
          <p:cNvPr id="38" name="组合 37"/>
          <p:cNvGrpSpPr>
            <a:grpSpLocks/>
          </p:cNvGrpSpPr>
          <p:nvPr/>
        </p:nvGrpSpPr>
        <p:grpSpPr bwMode="auto">
          <a:xfrm>
            <a:off x="1617663" y="3817939"/>
            <a:ext cx="7632700" cy="954087"/>
            <a:chOff x="1616982" y="4166642"/>
            <a:chExt cx="7633896" cy="954107"/>
          </a:xfrm>
        </p:grpSpPr>
        <p:grpSp>
          <p:nvGrpSpPr>
            <p:cNvPr id="110610" name="组合 13"/>
            <p:cNvGrpSpPr>
              <a:grpSpLocks/>
            </p:cNvGrpSpPr>
            <p:nvPr/>
          </p:nvGrpSpPr>
          <p:grpSpPr bwMode="auto">
            <a:xfrm>
              <a:off x="1616982" y="4199905"/>
              <a:ext cx="743946" cy="859387"/>
              <a:chOff x="1616982" y="4998022"/>
              <a:chExt cx="743946" cy="859387"/>
            </a:xfrm>
          </p:grpSpPr>
          <p:grpSp>
            <p:nvGrpSpPr>
              <p:cNvPr id="110612" name="组合 14"/>
              <p:cNvGrpSpPr>
                <a:grpSpLocks/>
              </p:cNvGrpSpPr>
              <p:nvPr/>
            </p:nvGrpSpPr>
            <p:grpSpPr bwMode="auto">
              <a:xfrm>
                <a:off x="1616982" y="5431297"/>
                <a:ext cx="743946" cy="426112"/>
                <a:chOff x="1459367" y="2127931"/>
                <a:chExt cx="5060950" cy="2898775"/>
              </a:xfrm>
            </p:grpSpPr>
            <p:sp>
              <p:nvSpPr>
                <p:cNvPr id="1106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0611" name="文本框 20"/>
            <p:cNvSpPr txBox="1">
              <a:spLocks noChangeArrowheads="1"/>
            </p:cNvSpPr>
            <p:nvPr/>
          </p:nvSpPr>
          <p:spPr bwMode="auto">
            <a:xfrm>
              <a:off x="2547615" y="4166642"/>
              <a:ext cx="6703263"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磁场线既无源头，也无尾闾，磁场是无源场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876726"/>
            <a:ext cx="7632700" cy="859370"/>
            <a:chOff x="1616982" y="5054362"/>
            <a:chExt cx="7633896" cy="859387"/>
          </a:xfrm>
        </p:grpSpPr>
        <p:grpSp>
          <p:nvGrpSpPr>
            <p:cNvPr id="110602" name="组合 26"/>
            <p:cNvGrpSpPr>
              <a:grpSpLocks/>
            </p:cNvGrpSpPr>
            <p:nvPr/>
          </p:nvGrpSpPr>
          <p:grpSpPr bwMode="auto">
            <a:xfrm>
              <a:off x="1616982" y="5054362"/>
              <a:ext cx="743946" cy="859387"/>
              <a:chOff x="1616982" y="4998022"/>
              <a:chExt cx="743946" cy="859387"/>
            </a:xfrm>
          </p:grpSpPr>
          <p:grpSp>
            <p:nvGrpSpPr>
              <p:cNvPr id="110604" name="组合 27"/>
              <p:cNvGrpSpPr>
                <a:grpSpLocks/>
              </p:cNvGrpSpPr>
              <p:nvPr/>
            </p:nvGrpSpPr>
            <p:grpSpPr bwMode="auto">
              <a:xfrm>
                <a:off x="1616982" y="5431297"/>
                <a:ext cx="743946" cy="426112"/>
                <a:chOff x="1459367" y="2127931"/>
                <a:chExt cx="5060950" cy="2898775"/>
              </a:xfrm>
            </p:grpSpPr>
            <p:sp>
              <p:nvSpPr>
                <p:cNvPr id="1106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0603" name="文本框 31"/>
            <p:cNvSpPr txBox="1">
              <a:spLocks noChangeArrowheads="1"/>
            </p:cNvSpPr>
            <p:nvPr/>
          </p:nvSpPr>
          <p:spPr bwMode="auto">
            <a:xfrm>
              <a:off x="2547615" y="5228263"/>
              <a:ext cx="6703263" cy="52323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闭合曲面内部没有电荷，因此积分为零</a:t>
              </a:r>
            </a:p>
          </p:txBody>
        </p:sp>
      </p:grpSp>
      <p:grpSp>
        <p:nvGrpSpPr>
          <p:cNvPr id="33" name="组合 32"/>
          <p:cNvGrpSpPr>
            <a:grpSpLocks/>
          </p:cNvGrpSpPr>
          <p:nvPr/>
        </p:nvGrpSpPr>
        <p:grpSpPr bwMode="auto">
          <a:xfrm>
            <a:off x="686757" y="3949701"/>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2" name="组合 1"/>
          <p:cNvGrpSpPr/>
          <p:nvPr/>
        </p:nvGrpSpPr>
        <p:grpSpPr>
          <a:xfrm>
            <a:off x="1980103" y="659851"/>
            <a:ext cx="8286750" cy="976165"/>
            <a:chOff x="1980103" y="659851"/>
            <a:chExt cx="8286750" cy="976165"/>
          </a:xfrm>
        </p:grpSpPr>
        <p:sp>
          <p:nvSpPr>
            <p:cNvPr id="41" name="TextBox 9"/>
            <p:cNvSpPr txBox="1">
              <a:spLocks noChangeArrowheads="1"/>
            </p:cNvSpPr>
            <p:nvPr/>
          </p:nvSpPr>
          <p:spPr bwMode="auto">
            <a:xfrm>
              <a:off x="1980103" y="807510"/>
              <a:ext cx="8286750" cy="523220"/>
            </a:xfrm>
            <a:prstGeom prst="rect">
              <a:avLst/>
            </a:prstGeom>
            <a:noFill/>
            <a:ln w="9525">
              <a:noFill/>
              <a:miter lim="800000"/>
              <a:headEnd/>
              <a:tailEnd/>
            </a:ln>
            <a:extLst/>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en-US" altLang="zh-CN" dirty="0">
                  <a:solidFill>
                    <a:srgbClr val="FF0000"/>
                  </a:solidFill>
                </a:rPr>
                <a:t>0610</a:t>
              </a:r>
              <a:r>
                <a:rPr lang="zh-CN" altLang="zh-CN" dirty="0"/>
                <a:t>对于任一闭合曲面，有</a:t>
              </a:r>
              <a:r>
                <a:rPr lang="en-US" altLang="zh-CN" dirty="0"/>
                <a:t>           </a:t>
              </a:r>
              <a:r>
                <a:rPr lang="zh-CN" altLang="zh-CN" dirty="0"/>
                <a:t>，由此可知：</a:t>
              </a:r>
            </a:p>
          </p:txBody>
        </p:sp>
        <mc:AlternateContent xmlns:mc="http://schemas.openxmlformats.org/markup-compatibility/2006" xmlns:a14="http://schemas.microsoft.com/office/drawing/2010/main">
          <mc:Choice Requires="a14">
            <p:sp>
              <p:nvSpPr>
                <p:cNvPr id="43" name="矩形 42"/>
                <p:cNvSpPr/>
                <p:nvPr/>
              </p:nvSpPr>
              <p:spPr>
                <a:xfrm>
                  <a:off x="6250939" y="659851"/>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250939" y="659851"/>
                  <a:ext cx="2180084" cy="976165"/>
                </a:xfrm>
                <a:prstGeom prst="rect">
                  <a:avLst/>
                </a:prstGeom>
                <a:blipFill>
                  <a:blip r:embed="rId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951080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7"/>
          <p:cNvSpPr txBox="1">
            <a:spLocks noChangeArrowheads="1"/>
          </p:cNvSpPr>
          <p:nvPr/>
        </p:nvSpPr>
        <p:spPr bwMode="auto">
          <a:xfrm>
            <a:off x="714125" y="1140195"/>
            <a:ext cx="870735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电流密度</a:t>
            </a:r>
            <a:r>
              <a:rPr lang="zh-CN" altLang="en-US" sz="2800" dirty="0">
                <a:solidFill>
                  <a:srgbClr val="0000FF"/>
                </a:solidFill>
                <a:latin typeface="+mn-lt"/>
                <a:ea typeface="+mn-ea"/>
              </a:rPr>
              <a:t>：单位时间内通过该点与电场强度垂直的单位截面的电荷量。方向规定为通过该点的正电荷的运动方向。</a:t>
            </a:r>
          </a:p>
        </p:txBody>
      </p:sp>
      <p:sp>
        <p:nvSpPr>
          <p:cNvPr id="13" name="Oval 7"/>
          <p:cNvSpPr>
            <a:spLocks noChangeArrowheads="1"/>
          </p:cNvSpPr>
          <p:nvPr/>
        </p:nvSpPr>
        <p:spPr bwMode="auto">
          <a:xfrm rot="715387">
            <a:off x="7374607" y="4068931"/>
            <a:ext cx="228600" cy="669925"/>
          </a:xfrm>
          <a:prstGeom prst="ellipse">
            <a:avLst/>
          </a:prstGeom>
          <a:solidFill>
            <a:srgbClr val="FFCCFF"/>
          </a:solidFill>
          <a:ln w="9525">
            <a:solidFill>
              <a:srgbClr val="CC00CC"/>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4" name="Oval 8"/>
          <p:cNvSpPr>
            <a:spLocks noChangeArrowheads="1"/>
          </p:cNvSpPr>
          <p:nvPr/>
        </p:nvSpPr>
        <p:spPr bwMode="auto">
          <a:xfrm rot="20722748">
            <a:off x="7525420" y="4054643"/>
            <a:ext cx="227013" cy="728663"/>
          </a:xfrm>
          <a:prstGeom prst="ellipse">
            <a:avLst/>
          </a:prstGeom>
          <a:solidFill>
            <a:srgbClr val="FF66FF"/>
          </a:solidFill>
          <a:ln w="9525">
            <a:solidFill>
              <a:srgbClr val="CC00CC"/>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502" name="Line 10"/>
          <p:cNvSpPr>
            <a:spLocks noChangeShapeType="1"/>
          </p:cNvSpPr>
          <p:nvPr/>
        </p:nvSpPr>
        <p:spPr bwMode="auto">
          <a:xfrm flipV="1">
            <a:off x="7685757" y="4208744"/>
            <a:ext cx="894571" cy="207847"/>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0500" name="Line 13"/>
          <p:cNvSpPr>
            <a:spLocks noChangeShapeType="1"/>
          </p:cNvSpPr>
          <p:nvPr/>
        </p:nvSpPr>
        <p:spPr bwMode="auto">
          <a:xfrm>
            <a:off x="7677817" y="4403894"/>
            <a:ext cx="746125" cy="2008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4" name="Group 16"/>
          <p:cNvGrpSpPr>
            <a:grpSpLocks/>
          </p:cNvGrpSpPr>
          <p:nvPr/>
        </p:nvGrpSpPr>
        <p:grpSpPr bwMode="auto">
          <a:xfrm>
            <a:off x="6341144" y="3373605"/>
            <a:ext cx="3352800" cy="2133600"/>
            <a:chOff x="3360" y="2496"/>
            <a:chExt cx="2112" cy="1344"/>
          </a:xfrm>
        </p:grpSpPr>
        <p:sp>
          <p:nvSpPr>
            <p:cNvPr id="20493" name="Rectangle 17"/>
            <p:cNvSpPr>
              <a:spLocks noChangeArrowheads="1"/>
            </p:cNvSpPr>
            <p:nvPr/>
          </p:nvSpPr>
          <p:spPr bwMode="auto">
            <a:xfrm>
              <a:off x="3360" y="2496"/>
              <a:ext cx="2112" cy="13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4" name="Oval 18"/>
            <p:cNvSpPr>
              <a:spLocks noChangeArrowheads="1"/>
            </p:cNvSpPr>
            <p:nvPr/>
          </p:nvSpPr>
          <p:spPr bwMode="auto">
            <a:xfrm>
              <a:off x="3571" y="2909"/>
              <a:ext cx="174" cy="51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5" name="Oval 19"/>
            <p:cNvSpPr>
              <a:spLocks noChangeArrowheads="1"/>
            </p:cNvSpPr>
            <p:nvPr/>
          </p:nvSpPr>
          <p:spPr bwMode="auto">
            <a:xfrm>
              <a:off x="4989" y="2695"/>
              <a:ext cx="259" cy="1016"/>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6" name="Freeform 20"/>
            <p:cNvSpPr>
              <a:spLocks/>
            </p:cNvSpPr>
            <p:nvPr/>
          </p:nvSpPr>
          <p:spPr bwMode="auto">
            <a:xfrm>
              <a:off x="3657" y="2664"/>
              <a:ext cx="1460" cy="245"/>
            </a:xfrm>
            <a:custGeom>
              <a:avLst/>
              <a:gdLst>
                <a:gd name="T0" fmla="*/ 0 w 1509"/>
                <a:gd name="T1" fmla="*/ 9983 h 207"/>
                <a:gd name="T2" fmla="*/ 112 w 1509"/>
                <a:gd name="T3" fmla="*/ 6022 h 207"/>
                <a:gd name="T4" fmla="*/ 248 w 1509"/>
                <a:gd name="T5" fmla="*/ 2857 h 207"/>
                <a:gd name="T6" fmla="*/ 369 w 1509"/>
                <a:gd name="T7" fmla="*/ 1083 h 207"/>
                <a:gd name="T8" fmla="*/ 543 w 1509"/>
                <a:gd name="T9" fmla="*/ 1 h 207"/>
                <a:gd name="T10" fmla="*/ 706 w 1509"/>
                <a:gd name="T11" fmla="*/ 743 h 207"/>
                <a:gd name="T12" fmla="*/ 0 60000 65536"/>
                <a:gd name="T13" fmla="*/ 0 60000 65536"/>
                <a:gd name="T14" fmla="*/ 0 60000 65536"/>
                <a:gd name="T15" fmla="*/ 0 60000 65536"/>
                <a:gd name="T16" fmla="*/ 0 60000 65536"/>
                <a:gd name="T17" fmla="*/ 0 60000 65536"/>
                <a:gd name="T18" fmla="*/ 0 w 1509"/>
                <a:gd name="T19" fmla="*/ 0 h 207"/>
                <a:gd name="T20" fmla="*/ 1509 w 150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1509" h="207">
                  <a:moveTo>
                    <a:pt x="0" y="207"/>
                  </a:moveTo>
                  <a:cubicBezTo>
                    <a:pt x="40" y="193"/>
                    <a:pt x="152" y="149"/>
                    <a:pt x="240" y="125"/>
                  </a:cubicBezTo>
                  <a:cubicBezTo>
                    <a:pt x="328" y="101"/>
                    <a:pt x="439" y="77"/>
                    <a:pt x="530" y="60"/>
                  </a:cubicBezTo>
                  <a:cubicBezTo>
                    <a:pt x="621" y="43"/>
                    <a:pt x="684" y="32"/>
                    <a:pt x="789" y="22"/>
                  </a:cubicBezTo>
                  <a:cubicBezTo>
                    <a:pt x="894" y="12"/>
                    <a:pt x="1039" y="2"/>
                    <a:pt x="1159" y="1"/>
                  </a:cubicBezTo>
                  <a:cubicBezTo>
                    <a:pt x="1279" y="0"/>
                    <a:pt x="1436" y="12"/>
                    <a:pt x="1509" y="15"/>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497" name="Freeform 21"/>
            <p:cNvSpPr>
              <a:spLocks/>
            </p:cNvSpPr>
            <p:nvPr/>
          </p:nvSpPr>
          <p:spPr bwMode="auto">
            <a:xfrm>
              <a:off x="3650" y="3420"/>
              <a:ext cx="1461" cy="291"/>
            </a:xfrm>
            <a:custGeom>
              <a:avLst/>
              <a:gdLst>
                <a:gd name="T0" fmla="*/ 0 w 1509"/>
                <a:gd name="T1" fmla="*/ 0 h 247"/>
                <a:gd name="T2" fmla="*/ 247 w 1509"/>
                <a:gd name="T3" fmla="*/ 4175 h 247"/>
                <a:gd name="T4" fmla="*/ 715 w 1509"/>
                <a:gd name="T5" fmla="*/ 10742 h 247"/>
                <a:gd name="T6" fmla="*/ 0 60000 65536"/>
                <a:gd name="T7" fmla="*/ 0 60000 65536"/>
                <a:gd name="T8" fmla="*/ 0 60000 65536"/>
                <a:gd name="T9" fmla="*/ 0 w 1509"/>
                <a:gd name="T10" fmla="*/ 0 h 247"/>
                <a:gd name="T11" fmla="*/ 1509 w 1509"/>
                <a:gd name="T12" fmla="*/ 247 h 247"/>
              </a:gdLst>
              <a:ahLst/>
              <a:cxnLst>
                <a:cxn ang="T6">
                  <a:pos x="T0" y="T1"/>
                </a:cxn>
                <a:cxn ang="T7">
                  <a:pos x="T2" y="T3"/>
                </a:cxn>
                <a:cxn ang="T8">
                  <a:pos x="T4" y="T5"/>
                </a:cxn>
              </a:cxnLst>
              <a:rect l="T9" t="T10" r="T11" b="T12"/>
              <a:pathLst>
                <a:path w="1509" h="247">
                  <a:moveTo>
                    <a:pt x="0" y="0"/>
                  </a:moveTo>
                  <a:cubicBezTo>
                    <a:pt x="87" y="16"/>
                    <a:pt x="270" y="55"/>
                    <a:pt x="521" y="96"/>
                  </a:cubicBezTo>
                  <a:cubicBezTo>
                    <a:pt x="772" y="137"/>
                    <a:pt x="1303" y="216"/>
                    <a:pt x="1509" y="247"/>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498" name="Line 22"/>
            <p:cNvSpPr>
              <a:spLocks noChangeShapeType="1"/>
            </p:cNvSpPr>
            <p:nvPr/>
          </p:nvSpPr>
          <p:spPr bwMode="auto">
            <a:xfrm>
              <a:off x="5050" y="3210"/>
              <a:ext cx="367" cy="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30" name="Text Box 130"/>
          <p:cNvSpPr txBox="1">
            <a:spLocks noChangeArrowheads="1"/>
          </p:cNvSpPr>
          <p:nvPr/>
        </p:nvSpPr>
        <p:spPr bwMode="auto">
          <a:xfrm>
            <a:off x="714125" y="5579436"/>
            <a:ext cx="6072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即电流强度等于电流密度的通量。</a:t>
            </a:r>
          </a:p>
        </p:txBody>
      </p:sp>
      <mc:AlternateContent xmlns:mc="http://schemas.openxmlformats.org/markup-compatibility/2006" xmlns:a14="http://schemas.microsoft.com/office/drawing/2010/main">
        <mc:Choice Requires="a14">
          <p:sp>
            <p:nvSpPr>
              <p:cNvPr id="24" name="矩形 23"/>
              <p:cNvSpPr/>
              <p:nvPr/>
            </p:nvSpPr>
            <p:spPr>
              <a:xfrm>
                <a:off x="1306118" y="2626228"/>
                <a:ext cx="2491580"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𝑗</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𝑑𝑞</m:t>
                          </m:r>
                        </m:num>
                        <m:den>
                          <m:r>
                            <a:rPr lang="en-US" altLang="zh-CN" sz="2800" b="0" i="1" smtClean="0">
                              <a:solidFill>
                                <a:srgbClr val="0000FF"/>
                              </a:solidFill>
                              <a:latin typeface="Cambria Math" panose="02040503050406030204" pitchFamily="18" charset="0"/>
                              <a:ea typeface="Cambria Math" panose="02040503050406030204" pitchFamily="18" charset="0"/>
                            </a:rPr>
                            <m:t>𝑑𝑡𝑑𝑆</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den>
                      </m:f>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1306118" y="2626228"/>
                <a:ext cx="2491580" cy="9105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799943" y="2644331"/>
                <a:ext cx="190635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𝑑𝐼</m:t>
                          </m:r>
                        </m:num>
                        <m:den>
                          <m:r>
                            <a:rPr lang="en-US" altLang="zh-CN" sz="2800" b="0" i="1" smtClean="0">
                              <a:solidFill>
                                <a:srgbClr val="0000FF"/>
                              </a:solidFill>
                              <a:latin typeface="Cambria Math" panose="02040503050406030204" pitchFamily="18" charset="0"/>
                              <a:ea typeface="Cambria Math" panose="02040503050406030204" pitchFamily="18" charset="0"/>
                            </a:rPr>
                            <m:t>𝑑𝑆</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den>
                      </m:f>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799943" y="2644331"/>
                <a:ext cx="1906356"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659795" y="2855803"/>
                <a:ext cx="14259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𝑒𝑛</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659795" y="2855803"/>
                <a:ext cx="142590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306118" y="3717613"/>
                <a:ext cx="1918794"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𝑑𝐼</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𝑗</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1306118" y="3717613"/>
                <a:ext cx="1918794" cy="5783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108639" y="3760167"/>
                <a:ext cx="2036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𝑗𝑑𝑆</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108639" y="3760167"/>
                <a:ext cx="20361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109647" y="4449592"/>
                <a:ext cx="201709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𝑗</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2109647" y="4449592"/>
                <a:ext cx="2017091" cy="9761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315325" y="411179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315325" y="4111792"/>
                <a:ext cx="4317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527264" y="3760167"/>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527264" y="3760167"/>
                <a:ext cx="701602" cy="5783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349468" y="4500758"/>
                <a:ext cx="4174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8349468" y="4500758"/>
                <a:ext cx="4174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098932" y="4093418"/>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098932" y="4093418"/>
                <a:ext cx="509755" cy="523220"/>
              </a:xfrm>
              <a:prstGeom prst="rect">
                <a:avLst/>
              </a:prstGeom>
              <a:blipFill>
                <a:blip r:embed="rId12"/>
                <a:stretch>
                  <a:fillRect/>
                </a:stretch>
              </a:blipFill>
            </p:spPr>
            <p:txBody>
              <a:bodyPr/>
              <a:lstStyle/>
              <a:p>
                <a:r>
                  <a:rPr lang="zh-CN" altLang="en-US">
                    <a:noFill/>
                  </a:rPr>
                  <a:t> </a:t>
                </a:r>
              </a:p>
            </p:txBody>
          </p:sp>
        </mc:Fallback>
      </mc:AlternateContent>
      <p:sp>
        <p:nvSpPr>
          <p:cNvPr id="35" name="Text Box 27"/>
          <p:cNvSpPr txBox="1">
            <a:spLocks noChangeArrowheads="1"/>
          </p:cNvSpPr>
          <p:nvPr/>
        </p:nvSpPr>
        <p:spPr bwMode="auto">
          <a:xfrm>
            <a:off x="714125" y="590301"/>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二、电流密度</a:t>
            </a:r>
          </a:p>
        </p:txBody>
      </p:sp>
    </p:spTree>
    <p:extLst>
      <p:ext uri="{BB962C8B-B14F-4D97-AF65-F5344CB8AC3E}">
        <p14:creationId xmlns:p14="http://schemas.microsoft.com/office/powerpoint/2010/main" val="35973812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02"/>
                                        </p:tgtEl>
                                        <p:attrNameLst>
                                          <p:attrName>style.visibility</p:attrName>
                                        </p:attrNameLst>
                                      </p:cBhvr>
                                      <p:to>
                                        <p:strVal val="visible"/>
                                      </p:to>
                                    </p:set>
                                    <p:animEffect transition="in" filter="wipe(left)">
                                      <p:cBhvr>
                                        <p:cTn id="32" dur="500"/>
                                        <p:tgtEl>
                                          <p:spTgt spid="2050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out)">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00"/>
                                        </p:tgtEl>
                                        <p:attrNameLst>
                                          <p:attrName>style.visibility</p:attrName>
                                        </p:attrNameLst>
                                      </p:cBhvr>
                                      <p:to>
                                        <p:strVal val="visible"/>
                                      </p:to>
                                    </p:set>
                                    <p:animEffect transition="in" filter="wipe(left)">
                                      <p:cBhvr>
                                        <p:cTn id="42" dur="500"/>
                                        <p:tgtEl>
                                          <p:spTgt spid="205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482"/>
                                        </p:tgtEl>
                                        <p:attrNameLst>
                                          <p:attrName>style.visibility</p:attrName>
                                        </p:attrNameLst>
                                      </p:cBhvr>
                                      <p:to>
                                        <p:strVal val="visible"/>
                                      </p:to>
                                    </p:set>
                                    <p:animEffect transition="in" filter="wipe(left)">
                                      <p:cBhvr>
                                        <p:cTn id="57" dur="500"/>
                                        <p:tgtEl>
                                          <p:spTgt spid="204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fill="hold"/>
                                        <p:tgtEl>
                                          <p:spTgt spid="30"/>
                                        </p:tgtEl>
                                        <p:attrNameLst>
                                          <p:attrName>ppt_x</p:attrName>
                                        </p:attrNameLst>
                                      </p:cBhvr>
                                      <p:tavLst>
                                        <p:tav tm="0">
                                          <p:val>
                                            <p:strVal val="0-#ppt_w/2"/>
                                          </p:val>
                                        </p:tav>
                                        <p:tav tm="100000">
                                          <p:val>
                                            <p:strVal val="#ppt_x"/>
                                          </p:val>
                                        </p:tav>
                                      </p:tavLst>
                                    </p:anim>
                                    <p:anim calcmode="lin" valueType="num">
                                      <p:cBhvr additive="base">
                                        <p:cTn id="9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13" grpId="0" animBg="1"/>
      <p:bldP spid="14" grpId="0" animBg="1"/>
      <p:bldP spid="20502" grpId="0" animBg="1"/>
      <p:bldP spid="20500" grpId="0" animBg="1"/>
      <p:bldP spid="30" grpId="0" autoUpdateAnimBg="0"/>
      <p:bldP spid="24" grpId="0"/>
      <p:bldP spid="25" grpId="0"/>
      <p:bldP spid="26" grpId="0"/>
      <p:bldP spid="27" grpId="0"/>
      <p:bldP spid="28" grpId="0"/>
      <p:bldP spid="29" grpId="0"/>
      <p:bldP spid="31" grpId="0"/>
      <p:bldP spid="32" grpId="0"/>
      <p:bldP spid="33" grpId="0"/>
      <p:bldP spid="34"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1885647" y="873224"/>
            <a:ext cx="8143875" cy="523220"/>
          </a:xfrm>
          <a:prstGeom prst="rect">
            <a:avLst/>
          </a:prstGeom>
          <a:noFill/>
          <a:ln w="9525">
            <a:noFill/>
            <a:miter lim="800000"/>
            <a:headEnd/>
            <a:tailEnd/>
          </a:ln>
          <a:extLst/>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en-US" altLang="zh-CN" dirty="0">
                <a:solidFill>
                  <a:srgbClr val="FF0000"/>
                </a:solidFill>
              </a:rPr>
              <a:t>0611</a:t>
            </a:r>
            <a:r>
              <a:rPr lang="zh-CN" altLang="zh-CN" dirty="0"/>
              <a:t>通过空间中任意封闭曲面的磁通量必为零</a:t>
            </a:r>
            <a:r>
              <a:rPr lang="zh-CN" altLang="en-US" dirty="0"/>
              <a:t>。</a:t>
            </a:r>
          </a:p>
        </p:txBody>
      </p:sp>
      <p:sp>
        <p:nvSpPr>
          <p:cNvPr id="11" name="TextBox 6"/>
          <p:cNvSpPr txBox="1"/>
          <p:nvPr/>
        </p:nvSpPr>
        <p:spPr>
          <a:xfrm>
            <a:off x="3267076" y="2266823"/>
            <a:ext cx="1285875" cy="523220"/>
          </a:xfrm>
          <a:prstGeom prst="rect">
            <a:avLst/>
          </a:prstGeom>
          <a:noFill/>
          <a:ln w="9525">
            <a:noFill/>
            <a:miter lim="800000"/>
            <a:headEnd/>
            <a:tailEnd/>
          </a:ln>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zh-CN" altLang="zh-CN" dirty="0"/>
              <a:t>√</a:t>
            </a:r>
            <a:endParaRPr lang="zh-CN" altLang="en-US" dirty="0"/>
          </a:p>
        </p:txBody>
      </p:sp>
      <p:grpSp>
        <p:nvGrpSpPr>
          <p:cNvPr id="6" name="组合 5"/>
          <p:cNvGrpSpPr>
            <a:grpSpLocks/>
          </p:cNvGrpSpPr>
          <p:nvPr/>
        </p:nvGrpSpPr>
        <p:grpSpPr bwMode="auto">
          <a:xfrm>
            <a:off x="600870" y="582615"/>
            <a:ext cx="1103312" cy="1103312"/>
            <a:chOff x="1161143" y="1538514"/>
            <a:chExt cx="1103086" cy="1103086"/>
          </a:xfrm>
        </p:grpSpPr>
        <p:sp>
          <p:nvSpPr>
            <p:cNvPr id="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 name="组合 8"/>
          <p:cNvGrpSpPr>
            <a:grpSpLocks/>
          </p:cNvGrpSpPr>
          <p:nvPr/>
        </p:nvGrpSpPr>
        <p:grpSpPr bwMode="auto">
          <a:xfrm>
            <a:off x="600870" y="1976777"/>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2136191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3013" y="2283223"/>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3636" name="组合 35"/>
          <p:cNvGrpSpPr>
            <a:grpSpLocks/>
          </p:cNvGrpSpPr>
          <p:nvPr/>
        </p:nvGrpSpPr>
        <p:grpSpPr bwMode="auto">
          <a:xfrm>
            <a:off x="1617663" y="2247900"/>
            <a:ext cx="2954339" cy="858838"/>
            <a:chOff x="1616982" y="2568618"/>
            <a:chExt cx="2954845"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3638" name="文本框 18"/>
            <p:cNvSpPr txBox="1">
              <a:spLocks noChangeArrowheads="1"/>
            </p:cNvSpPr>
            <p:nvPr/>
          </p:nvSpPr>
          <p:spPr bwMode="auto">
            <a:xfrm>
              <a:off x="2547616" y="2721100"/>
              <a:ext cx="2024211"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等于零</a:t>
              </a:r>
            </a:p>
          </p:txBody>
        </p:sp>
      </p:grpSp>
      <p:grpSp>
        <p:nvGrpSpPr>
          <p:cNvPr id="53629" name="组合 36"/>
          <p:cNvGrpSpPr>
            <a:grpSpLocks/>
          </p:cNvGrpSpPr>
          <p:nvPr/>
        </p:nvGrpSpPr>
        <p:grpSpPr bwMode="auto">
          <a:xfrm>
            <a:off x="1617663" y="3110595"/>
            <a:ext cx="3881437" cy="860425"/>
            <a:chOff x="1616982" y="3350397"/>
            <a:chExt cx="3881649"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3631" name="文本框 19"/>
            <p:cNvSpPr txBox="1">
              <a:spLocks noChangeArrowheads="1"/>
            </p:cNvSpPr>
            <p:nvPr/>
          </p:nvSpPr>
          <p:spPr bwMode="auto">
            <a:xfrm>
              <a:off x="2547615" y="3512347"/>
              <a:ext cx="2951016"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不一定等于零</a:t>
              </a:r>
            </a:p>
          </p:txBody>
        </p:sp>
      </p:grpSp>
      <p:grpSp>
        <p:nvGrpSpPr>
          <p:cNvPr id="53622" name="组合 37"/>
          <p:cNvGrpSpPr>
            <a:grpSpLocks/>
          </p:cNvGrpSpPr>
          <p:nvPr/>
        </p:nvGrpSpPr>
        <p:grpSpPr bwMode="auto">
          <a:xfrm>
            <a:off x="1617663" y="3961495"/>
            <a:ext cx="2954338" cy="858838"/>
            <a:chOff x="1616982" y="4199905"/>
            <a:chExt cx="2954775"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4" y="4366592"/>
                  <a:ext cx="2024143"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 </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4" y="4366592"/>
                  <a:ext cx="2024143" cy="523220"/>
                </a:xfrm>
                <a:prstGeom prst="rect">
                  <a:avLst/>
                </a:prstGeom>
                <a:blipFill>
                  <a:blip r:embed="rId2"/>
                  <a:stretch>
                    <a:fillRect l="-6024" t="-13953" b="-29070"/>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815570"/>
            <a:ext cx="3246437" cy="858838"/>
            <a:chOff x="1616982" y="5054362"/>
            <a:chExt cx="3246437"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221049"/>
                  <a:ext cx="231580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b="1" dirty="0">
                      <a:solidFill>
                        <a:srgbClr val="0000FF"/>
                      </a:solidFill>
                      <a:latin typeface="楷体" pitchFamily="49" charset="-122"/>
                      <a:ea typeface="楷体" pitchFamily="49" charset="-122"/>
                    </a:rPr>
                    <a:t> </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221049"/>
                  <a:ext cx="2315804" cy="523220"/>
                </a:xfrm>
                <a:prstGeom prst="rect">
                  <a:avLst/>
                </a:prstGeom>
                <a:blipFill>
                  <a:blip r:embed="rId3"/>
                  <a:stretch>
                    <a:fillRect l="-5263" t="-13953"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TextBox 1"/>
              <p:cNvSpPr txBox="1">
                <a:spLocks noChangeArrowheads="1"/>
              </p:cNvSpPr>
              <p:nvPr/>
            </p:nvSpPr>
            <p:spPr bwMode="auto">
              <a:xfrm>
                <a:off x="1980103" y="557456"/>
                <a:ext cx="7929562" cy="1384995"/>
              </a:xfrm>
              <a:prstGeom prst="rect">
                <a:avLst/>
              </a:prstGeom>
              <a:noFill/>
              <a:ln w="9525">
                <a:noFill/>
                <a:miter lim="800000"/>
                <a:headEnd/>
                <a:tailEnd/>
              </a:ln>
              <a:extLst/>
            </p:spPr>
            <p:txBody>
              <a:bodyPr>
                <a:spAutoFit/>
              </a:bodyPr>
              <a:lstStyle>
                <a:defPPr>
                  <a:defRPr lang="zh-CN"/>
                </a:defPPr>
                <a:lvl1pPr algn="just">
                  <a:defRPr kumimoji="1" sz="2800" b="1">
                    <a:solidFill>
                      <a:srgbClr val="0000FF"/>
                    </a:solidFill>
                    <a:latin typeface="楷体" pitchFamily="49" charset="-122"/>
                    <a:ea typeface="楷体" pitchFamily="49" charset="-122"/>
                  </a:defRPr>
                </a:lvl1pPr>
              </a:lstStyle>
              <a:p>
                <a:r>
                  <a:rPr lang="en-US" altLang="zh-CN" dirty="0">
                    <a:solidFill>
                      <a:srgbClr val="FF0000"/>
                    </a:solidFill>
                  </a:rPr>
                  <a:t>0612</a:t>
                </a:r>
                <a:r>
                  <a:rPr lang="zh-CN" altLang="zh-CN" dirty="0"/>
                  <a:t>无限长载流导线通有电流</a:t>
                </a:r>
                <a14:m>
                  <m:oMath xmlns:m="http://schemas.openxmlformats.org/officeDocument/2006/math">
                    <m:r>
                      <a:rPr lang="en-US" altLang="zh-CN" i="1">
                        <a:latin typeface="Cambria Math" panose="02040503050406030204" pitchFamily="18" charset="0"/>
                        <a:ea typeface="Cambria Math" panose="02040503050406030204" pitchFamily="18" charset="0"/>
                      </a:rPr>
                      <m:t>𝐼</m:t>
                    </m:r>
                  </m:oMath>
                </a14:m>
                <a:r>
                  <a:rPr lang="zh-CN" altLang="zh-CN" dirty="0"/>
                  <a:t>，在其产生的磁场中作一个以载流导线为轴线的同轴圆柱形闭合高斯面，则通过此闭合面的磁通量</a:t>
                </a:r>
                <a:r>
                  <a:rPr lang="zh-CN" altLang="en-US" dirty="0"/>
                  <a:t>为</a:t>
                </a:r>
                <a:endParaRPr lang="zh-CN" altLang="zh-CN" dirty="0"/>
              </a:p>
            </p:txBody>
          </p:sp>
        </mc:Choice>
        <mc:Fallback xmlns="">
          <p:sp>
            <p:nvSpPr>
              <p:cNvPr id="60" name="TextBox 1"/>
              <p:cNvSpPr txBox="1">
                <a:spLocks noRot="1" noChangeAspect="1" noMove="1" noResize="1" noEditPoints="1" noAdjustHandles="1" noChangeArrowheads="1" noChangeShapeType="1" noTextEdit="1"/>
              </p:cNvSpPr>
              <p:nvPr/>
            </p:nvSpPr>
            <p:spPr bwMode="auto">
              <a:xfrm>
                <a:off x="1980103" y="557456"/>
                <a:ext cx="7929562" cy="1384995"/>
              </a:xfrm>
              <a:prstGeom prst="rect">
                <a:avLst/>
              </a:prstGeom>
              <a:blipFill>
                <a:blip r:embed="rId4"/>
                <a:stretch>
                  <a:fillRect l="-1614" t="-5263" r="-1537" b="-10965"/>
                </a:stretch>
              </a:blipFill>
              <a:ln w="9525">
                <a:noFill/>
                <a:miter lim="800000"/>
                <a:headEnd/>
                <a:tailEnd/>
              </a:ln>
              <a:extLst/>
            </p:spPr>
            <p:txBody>
              <a:bodyPr/>
              <a:lstStyle/>
              <a:p>
                <a:r>
                  <a:rPr lang="zh-CN" altLang="en-US">
                    <a:noFill/>
                  </a:rPr>
                  <a:t> </a:t>
                </a:r>
              </a:p>
            </p:txBody>
          </p:sp>
        </mc:Fallback>
      </mc:AlternateContent>
    </p:spTree>
    <p:extLst>
      <p:ext uri="{BB962C8B-B14F-4D97-AF65-F5344CB8AC3E}">
        <p14:creationId xmlns:p14="http://schemas.microsoft.com/office/powerpoint/2010/main" val="245055716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left)">
                                      <p:cBhvr>
                                        <p:cTn id="13" dur="500"/>
                                        <p:tgtEl>
                                          <p:spTgt spid="60"/>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636"/>
                                        </p:tgtEl>
                                        <p:attrNameLst>
                                          <p:attrName>style.visibility</p:attrName>
                                        </p:attrNameLst>
                                      </p:cBhvr>
                                      <p:to>
                                        <p:strVal val="visible"/>
                                      </p:to>
                                    </p:set>
                                    <p:animEffect transition="in" filter="wipe(left)">
                                      <p:cBhvr>
                                        <p:cTn id="17" dur="500"/>
                                        <p:tgtEl>
                                          <p:spTgt spid="536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29"/>
                                        </p:tgtEl>
                                        <p:attrNameLst>
                                          <p:attrName>style.visibility</p:attrName>
                                        </p:attrNameLst>
                                      </p:cBhvr>
                                      <p:to>
                                        <p:strVal val="visible"/>
                                      </p:to>
                                    </p:set>
                                    <p:animEffect transition="in" filter="wipe(left)">
                                      <p:cBhvr>
                                        <p:cTn id="21" dur="500"/>
                                        <p:tgtEl>
                                          <p:spTgt spid="53629"/>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2"/>
                                        </p:tgtEl>
                                        <p:attrNameLst>
                                          <p:attrName>style.visibility</p:attrName>
                                        </p:attrNameLst>
                                      </p:cBhvr>
                                      <p:to>
                                        <p:strVal val="visible"/>
                                      </p:to>
                                    </p:set>
                                    <p:animEffect transition="in" filter="wipe(left)">
                                      <p:cBhvr>
                                        <p:cTn id="25" dur="500"/>
                                        <p:tgtEl>
                                          <p:spTgt spid="5362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15"/>
                                        </p:tgtEl>
                                        <p:attrNameLst>
                                          <p:attrName>style.visibility</p:attrName>
                                        </p:attrNameLst>
                                      </p:cBhvr>
                                      <p:to>
                                        <p:strVal val="visible"/>
                                      </p:to>
                                    </p:set>
                                    <p:animEffect transition="in" filter="wipe(left)">
                                      <p:cBhvr>
                                        <p:cTn id="29" dur="500"/>
                                        <p:tgtEl>
                                          <p:spTgt spid="536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772234"/>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3636" name="组合 35"/>
          <p:cNvGrpSpPr>
            <a:grpSpLocks/>
          </p:cNvGrpSpPr>
          <p:nvPr/>
        </p:nvGrpSpPr>
        <p:grpSpPr bwMode="auto">
          <a:xfrm>
            <a:off x="1617663" y="2247900"/>
            <a:ext cx="4008436" cy="858838"/>
            <a:chOff x="1616982" y="2568618"/>
            <a:chExt cx="4009123"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3638" name="文本框 18"/>
                <p:cNvSpPr txBox="1">
                  <a:spLocks noChangeArrowheads="1"/>
                </p:cNvSpPr>
                <p:nvPr/>
              </p:nvSpPr>
              <p:spPr bwMode="auto">
                <a:xfrm>
                  <a:off x="2547616" y="2753779"/>
                  <a:ext cx="3078489" cy="523554"/>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增大，</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也增大</a:t>
                  </a:r>
                </a:p>
              </p:txBody>
            </p:sp>
          </mc:Choice>
          <mc:Fallback xmlns="">
            <p:sp>
              <p:nvSpPr>
                <p:cNvPr id="53638" name="文本框 18"/>
                <p:cNvSpPr txBox="1">
                  <a:spLocks noRot="1" noChangeAspect="1" noMove="1" noResize="1" noEditPoints="1" noAdjustHandles="1" noChangeArrowheads="1" noChangeShapeType="1" noTextEdit="1"/>
                </p:cNvSpPr>
                <p:nvPr/>
              </p:nvSpPr>
              <p:spPr bwMode="auto">
                <a:xfrm>
                  <a:off x="2547616" y="2753779"/>
                  <a:ext cx="3078489" cy="523554"/>
                </a:xfrm>
                <a:prstGeom prst="rect">
                  <a:avLst/>
                </a:prstGeom>
                <a:blipFill>
                  <a:blip r:embed="rId2"/>
                  <a:stretch>
                    <a:fillRect t="-13953" b="-29070"/>
                  </a:stretch>
                </a:blipFill>
                <a:ln w="9525">
                  <a:noFill/>
                  <a:miter lim="800000"/>
                  <a:headEnd/>
                  <a:tailEnd/>
                </a:ln>
              </p:spPr>
              <p:txBody>
                <a:bodyPr/>
                <a:lstStyle/>
                <a:p>
                  <a:r>
                    <a:rPr lang="zh-CN" altLang="en-US">
                      <a:noFill/>
                    </a:rPr>
                    <a:t> </a:t>
                  </a:r>
                </a:p>
              </p:txBody>
            </p:sp>
          </mc:Fallback>
        </mc:AlternateContent>
      </p:grpSp>
      <p:grpSp>
        <p:nvGrpSpPr>
          <p:cNvPr id="53629" name="组合 36"/>
          <p:cNvGrpSpPr>
            <a:grpSpLocks/>
          </p:cNvGrpSpPr>
          <p:nvPr/>
        </p:nvGrpSpPr>
        <p:grpSpPr bwMode="auto">
          <a:xfrm>
            <a:off x="1617663" y="3028950"/>
            <a:ext cx="4510578" cy="860425"/>
            <a:chOff x="1616982" y="3350397"/>
            <a:chExt cx="4510824"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3631" name="文本框 19"/>
                <p:cNvSpPr txBox="1">
                  <a:spLocks noChangeArrowheads="1"/>
                </p:cNvSpPr>
                <p:nvPr/>
              </p:nvSpPr>
              <p:spPr bwMode="auto">
                <a:xfrm>
                  <a:off x="2547615" y="3626512"/>
                  <a:ext cx="3580191" cy="523220"/>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也不变</a:t>
                  </a:r>
                </a:p>
              </p:txBody>
            </p:sp>
          </mc:Choice>
          <mc:Fallback xmlns="">
            <p:sp>
              <p:nvSpPr>
                <p:cNvPr id="53631" name="文本框 19"/>
                <p:cNvSpPr txBox="1">
                  <a:spLocks noRot="1" noChangeAspect="1" noMove="1" noResize="1" noEditPoints="1" noAdjustHandles="1" noChangeArrowheads="1" noChangeShapeType="1" noTextEdit="1"/>
                </p:cNvSpPr>
                <p:nvPr/>
              </p:nvSpPr>
              <p:spPr bwMode="auto">
                <a:xfrm>
                  <a:off x="2547615" y="3626512"/>
                  <a:ext cx="3580191" cy="523220"/>
                </a:xfrm>
                <a:prstGeom prst="rect">
                  <a:avLst/>
                </a:prstGeom>
                <a:blipFill>
                  <a:blip r:embed="rId3"/>
                  <a:stretch>
                    <a:fillRect t="-13953" b="-29070"/>
                  </a:stretch>
                </a:blipFill>
                <a:ln w="9525">
                  <a:noFill/>
                  <a:miter lim="800000"/>
                  <a:headEnd/>
                  <a:tailEnd/>
                </a:ln>
              </p:spPr>
              <p:txBody>
                <a:bodyPr/>
                <a:lstStyle/>
                <a:p>
                  <a:r>
                    <a:rPr lang="zh-CN" altLang="en-US">
                      <a:noFill/>
                    </a:rPr>
                    <a:t> </a:t>
                  </a:r>
                </a:p>
              </p:txBody>
            </p:sp>
          </mc:Fallback>
        </mc:AlternateContent>
      </p:grpSp>
      <p:grpSp>
        <p:nvGrpSpPr>
          <p:cNvPr id="53622" name="组合 37"/>
          <p:cNvGrpSpPr>
            <a:grpSpLocks/>
          </p:cNvGrpSpPr>
          <p:nvPr/>
        </p:nvGrpSpPr>
        <p:grpSpPr bwMode="auto">
          <a:xfrm>
            <a:off x="1617663" y="3879850"/>
            <a:ext cx="4224336" cy="858838"/>
            <a:chOff x="1616982" y="4199905"/>
            <a:chExt cx="4224961"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3" y="4480966"/>
                  <a:ext cx="3294330" cy="523554"/>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增大，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3" y="4480966"/>
                  <a:ext cx="3294330" cy="523554"/>
                </a:xfrm>
                <a:prstGeom prst="rect">
                  <a:avLst/>
                </a:prstGeom>
                <a:blipFill>
                  <a:blip r:embed="rId4"/>
                  <a:stretch>
                    <a:fillRect t="-15294" b="-30588"/>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733925"/>
            <a:ext cx="4510577" cy="858838"/>
            <a:chOff x="1616982" y="5054362"/>
            <a:chExt cx="4510577"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335426"/>
                  <a:ext cx="3579944" cy="523220"/>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增大</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335426"/>
                  <a:ext cx="3579944" cy="523220"/>
                </a:xfrm>
                <a:prstGeom prst="rect">
                  <a:avLst/>
                </a:prstGeom>
                <a:blipFill>
                  <a:blip r:embed="rId5"/>
                  <a:stretch>
                    <a:fillRect t="-15294" b="-30588"/>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TextBox 1"/>
              <p:cNvSpPr txBox="1">
                <a:spLocks noChangeArrowheads="1"/>
              </p:cNvSpPr>
              <p:nvPr/>
            </p:nvSpPr>
            <p:spPr bwMode="auto">
              <a:xfrm>
                <a:off x="1945709" y="563563"/>
                <a:ext cx="8417491" cy="1384995"/>
              </a:xfrm>
              <a:prstGeom prst="rect">
                <a:avLst/>
              </a:prstGeom>
              <a:noFill/>
              <a:ln w="9525">
                <a:noFill/>
                <a:miter lim="800000"/>
                <a:headEnd/>
                <a:tailEnd/>
              </a:ln>
              <a:extLst/>
            </p:spPr>
            <p:txBody>
              <a:bodyPr wrap="square">
                <a:spAutoFit/>
              </a:bodyPr>
              <a:lstStyle>
                <a:defPPr>
                  <a:defRPr lang="zh-CN"/>
                </a:defPPr>
                <a:lvl1pPr>
                  <a:defRPr kumimoji="1" sz="2800" b="1">
                    <a:solidFill>
                      <a:srgbClr val="0000FF"/>
                    </a:solidFill>
                    <a:latin typeface="楷体" pitchFamily="49" charset="-122"/>
                    <a:ea typeface="楷体" pitchFamily="49" charset="-122"/>
                  </a:defRPr>
                </a:lvl1pPr>
              </a:lstStyle>
              <a:p>
                <a:pPr algn="just"/>
                <a:r>
                  <a:rPr lang="en-US" altLang="zh-CN" dirty="0">
                    <a:solidFill>
                      <a:srgbClr val="FF0000"/>
                    </a:solidFill>
                    <a:latin typeface="Times New Roman" panose="02020603050405020304" pitchFamily="18" charset="0"/>
                    <a:cs typeface="Times New Roman" panose="02020603050405020304" pitchFamily="18" charset="0"/>
                  </a:rPr>
                  <a:t>0613</a:t>
                </a:r>
                <a:r>
                  <a:rPr lang="zh-CN" altLang="zh-CN" dirty="0">
                    <a:latin typeface="Times New Roman" panose="02020603050405020304" pitchFamily="18" charset="0"/>
                    <a:cs typeface="Times New Roman" panose="02020603050405020304" pitchFamily="18" charset="0"/>
                  </a:rPr>
                  <a:t>如图所示，在无限长载流直导线附近作一球形闭合曲面</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，当曲面</a:t>
                </a:r>
                <a14:m>
                  <m:oMath xmlns:m="http://schemas.openxmlformats.org/officeDocument/2006/math">
                    <m:r>
                      <a:rPr lang="en-US" altLang="zh-CN" b="0" i="1">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向长直导线靠近时，穿过曲面</a:t>
                </a:r>
                <a14:m>
                  <m:oMath xmlns:m="http://schemas.openxmlformats.org/officeDocument/2006/math">
                    <m:r>
                      <a:rPr lang="en-US" altLang="zh-CN" b="0" i="1">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的磁通量</a:t>
                </a:r>
                <a14:m>
                  <m:oMath xmlns:m="http://schemas.openxmlformats.org/officeDocument/2006/math">
                    <m:r>
                      <a:rPr lang="zh-CN" altLang="en-US" i="1">
                        <a:latin typeface="Cambria Math" panose="02040503050406030204" pitchFamily="18" charset="0"/>
                        <a:ea typeface="Cambria Math" panose="02040503050406030204" pitchFamily="18" charset="0"/>
                      </a:rPr>
                      <m:t>𝜙</m:t>
                    </m:r>
                  </m:oMath>
                </a14:m>
                <a:r>
                  <a:rPr lang="zh-CN" altLang="zh-CN" dirty="0">
                    <a:latin typeface="Times New Roman" panose="02020603050405020304" pitchFamily="18" charset="0"/>
                    <a:cs typeface="Times New Roman" panose="02020603050405020304" pitchFamily="18" charset="0"/>
                  </a:rPr>
                  <a:t>和面上各点的磁感应强度</a:t>
                </a:r>
                <a14:m>
                  <m:oMath xmlns:m="http://schemas.openxmlformats.org/officeDocument/2006/math">
                    <m:r>
                      <a:rPr lang="en-US" altLang="zh-CN" b="0" i="1">
                        <a:latin typeface="Cambria Math" panose="02040503050406030204" pitchFamily="18" charset="0"/>
                        <a:ea typeface="Cambria Math" panose="02040503050406030204" pitchFamily="18" charset="0"/>
                      </a:rPr>
                      <m:t>𝐵</m:t>
                    </m:r>
                  </m:oMath>
                </a14:m>
                <a:r>
                  <a:rPr lang="zh-CN" altLang="zh-CN" dirty="0">
                    <a:latin typeface="Times New Roman" panose="02020603050405020304" pitchFamily="18" charset="0"/>
                    <a:cs typeface="Times New Roman" panose="02020603050405020304" pitchFamily="18" charset="0"/>
                  </a:rPr>
                  <a:t>将如何变化？</a:t>
                </a:r>
              </a:p>
            </p:txBody>
          </p:sp>
        </mc:Choice>
        <mc:Fallback xmlns="">
          <p:sp>
            <p:nvSpPr>
              <p:cNvPr id="45" name="TextBox 1"/>
              <p:cNvSpPr txBox="1">
                <a:spLocks noRot="1" noChangeAspect="1" noMove="1" noResize="1" noEditPoints="1" noAdjustHandles="1" noChangeArrowheads="1" noChangeShapeType="1" noTextEdit="1"/>
              </p:cNvSpPr>
              <p:nvPr/>
            </p:nvSpPr>
            <p:spPr bwMode="auto">
              <a:xfrm>
                <a:off x="1945709" y="563563"/>
                <a:ext cx="8417491" cy="1384995"/>
              </a:xfrm>
              <a:prstGeom prst="rect">
                <a:avLst/>
              </a:prstGeom>
              <a:blipFill>
                <a:blip r:embed="rId6"/>
                <a:stretch>
                  <a:fillRect l="-1448" t="-5702" r="-1521" b="-9649"/>
                </a:stretch>
              </a:blipFill>
              <a:ln w="9525">
                <a:noFill/>
                <a:miter lim="800000"/>
                <a:headEnd/>
                <a:tailEnd/>
              </a:ln>
              <a:extLst/>
            </p:spPr>
            <p:txBody>
              <a:bodyPr/>
              <a:lstStyle/>
              <a:p>
                <a:r>
                  <a:rPr lang="zh-CN" altLang="en-US">
                    <a:noFill/>
                  </a:rPr>
                  <a:t> </a:t>
                </a:r>
              </a:p>
            </p:txBody>
          </p:sp>
        </mc:Fallback>
      </mc:AlternateContent>
      <p:grpSp>
        <p:nvGrpSpPr>
          <p:cNvPr id="47" name="组合 22"/>
          <p:cNvGrpSpPr>
            <a:grpSpLocks/>
          </p:cNvGrpSpPr>
          <p:nvPr/>
        </p:nvGrpSpPr>
        <p:grpSpPr bwMode="auto">
          <a:xfrm>
            <a:off x="5985366" y="2820884"/>
            <a:ext cx="2857469" cy="2000250"/>
            <a:chOff x="5375276" y="2786069"/>
            <a:chExt cx="2857469" cy="2000250"/>
          </a:xfrm>
        </p:grpSpPr>
        <mc:AlternateContent xmlns:mc="http://schemas.openxmlformats.org/markup-compatibility/2006" xmlns:a14="http://schemas.microsoft.com/office/drawing/2010/main">
          <mc:Choice Requires="a14">
            <p:sp>
              <p:nvSpPr>
                <p:cNvPr id="48" name="TextBox 20"/>
                <p:cNvSpPr txBox="1">
                  <a:spLocks noChangeArrowheads="1"/>
                </p:cNvSpPr>
                <p:nvPr/>
              </p:nvSpPr>
              <p:spPr bwMode="auto">
                <a:xfrm>
                  <a:off x="5375276" y="3063817"/>
                  <a:ext cx="5715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oMath>
                    </m:oMathPara>
                  </a14:m>
                  <a:endParaRPr lang="zh-CN" altLang="en-US" i="1" dirty="0"/>
                </a:p>
              </p:txBody>
            </p:sp>
          </mc:Choice>
          <mc:Fallback xmlns="">
            <p:sp>
              <p:nvSpPr>
                <p:cNvPr id="48" name="TextBox 20"/>
                <p:cNvSpPr txBox="1">
                  <a:spLocks noRot="1" noChangeAspect="1" noMove="1" noResize="1" noEditPoints="1" noAdjustHandles="1" noChangeArrowheads="1" noChangeShapeType="1" noTextEdit="1"/>
                </p:cNvSpPr>
                <p:nvPr/>
              </p:nvSpPr>
              <p:spPr bwMode="auto">
                <a:xfrm>
                  <a:off x="5375276" y="3063817"/>
                  <a:ext cx="571500" cy="523875"/>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9" name="组合 21"/>
            <p:cNvGrpSpPr>
              <a:grpSpLocks/>
            </p:cNvGrpSpPr>
            <p:nvPr/>
          </p:nvGrpSpPr>
          <p:grpSpPr bwMode="auto">
            <a:xfrm>
              <a:off x="5857845" y="2786069"/>
              <a:ext cx="2374900" cy="2000250"/>
              <a:chOff x="5929313" y="2928938"/>
              <a:chExt cx="2374900" cy="2000250"/>
            </a:xfrm>
          </p:grpSpPr>
          <p:grpSp>
            <p:nvGrpSpPr>
              <p:cNvPr id="50" name="Group 1"/>
              <p:cNvGrpSpPr>
                <a:grpSpLocks/>
              </p:cNvGrpSpPr>
              <p:nvPr/>
            </p:nvGrpSpPr>
            <p:grpSpPr bwMode="auto">
              <a:xfrm>
                <a:off x="5929313" y="2928938"/>
                <a:ext cx="2089150" cy="2000250"/>
                <a:chOff x="5858" y="8458"/>
                <a:chExt cx="1612" cy="1281"/>
              </a:xfrm>
            </p:grpSpPr>
            <p:sp>
              <p:nvSpPr>
                <p:cNvPr id="52" name="Line 9"/>
                <p:cNvSpPr>
                  <a:spLocks noChangeShapeType="1"/>
                </p:cNvSpPr>
                <p:nvPr/>
              </p:nvSpPr>
              <p:spPr bwMode="auto">
                <a:xfrm flipV="1">
                  <a:off x="5858" y="8686"/>
                  <a:ext cx="0" cy="1053"/>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8"/>
                <p:cNvSpPr>
                  <a:spLocks noChangeShapeType="1"/>
                </p:cNvSpPr>
                <p:nvPr/>
              </p:nvSpPr>
              <p:spPr bwMode="auto">
                <a:xfrm flipV="1">
                  <a:off x="5858" y="8458"/>
                  <a:ext cx="0" cy="7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7"/>
                <p:cNvSpPr>
                  <a:spLocks noChangeShapeType="1"/>
                </p:cNvSpPr>
                <p:nvPr/>
              </p:nvSpPr>
              <p:spPr bwMode="auto">
                <a:xfrm flipH="1">
                  <a:off x="6082" y="9186"/>
                  <a:ext cx="270" cy="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5" name="Text Box 5"/>
                <p:cNvSpPr txBox="1">
                  <a:spLocks noChangeArrowheads="1"/>
                </p:cNvSpPr>
                <p:nvPr/>
              </p:nvSpPr>
              <p:spPr bwMode="auto">
                <a:xfrm>
                  <a:off x="7114" y="8466"/>
                  <a:ext cx="35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26" tIns="34313" rIns="68626" bIns="34313"/>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endParaRPr lang="zh-CN" altLang="zh-CN"/>
                </a:p>
              </p:txBody>
            </p:sp>
            <p:grpSp>
              <p:nvGrpSpPr>
                <p:cNvPr id="56" name="Group 2"/>
                <p:cNvGrpSpPr>
                  <a:grpSpLocks/>
                </p:cNvGrpSpPr>
                <p:nvPr/>
              </p:nvGrpSpPr>
              <p:grpSpPr bwMode="auto">
                <a:xfrm>
                  <a:off x="6366" y="8658"/>
                  <a:ext cx="1037" cy="1037"/>
                  <a:chOff x="5229" y="8896"/>
                  <a:chExt cx="1037" cy="1037"/>
                </a:xfrm>
              </p:grpSpPr>
              <p:sp>
                <p:nvSpPr>
                  <p:cNvPr id="62" name="Oval 4"/>
                  <p:cNvSpPr>
                    <a:spLocks noChangeArrowheads="1"/>
                  </p:cNvSpPr>
                  <p:nvPr/>
                </p:nvSpPr>
                <p:spPr bwMode="auto">
                  <a:xfrm>
                    <a:off x="5229" y="8896"/>
                    <a:ext cx="1037" cy="1037"/>
                  </a:xfrm>
                  <a:prstGeom prst="ellipse">
                    <a:avLst/>
                  </a:prstGeom>
                  <a:solidFill>
                    <a:srgbClr val="FFFFFF"/>
                  </a:solidFill>
                  <a:ln w="28575">
                    <a:solidFill>
                      <a:srgbClr val="000000"/>
                    </a:solidFill>
                    <a:round/>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Oval 3"/>
                  <p:cNvSpPr>
                    <a:spLocks noChangeArrowheads="1"/>
                  </p:cNvSpPr>
                  <p:nvPr/>
                </p:nvSpPr>
                <p:spPr bwMode="auto">
                  <a:xfrm>
                    <a:off x="5230" y="9235"/>
                    <a:ext cx="1036" cy="359"/>
                  </a:xfrm>
                  <a:prstGeom prst="ellipse">
                    <a:avLst/>
                  </a:prstGeom>
                  <a:solidFill>
                    <a:srgbClr val="FFFFFF"/>
                  </a:solidFill>
                  <a:ln w="28575">
                    <a:solidFill>
                      <a:srgbClr val="000000"/>
                    </a:solidFill>
                    <a:round/>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mc:AlternateContent xmlns:mc="http://schemas.openxmlformats.org/markup-compatibility/2006" xmlns:a14="http://schemas.microsoft.com/office/drawing/2010/main">
            <mc:Choice Requires="a14">
              <p:sp>
                <p:nvSpPr>
                  <p:cNvPr id="51" name="TextBox 21"/>
                  <p:cNvSpPr txBox="1">
                    <a:spLocks noChangeArrowheads="1"/>
                  </p:cNvSpPr>
                  <p:nvPr/>
                </p:nvSpPr>
                <p:spPr bwMode="auto">
                  <a:xfrm>
                    <a:off x="7661275" y="3071813"/>
                    <a:ext cx="6429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𝑆</m:t>
                          </m:r>
                        </m:oMath>
                      </m:oMathPara>
                    </a14:m>
                    <a:endParaRPr lang="zh-CN" altLang="en-US" i="1" dirty="0"/>
                  </a:p>
                </p:txBody>
              </p:sp>
            </mc:Choice>
            <mc:Fallback xmlns="">
              <p:sp>
                <p:nvSpPr>
                  <p:cNvPr id="51" name="TextBox 21"/>
                  <p:cNvSpPr txBox="1">
                    <a:spLocks noRot="1" noChangeAspect="1" noMove="1" noResize="1" noEditPoints="1" noAdjustHandles="1" noChangeArrowheads="1" noChangeShapeType="1" noTextEdit="1"/>
                  </p:cNvSpPr>
                  <p:nvPr/>
                </p:nvSpPr>
                <p:spPr bwMode="auto">
                  <a:xfrm>
                    <a:off x="7661275" y="3071813"/>
                    <a:ext cx="642938" cy="523875"/>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spTree>
    <p:extLst>
      <p:ext uri="{BB962C8B-B14F-4D97-AF65-F5344CB8AC3E}">
        <p14:creationId xmlns:p14="http://schemas.microsoft.com/office/powerpoint/2010/main" val="302123517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36"/>
                                        </p:tgtEl>
                                        <p:attrNameLst>
                                          <p:attrName>style.visibility</p:attrName>
                                        </p:attrNameLst>
                                      </p:cBhvr>
                                      <p:to>
                                        <p:strVal val="visible"/>
                                      </p:to>
                                    </p:set>
                                    <p:animEffect transition="in" filter="wipe(left)">
                                      <p:cBhvr>
                                        <p:cTn id="21" dur="500"/>
                                        <p:tgtEl>
                                          <p:spTgt spid="536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9"/>
                                        </p:tgtEl>
                                        <p:attrNameLst>
                                          <p:attrName>style.visibility</p:attrName>
                                        </p:attrNameLst>
                                      </p:cBhvr>
                                      <p:to>
                                        <p:strVal val="visible"/>
                                      </p:to>
                                    </p:set>
                                    <p:animEffect transition="in" filter="wipe(left)">
                                      <p:cBhvr>
                                        <p:cTn id="25" dur="500"/>
                                        <p:tgtEl>
                                          <p:spTgt spid="5362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22"/>
                                        </p:tgtEl>
                                        <p:attrNameLst>
                                          <p:attrName>style.visibility</p:attrName>
                                        </p:attrNameLst>
                                      </p:cBhvr>
                                      <p:to>
                                        <p:strVal val="visible"/>
                                      </p:to>
                                    </p:set>
                                    <p:animEffect transition="in" filter="wipe(left)">
                                      <p:cBhvr>
                                        <p:cTn id="29" dur="500"/>
                                        <p:tgtEl>
                                          <p:spTgt spid="53622"/>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3615"/>
                                        </p:tgtEl>
                                        <p:attrNameLst>
                                          <p:attrName>style.visibility</p:attrName>
                                        </p:attrNameLst>
                                      </p:cBhvr>
                                      <p:to>
                                        <p:strVal val="visible"/>
                                      </p:to>
                                    </p:set>
                                    <p:animEffect transition="in" filter="wipe(left)">
                                      <p:cBhvr>
                                        <p:cTn id="33" dur="500"/>
                                        <p:tgtEl>
                                          <p:spTgt spid="536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824038"/>
            <a:ext cx="7632700" cy="954087"/>
            <a:chOff x="1616982" y="2516147"/>
            <a:chExt cx="7633896" cy="954107"/>
          </a:xfrm>
        </p:grpSpPr>
        <p:grpSp>
          <p:nvGrpSpPr>
            <p:cNvPr id="110622" name="组合 3"/>
            <p:cNvGrpSpPr>
              <a:grpSpLocks/>
            </p:cNvGrpSpPr>
            <p:nvPr/>
          </p:nvGrpSpPr>
          <p:grpSpPr bwMode="auto">
            <a:xfrm>
              <a:off x="1616982" y="2568618"/>
              <a:ext cx="743946" cy="859387"/>
              <a:chOff x="1616982" y="1979050"/>
              <a:chExt cx="743946" cy="859387"/>
            </a:xfrm>
          </p:grpSpPr>
          <p:grpSp>
            <p:nvGrpSpPr>
              <p:cNvPr id="110624" name="组合 4"/>
              <p:cNvGrpSpPr>
                <a:grpSpLocks/>
              </p:cNvGrpSpPr>
              <p:nvPr/>
            </p:nvGrpSpPr>
            <p:grpSpPr bwMode="auto">
              <a:xfrm>
                <a:off x="1616982" y="2412325"/>
                <a:ext cx="743946" cy="426112"/>
                <a:chOff x="1459367" y="2127931"/>
                <a:chExt cx="5060950" cy="2898775"/>
              </a:xfrm>
            </p:grpSpPr>
            <p:sp>
              <p:nvSpPr>
                <p:cNvPr id="1106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0623" name="文本框 18"/>
            <p:cNvSpPr txBox="1">
              <a:spLocks noChangeArrowheads="1"/>
            </p:cNvSpPr>
            <p:nvPr/>
          </p:nvSpPr>
          <p:spPr bwMode="auto">
            <a:xfrm>
              <a:off x="2547615" y="2516147"/>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闭合回路上各点磁感强度都为零时，回路内一定没有电流穿过</a:t>
              </a:r>
            </a:p>
          </p:txBody>
        </p:sp>
      </p:grpSp>
      <p:grpSp>
        <p:nvGrpSpPr>
          <p:cNvPr id="37" name="组合 36"/>
          <p:cNvGrpSpPr>
            <a:grpSpLocks/>
          </p:cNvGrpSpPr>
          <p:nvPr/>
        </p:nvGrpSpPr>
        <p:grpSpPr bwMode="auto">
          <a:xfrm>
            <a:off x="1617663" y="2820988"/>
            <a:ext cx="7632700" cy="954087"/>
            <a:chOff x="1616982" y="3283604"/>
            <a:chExt cx="7633896" cy="954107"/>
          </a:xfrm>
        </p:grpSpPr>
        <p:grpSp>
          <p:nvGrpSpPr>
            <p:cNvPr id="110616" name="组合 8"/>
            <p:cNvGrpSpPr>
              <a:grpSpLocks/>
            </p:cNvGrpSpPr>
            <p:nvPr/>
          </p:nvGrpSpPr>
          <p:grpSpPr bwMode="auto">
            <a:xfrm>
              <a:off x="1616982" y="3350397"/>
              <a:ext cx="743946" cy="859387"/>
              <a:chOff x="1616982" y="3488536"/>
              <a:chExt cx="743946" cy="859387"/>
            </a:xfrm>
          </p:grpSpPr>
          <p:grpSp>
            <p:nvGrpSpPr>
              <p:cNvPr id="110618" name="组合 9"/>
              <p:cNvGrpSpPr>
                <a:grpSpLocks/>
              </p:cNvGrpSpPr>
              <p:nvPr/>
            </p:nvGrpSpPr>
            <p:grpSpPr bwMode="auto">
              <a:xfrm>
                <a:off x="1616982" y="3921811"/>
                <a:ext cx="743946" cy="426112"/>
                <a:chOff x="1459367" y="2127931"/>
                <a:chExt cx="5060950" cy="2898775"/>
              </a:xfrm>
            </p:grpSpPr>
            <p:sp>
              <p:nvSpPr>
                <p:cNvPr id="110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0617" name="文本框 19"/>
            <p:cNvSpPr txBox="1">
              <a:spLocks noChangeArrowheads="1"/>
            </p:cNvSpPr>
            <p:nvPr/>
          </p:nvSpPr>
          <p:spPr bwMode="auto">
            <a:xfrm>
              <a:off x="2547615" y="3283604"/>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闭合回路上各点磁感强度都为零时，回路内穿过电流的代数和必定为零</a:t>
              </a:r>
            </a:p>
          </p:txBody>
        </p:sp>
      </p:grpSp>
      <p:grpSp>
        <p:nvGrpSpPr>
          <p:cNvPr id="38" name="组合 37"/>
          <p:cNvGrpSpPr>
            <a:grpSpLocks/>
          </p:cNvGrpSpPr>
          <p:nvPr/>
        </p:nvGrpSpPr>
        <p:grpSpPr bwMode="auto">
          <a:xfrm>
            <a:off x="1617663" y="3817938"/>
            <a:ext cx="7632700" cy="954087"/>
            <a:chOff x="1616982" y="4166641"/>
            <a:chExt cx="7633896" cy="954107"/>
          </a:xfrm>
        </p:grpSpPr>
        <p:grpSp>
          <p:nvGrpSpPr>
            <p:cNvPr id="110610" name="组合 13"/>
            <p:cNvGrpSpPr>
              <a:grpSpLocks/>
            </p:cNvGrpSpPr>
            <p:nvPr/>
          </p:nvGrpSpPr>
          <p:grpSpPr bwMode="auto">
            <a:xfrm>
              <a:off x="1616982" y="4199905"/>
              <a:ext cx="743946" cy="859387"/>
              <a:chOff x="1616982" y="4998022"/>
              <a:chExt cx="743946" cy="859387"/>
            </a:xfrm>
          </p:grpSpPr>
          <p:grpSp>
            <p:nvGrpSpPr>
              <p:cNvPr id="110612" name="组合 14"/>
              <p:cNvGrpSpPr>
                <a:grpSpLocks/>
              </p:cNvGrpSpPr>
              <p:nvPr/>
            </p:nvGrpSpPr>
            <p:grpSpPr bwMode="auto">
              <a:xfrm>
                <a:off x="1616982" y="5431297"/>
                <a:ext cx="743946" cy="426112"/>
                <a:chOff x="1459367" y="2127931"/>
                <a:chExt cx="5060950" cy="2898775"/>
              </a:xfrm>
            </p:grpSpPr>
            <p:sp>
              <p:nvSpPr>
                <p:cNvPr id="1106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0611" name="文本框 20"/>
            <p:cNvSpPr txBox="1">
              <a:spLocks noChangeArrowheads="1"/>
            </p:cNvSpPr>
            <p:nvPr/>
          </p:nvSpPr>
          <p:spPr bwMode="auto">
            <a:xfrm>
              <a:off x="2547615" y="4166641"/>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磁感强度沿闭合回路的积分为零时，回路上各点的磁感强度必定为零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829175"/>
            <a:ext cx="7632700" cy="954088"/>
            <a:chOff x="1616982" y="5006810"/>
            <a:chExt cx="7633896" cy="954107"/>
          </a:xfrm>
        </p:grpSpPr>
        <p:grpSp>
          <p:nvGrpSpPr>
            <p:cNvPr id="110602" name="组合 26"/>
            <p:cNvGrpSpPr>
              <a:grpSpLocks/>
            </p:cNvGrpSpPr>
            <p:nvPr/>
          </p:nvGrpSpPr>
          <p:grpSpPr bwMode="auto">
            <a:xfrm>
              <a:off x="1616982" y="5054362"/>
              <a:ext cx="743946" cy="859387"/>
              <a:chOff x="1616982" y="4998022"/>
              <a:chExt cx="743946" cy="859387"/>
            </a:xfrm>
          </p:grpSpPr>
          <p:grpSp>
            <p:nvGrpSpPr>
              <p:cNvPr id="110604" name="组合 27"/>
              <p:cNvGrpSpPr>
                <a:grpSpLocks/>
              </p:cNvGrpSpPr>
              <p:nvPr/>
            </p:nvGrpSpPr>
            <p:grpSpPr bwMode="auto">
              <a:xfrm>
                <a:off x="1616982" y="5431297"/>
                <a:ext cx="743946" cy="426112"/>
                <a:chOff x="1459367" y="2127931"/>
                <a:chExt cx="5060950" cy="2898775"/>
              </a:xfrm>
            </p:grpSpPr>
            <p:sp>
              <p:nvSpPr>
                <p:cNvPr id="1106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0603" name="文本框 31"/>
            <p:cNvSpPr txBox="1">
              <a:spLocks noChangeArrowheads="1"/>
            </p:cNvSpPr>
            <p:nvPr/>
          </p:nvSpPr>
          <p:spPr bwMode="auto">
            <a:xfrm>
              <a:off x="2547615" y="5006810"/>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磁感强度沿闭合回路的积分不为零时，回路上任意一点的磁感强度都不可能为零</a:t>
              </a:r>
            </a:p>
          </p:txBody>
        </p:sp>
      </p:grpSp>
      <p:grpSp>
        <p:nvGrpSpPr>
          <p:cNvPr id="33" name="组合 32"/>
          <p:cNvGrpSpPr>
            <a:grpSpLocks/>
          </p:cNvGrpSpPr>
          <p:nvPr/>
        </p:nvGrpSpPr>
        <p:grpSpPr bwMode="auto">
          <a:xfrm>
            <a:off x="725488" y="2995613"/>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0614</a:t>
            </a:r>
            <a:r>
              <a:rPr kumimoji="1" lang="zh-CN" altLang="en-US" sz="2800" b="1" dirty="0">
                <a:solidFill>
                  <a:srgbClr val="0000FF"/>
                </a:solidFill>
                <a:latin typeface="楷体" pitchFamily="49" charset="-122"/>
                <a:ea typeface="楷体" pitchFamily="49" charset="-122"/>
              </a:rPr>
              <a:t>下列说法正确的是</a:t>
            </a:r>
          </a:p>
        </p:txBody>
      </p:sp>
    </p:spTree>
    <p:extLst>
      <p:ext uri="{BB962C8B-B14F-4D97-AF65-F5344CB8AC3E}">
        <p14:creationId xmlns:p14="http://schemas.microsoft.com/office/powerpoint/2010/main" val="25673245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39709"/>
            <a:ext cx="7340600" cy="860425"/>
            <a:chOff x="1616982" y="2568618"/>
            <a:chExt cx="7340498" cy="859387"/>
          </a:xfrm>
        </p:grpSpPr>
        <p:grpSp>
          <p:nvGrpSpPr>
            <p:cNvPr id="84010" name="组合 3"/>
            <p:cNvGrpSpPr>
              <a:grpSpLocks/>
            </p:cNvGrpSpPr>
            <p:nvPr/>
          </p:nvGrpSpPr>
          <p:grpSpPr bwMode="auto">
            <a:xfrm>
              <a:off x="1616982" y="2568618"/>
              <a:ext cx="743946" cy="859387"/>
              <a:chOff x="1616982" y="1979050"/>
              <a:chExt cx="743946" cy="859387"/>
            </a:xfrm>
          </p:grpSpPr>
          <p:grpSp>
            <p:nvGrpSpPr>
              <p:cNvPr id="84012" name="组合 4"/>
              <p:cNvGrpSpPr>
                <a:grpSpLocks/>
              </p:cNvGrpSpPr>
              <p:nvPr/>
            </p:nvGrpSpPr>
            <p:grpSpPr bwMode="auto">
              <a:xfrm>
                <a:off x="1616982" y="2412325"/>
                <a:ext cx="743946" cy="426112"/>
                <a:chOff x="1459367" y="2127931"/>
                <a:chExt cx="5060950" cy="2898775"/>
              </a:xfrm>
            </p:grpSpPr>
            <p:sp>
              <p:nvSpPr>
                <p:cNvPr id="840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4011" name="文本框 18"/>
            <p:cNvSpPr txBox="1">
              <a:spLocks noChangeArrowheads="1"/>
            </p:cNvSpPr>
            <p:nvPr/>
          </p:nvSpPr>
          <p:spPr bwMode="auto">
            <a:xfrm>
              <a:off x="2547615" y="2736668"/>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环路必没有电流穿过</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4004" name="组合 8"/>
            <p:cNvGrpSpPr>
              <a:grpSpLocks/>
            </p:cNvGrpSpPr>
            <p:nvPr/>
          </p:nvGrpSpPr>
          <p:grpSpPr bwMode="auto">
            <a:xfrm>
              <a:off x="1616982" y="3350397"/>
              <a:ext cx="743946" cy="859387"/>
              <a:chOff x="1616982" y="3488536"/>
              <a:chExt cx="743946" cy="859387"/>
            </a:xfrm>
          </p:grpSpPr>
          <p:grpSp>
            <p:nvGrpSpPr>
              <p:cNvPr id="84006" name="组合 9"/>
              <p:cNvGrpSpPr>
                <a:grpSpLocks/>
              </p:cNvGrpSpPr>
              <p:nvPr/>
            </p:nvGrpSpPr>
            <p:grpSpPr bwMode="auto">
              <a:xfrm>
                <a:off x="1616982" y="3921811"/>
                <a:ext cx="743946" cy="426112"/>
                <a:chOff x="1459367" y="2127931"/>
                <a:chExt cx="5060950" cy="2898775"/>
              </a:xfrm>
            </p:grpSpPr>
            <p:sp>
              <p:nvSpPr>
                <p:cNvPr id="840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4005" name="文本框 19"/>
            <p:cNvSpPr txBox="1">
              <a:spLocks noChangeArrowheads="1"/>
            </p:cNvSpPr>
            <p:nvPr/>
          </p:nvSpPr>
          <p:spPr bwMode="auto">
            <a:xfrm>
              <a:off x="2547615" y="352847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环路上各点的磁感强度必为零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75247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83992" name="组合 37"/>
          <p:cNvGrpSpPr>
            <a:grpSpLocks/>
          </p:cNvGrpSpPr>
          <p:nvPr/>
        </p:nvGrpSpPr>
        <p:grpSpPr bwMode="auto">
          <a:xfrm>
            <a:off x="1617663" y="3736975"/>
            <a:ext cx="7526337" cy="858838"/>
            <a:chOff x="1616982" y="4199905"/>
            <a:chExt cx="7527018" cy="859387"/>
          </a:xfrm>
        </p:grpSpPr>
        <p:grpSp>
          <p:nvGrpSpPr>
            <p:cNvPr id="83993" name="组合 13"/>
            <p:cNvGrpSpPr>
              <a:grpSpLocks/>
            </p:cNvGrpSpPr>
            <p:nvPr/>
          </p:nvGrpSpPr>
          <p:grpSpPr bwMode="auto">
            <a:xfrm>
              <a:off x="1616982" y="4199905"/>
              <a:ext cx="743946" cy="859387"/>
              <a:chOff x="1616982" y="4998022"/>
              <a:chExt cx="743946" cy="859387"/>
            </a:xfrm>
          </p:grpSpPr>
          <p:grpSp>
            <p:nvGrpSpPr>
              <p:cNvPr id="83995" name="组合 14"/>
              <p:cNvGrpSpPr>
                <a:grpSpLocks/>
              </p:cNvGrpSpPr>
              <p:nvPr/>
            </p:nvGrpSpPr>
            <p:grpSpPr bwMode="auto">
              <a:xfrm>
                <a:off x="1616982" y="5431297"/>
                <a:ext cx="743946" cy="426112"/>
                <a:chOff x="1459367" y="2127931"/>
                <a:chExt cx="5060950" cy="2898775"/>
              </a:xfrm>
            </p:grpSpPr>
            <p:sp>
              <p:nvSpPr>
                <p:cNvPr id="8399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99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99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3994" name="文本框 20"/>
                <p:cNvSpPr txBox="1">
                  <a:spLocks noChangeArrowheads="1"/>
                </p:cNvSpPr>
                <p:nvPr/>
              </p:nvSpPr>
              <p:spPr bwMode="auto">
                <a:xfrm>
                  <a:off x="2547615" y="4350253"/>
                  <a:ext cx="6596385" cy="575847"/>
                </a:xfrm>
                <a:prstGeom prst="rect">
                  <a:avLst/>
                </a:prstGeom>
                <a:noFill/>
                <a:ln w="9525">
                  <a:noFill/>
                  <a:miter lim="800000"/>
                  <a:headEnd/>
                  <a:tailEnd/>
                </a:ln>
              </p:spPr>
              <p:txBody>
                <a:bodyPr>
                  <a:spAutoFit/>
                </a:bodyPr>
                <a:lstStyle/>
                <a:p>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方向一定和路径方向垂直</a:t>
                  </a:r>
                </a:p>
              </p:txBody>
            </p:sp>
          </mc:Choice>
          <mc:Fallback xmlns="">
            <p:sp>
              <p:nvSpPr>
                <p:cNvPr id="83994" name="文本框 20"/>
                <p:cNvSpPr txBox="1">
                  <a:spLocks noRot="1" noChangeAspect="1" noMove="1" noResize="1" noEditPoints="1" noAdjustHandles="1" noChangeArrowheads="1" noChangeShapeType="1" noTextEdit="1"/>
                </p:cNvSpPr>
                <p:nvPr/>
              </p:nvSpPr>
              <p:spPr bwMode="auto">
                <a:xfrm>
                  <a:off x="2547615" y="4350253"/>
                  <a:ext cx="6596385" cy="575847"/>
                </a:xfrm>
                <a:prstGeom prst="rect">
                  <a:avLst/>
                </a:prstGeom>
                <a:blipFill>
                  <a:blip r:embed="rId2"/>
                  <a:stretch>
                    <a:fillRect t="-5319" b="-26596"/>
                  </a:stretch>
                </a:blipFill>
                <a:ln w="9525">
                  <a:noFill/>
                  <a:miter lim="800000"/>
                  <a:headEnd/>
                  <a:tailEnd/>
                </a:ln>
              </p:spPr>
              <p:txBody>
                <a:bodyPr/>
                <a:lstStyle/>
                <a:p>
                  <a:r>
                    <a:rPr lang="zh-CN" altLang="en-US">
                      <a:noFill/>
                    </a:rPr>
                    <a:t> </a:t>
                  </a:r>
                </a:p>
              </p:txBody>
            </p:sp>
          </mc:Fallback>
        </mc:AlternateContent>
      </p:grpSp>
      <p:grpSp>
        <p:nvGrpSpPr>
          <p:cNvPr id="83985" name="组合 38"/>
          <p:cNvGrpSpPr>
            <a:grpSpLocks/>
          </p:cNvGrpSpPr>
          <p:nvPr/>
        </p:nvGrpSpPr>
        <p:grpSpPr bwMode="auto">
          <a:xfrm>
            <a:off x="1617663" y="4591051"/>
            <a:ext cx="7632700" cy="858838"/>
            <a:chOff x="1616982" y="5054362"/>
            <a:chExt cx="7633896" cy="859387"/>
          </a:xfrm>
        </p:grpSpPr>
        <p:grpSp>
          <p:nvGrpSpPr>
            <p:cNvPr id="83986" name="组合 26"/>
            <p:cNvGrpSpPr>
              <a:grpSpLocks/>
            </p:cNvGrpSpPr>
            <p:nvPr/>
          </p:nvGrpSpPr>
          <p:grpSpPr bwMode="auto">
            <a:xfrm>
              <a:off x="1616982" y="5054362"/>
              <a:ext cx="743946" cy="859387"/>
              <a:chOff x="1616982" y="4998022"/>
              <a:chExt cx="743946" cy="859387"/>
            </a:xfrm>
          </p:grpSpPr>
          <p:grpSp>
            <p:nvGrpSpPr>
              <p:cNvPr id="83988" name="组合 27"/>
              <p:cNvGrpSpPr>
                <a:grpSpLocks/>
              </p:cNvGrpSpPr>
              <p:nvPr/>
            </p:nvGrpSpPr>
            <p:grpSpPr bwMode="auto">
              <a:xfrm>
                <a:off x="1616982" y="5431297"/>
                <a:ext cx="743946" cy="426112"/>
                <a:chOff x="1459367" y="2127931"/>
                <a:chExt cx="5060950" cy="2898775"/>
              </a:xfrm>
            </p:grpSpPr>
            <p:sp>
              <p:nvSpPr>
                <p:cNvPr id="839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9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9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3987" name="文本框 31"/>
                <p:cNvSpPr txBox="1">
                  <a:spLocks noChangeArrowheads="1"/>
                </p:cNvSpPr>
                <p:nvPr/>
              </p:nvSpPr>
              <p:spPr bwMode="auto">
                <a:xfrm>
                  <a:off x="2547615" y="5204710"/>
                  <a:ext cx="6703263" cy="575847"/>
                </a:xfrm>
                <a:prstGeom prst="rect">
                  <a:avLst/>
                </a:prstGeom>
                <a:noFill/>
                <a:ln w="9525">
                  <a:noFill/>
                  <a:miter lim="800000"/>
                  <a:headEnd/>
                  <a:tailEnd/>
                </a:ln>
              </p:spPr>
              <p:txBody>
                <a:bodyPr>
                  <a:spAutoFit/>
                </a:bodyPr>
                <a:lstStyle/>
                <a:p>
                  <a14:m>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是空间所有电流产生</a:t>
                  </a:r>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a14:m>
                  <a:r>
                    <a:rPr kumimoji="1" lang="zh-CN" altLang="en-US" sz="2800" b="1" dirty="0">
                      <a:solidFill>
                        <a:srgbClr val="0000FF"/>
                      </a:solidFill>
                      <a:latin typeface="楷体" pitchFamily="49" charset="-122"/>
                      <a:ea typeface="楷体" pitchFamily="49" charset="-122"/>
                    </a:rPr>
                    <a:t>的矢量和</a:t>
                  </a:r>
                </a:p>
              </p:txBody>
            </p:sp>
          </mc:Choice>
          <mc:Fallback xmlns="">
            <p:sp>
              <p:nvSpPr>
                <p:cNvPr id="83987" name="文本框 31"/>
                <p:cNvSpPr txBox="1">
                  <a:spLocks noRot="1" noChangeAspect="1" noMove="1" noResize="1" noEditPoints="1" noAdjustHandles="1" noChangeArrowheads="1" noChangeShapeType="1" noTextEdit="1"/>
                </p:cNvSpPr>
                <p:nvPr/>
              </p:nvSpPr>
              <p:spPr bwMode="auto">
                <a:xfrm>
                  <a:off x="2547615" y="5204710"/>
                  <a:ext cx="6703263" cy="575847"/>
                </a:xfrm>
                <a:prstGeom prst="rect">
                  <a:avLst/>
                </a:prstGeom>
                <a:blipFill>
                  <a:blip r:embed="rId3"/>
                  <a:stretch>
                    <a:fillRect t="-5319" b="-26596"/>
                  </a:stretch>
                </a:blipFill>
                <a:ln w="9525">
                  <a:noFill/>
                  <a:miter lim="800000"/>
                  <a:headEnd/>
                  <a:tailEnd/>
                </a:ln>
              </p:spPr>
              <p:txBody>
                <a:bodyPr/>
                <a:lstStyle/>
                <a:p>
                  <a:r>
                    <a:rPr lang="zh-CN" altLang="en-US">
                      <a:noFill/>
                    </a:rPr>
                    <a:t> </a:t>
                  </a:r>
                </a:p>
              </p:txBody>
            </p:sp>
          </mc:Fallback>
        </mc:AlternateContent>
      </p:grpSp>
      <p:grpSp>
        <p:nvGrpSpPr>
          <p:cNvPr id="4" name="组合 3"/>
          <p:cNvGrpSpPr/>
          <p:nvPr/>
        </p:nvGrpSpPr>
        <p:grpSpPr>
          <a:xfrm>
            <a:off x="1954213" y="650402"/>
            <a:ext cx="8159750" cy="973343"/>
            <a:chOff x="1954213" y="650402"/>
            <a:chExt cx="8159750" cy="973343"/>
          </a:xfrm>
        </p:grpSpPr>
        <p:sp>
          <p:nvSpPr>
            <p:cNvPr id="83999" name="文本框 24"/>
            <p:cNvSpPr txBox="1">
              <a:spLocks noChangeArrowheads="1"/>
            </p:cNvSpPr>
            <p:nvPr/>
          </p:nvSpPr>
          <p:spPr bwMode="auto">
            <a:xfrm>
              <a:off x="1954213" y="712788"/>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0615</a:t>
              </a:r>
              <a:r>
                <a:rPr kumimoji="1" lang="zh-CN" altLang="en-US" sz="2800" b="1" dirty="0">
                  <a:solidFill>
                    <a:srgbClr val="0000FF"/>
                  </a:solidFill>
                  <a:latin typeface="楷体" pitchFamily="49" charset="-122"/>
                  <a:ea typeface="楷体" pitchFamily="49" charset="-122"/>
                </a:rPr>
                <a:t>对稳恒电流产生的磁场，若           ，则</a:t>
              </a:r>
            </a:p>
          </p:txBody>
        </p:sp>
        <mc:AlternateContent xmlns:mc="http://schemas.openxmlformats.org/markup-compatibility/2006" xmlns:a14="http://schemas.microsoft.com/office/drawing/2010/main">
          <mc:Choice Requires="a14">
            <p:sp>
              <p:nvSpPr>
                <p:cNvPr id="44" name="矩形 43"/>
                <p:cNvSpPr/>
                <p:nvPr/>
              </p:nvSpPr>
              <p:spPr>
                <a:xfrm>
                  <a:off x="6958512" y="650402"/>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958512" y="650402"/>
                  <a:ext cx="2107885" cy="973343"/>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857556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83992"/>
                                        </p:tgtEl>
                                        <p:attrNameLst>
                                          <p:attrName>style.visibility</p:attrName>
                                        </p:attrNameLst>
                                      </p:cBhvr>
                                      <p:to>
                                        <p:strVal val="visible"/>
                                      </p:to>
                                    </p:set>
                                    <p:animEffect transition="in" filter="wipe(left)">
                                      <p:cBhvr>
                                        <p:cTn id="25" dur="500"/>
                                        <p:tgtEl>
                                          <p:spTgt spid="8399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83985"/>
                                        </p:tgtEl>
                                        <p:attrNameLst>
                                          <p:attrName>style.visibility</p:attrName>
                                        </p:attrNameLst>
                                      </p:cBhvr>
                                      <p:to>
                                        <p:strVal val="visible"/>
                                      </p:to>
                                    </p:set>
                                    <p:animEffect transition="in" filter="wipe(left)">
                                      <p:cBhvr>
                                        <p:cTn id="29" dur="500"/>
                                        <p:tgtEl>
                                          <p:spTgt spid="8398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5005944"/>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252051" cy="954107"/>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如图，流出纸面的电流为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，流进纸面的电流为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，则下述各式中哪一个是正确的</a:t>
                </a:r>
                <a:r>
                  <a:rPr kumimoji="1" lang="en-US" altLang="zh-CN" sz="2800" b="1" dirty="0">
                    <a:solidFill>
                      <a:srgbClr val="0000FF"/>
                    </a:solidFill>
                    <a:latin typeface="楷体" pitchFamily="49" charset="-122"/>
                    <a:ea typeface="楷体" pitchFamily="49" charset="-122"/>
                  </a:rPr>
                  <a:t>?</a:t>
                </a:r>
                <a:endParaRPr kumimoji="1" lang="zh-CN" altLang="en-US" sz="2800" b="1" dirty="0">
                  <a:solidFill>
                    <a:srgbClr val="0000FF"/>
                  </a:solidFill>
                  <a:latin typeface="楷体" pitchFamily="49" charset="-122"/>
                  <a:ea typeface="楷体" pitchFamily="49"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252051" cy="954107"/>
              </a:xfrm>
              <a:prstGeom prst="rect">
                <a:avLst/>
              </a:prstGeom>
              <a:blipFill>
                <a:blip r:embed="rId2"/>
                <a:stretch>
                  <a:fillRect l="-1477" t="-7643" r="-1477" b="-16561"/>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617663" y="2122630"/>
            <a:ext cx="3543789" cy="1026756"/>
            <a:chOff x="1617663" y="2171617"/>
            <a:chExt cx="3543789" cy="1026756"/>
          </a:xfrm>
        </p:grpSpPr>
        <p:grpSp>
          <p:nvGrpSpPr>
            <p:cNvPr id="54556" name="组合 3"/>
            <p:cNvGrpSpPr>
              <a:grpSpLocks/>
            </p:cNvGrpSpPr>
            <p:nvPr/>
          </p:nvGrpSpPr>
          <p:grpSpPr bwMode="auto">
            <a:xfrm>
              <a:off x="1617663" y="2182813"/>
              <a:ext cx="743819" cy="859691"/>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68" name="矩形 67"/>
                <p:cNvSpPr/>
                <p:nvPr/>
              </p:nvSpPr>
              <p:spPr>
                <a:xfrm>
                  <a:off x="2409545" y="2171617"/>
                  <a:ext cx="2751907"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409545" y="2171617"/>
                  <a:ext cx="2751907" cy="1026756"/>
                </a:xfrm>
                <a:prstGeom prst="rect">
                  <a:avLst/>
                </a:prstGeom>
                <a:blipFill>
                  <a:blip r:embed="rId3"/>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81566"/>
            <a:ext cx="3313867" cy="1042977"/>
            <a:chOff x="1617663" y="3016251"/>
            <a:chExt cx="3313867" cy="1042977"/>
          </a:xfrm>
        </p:grpSpPr>
        <p:grpSp>
          <p:nvGrpSpPr>
            <p:cNvPr id="54549" name="组合 8"/>
            <p:cNvGrpSpPr>
              <a:grpSpLocks/>
            </p:cNvGrpSpPr>
            <p:nvPr/>
          </p:nvGrpSpPr>
          <p:grpSpPr bwMode="auto">
            <a:xfrm>
              <a:off x="1617663" y="3016251"/>
              <a:ext cx="743905" cy="860391"/>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69" name="矩形 68"/>
                <p:cNvSpPr/>
                <p:nvPr/>
              </p:nvSpPr>
              <p:spPr>
                <a:xfrm>
                  <a:off x="2378395" y="3032472"/>
                  <a:ext cx="2553135"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378395" y="3032472"/>
                  <a:ext cx="2553135" cy="1026756"/>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617663" y="4034690"/>
            <a:ext cx="3581568" cy="1028743"/>
            <a:chOff x="1617663" y="3877934"/>
            <a:chExt cx="3581568" cy="1028743"/>
          </a:xfrm>
        </p:grpSpPr>
        <p:grpSp>
          <p:nvGrpSpPr>
            <p:cNvPr id="54542" name="组合 13"/>
            <p:cNvGrpSpPr>
              <a:grpSpLocks/>
            </p:cNvGrpSpPr>
            <p:nvPr/>
          </p:nvGrpSpPr>
          <p:grpSpPr bwMode="auto">
            <a:xfrm>
              <a:off x="1617663" y="3879852"/>
              <a:ext cx="743836" cy="859272"/>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70" name="矩形 69"/>
                <p:cNvSpPr/>
                <p:nvPr/>
              </p:nvSpPr>
              <p:spPr>
                <a:xfrm>
                  <a:off x="2378395" y="3877934"/>
                  <a:ext cx="2820836" cy="1028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2378395" y="3877934"/>
                  <a:ext cx="2820836" cy="1028743"/>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4969056"/>
            <a:ext cx="3647058" cy="1035492"/>
            <a:chOff x="1617663" y="4733922"/>
            <a:chExt cx="3647058" cy="1035492"/>
          </a:xfrm>
        </p:grpSpPr>
        <p:grpSp>
          <p:nvGrpSpPr>
            <p:cNvPr id="54535" name="组合 26"/>
            <p:cNvGrpSpPr>
              <a:grpSpLocks/>
            </p:cNvGrpSpPr>
            <p:nvPr/>
          </p:nvGrpSpPr>
          <p:grpSpPr bwMode="auto">
            <a:xfrm>
              <a:off x="1617663" y="4733922"/>
              <a:ext cx="743946" cy="859213"/>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71" name="矩形 70"/>
                <p:cNvSpPr/>
                <p:nvPr/>
              </p:nvSpPr>
              <p:spPr>
                <a:xfrm>
                  <a:off x="2443885" y="4742658"/>
                  <a:ext cx="2820836"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2443885" y="4742658"/>
                  <a:ext cx="2820836" cy="1026756"/>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5995123" y="1910615"/>
            <a:ext cx="3240087" cy="4248150"/>
            <a:chOff x="5995123" y="1910615"/>
            <a:chExt cx="3240087" cy="4248150"/>
          </a:xfrm>
        </p:grpSpPr>
        <mc:AlternateContent xmlns:mc="http://schemas.openxmlformats.org/markup-compatibility/2006" xmlns:a14="http://schemas.microsoft.com/office/drawing/2010/main">
          <mc:Choice Requires="a14">
            <p:sp>
              <p:nvSpPr>
                <p:cNvPr id="65" name="矩形 64"/>
                <p:cNvSpPr/>
                <p:nvPr/>
              </p:nvSpPr>
              <p:spPr>
                <a:xfrm>
                  <a:off x="6464748" y="4118666"/>
                  <a:ext cx="6304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464748" y="4118666"/>
                  <a:ext cx="63049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8299992" y="2977605"/>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8299992" y="2977605"/>
                  <a:ext cx="4317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141953" y="3895318"/>
                  <a:ext cx="6337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141953" y="3895318"/>
                  <a:ext cx="633700" cy="523220"/>
                </a:xfrm>
                <a:prstGeom prst="rect">
                  <a:avLst/>
                </a:prstGeom>
                <a:blipFill>
                  <a:blip r:embed="rId9"/>
                  <a:stretch>
                    <a:fillRect/>
                  </a:stretch>
                </a:blipFill>
              </p:spPr>
              <p:txBody>
                <a:bodyPr/>
                <a:lstStyle/>
                <a:p>
                  <a:r>
                    <a:rPr lang="zh-CN" altLang="en-US">
                      <a:noFill/>
                    </a:rPr>
                    <a:t> </a:t>
                  </a:r>
                </a:p>
              </p:txBody>
            </p:sp>
          </mc:Fallback>
        </mc:AlternateContent>
        <p:grpSp>
          <p:nvGrpSpPr>
            <p:cNvPr id="63" name="Group 38"/>
            <p:cNvGrpSpPr>
              <a:grpSpLocks/>
            </p:cNvGrpSpPr>
            <p:nvPr/>
          </p:nvGrpSpPr>
          <p:grpSpPr bwMode="auto">
            <a:xfrm>
              <a:off x="5995123" y="1910615"/>
              <a:ext cx="3240087" cy="4248150"/>
              <a:chOff x="3424" y="1298"/>
              <a:chExt cx="2041" cy="2676"/>
            </a:xfrm>
          </p:grpSpPr>
          <p:grpSp>
            <p:nvGrpSpPr>
              <p:cNvPr id="64" name="Group 37"/>
              <p:cNvGrpSpPr>
                <a:grpSpLocks/>
              </p:cNvGrpSpPr>
              <p:nvPr/>
            </p:nvGrpSpPr>
            <p:grpSpPr bwMode="auto">
              <a:xfrm>
                <a:off x="3651" y="1298"/>
                <a:ext cx="1542" cy="2676"/>
                <a:chOff x="3651" y="1298"/>
                <a:chExt cx="1542" cy="2676"/>
              </a:xfrm>
            </p:grpSpPr>
            <p:sp>
              <p:nvSpPr>
                <p:cNvPr id="73" name="Oval 17"/>
                <p:cNvSpPr>
                  <a:spLocks noChangeArrowheads="1"/>
                </p:cNvSpPr>
                <p:nvPr/>
              </p:nvSpPr>
              <p:spPr bwMode="auto">
                <a:xfrm>
                  <a:off x="3876" y="2895"/>
                  <a:ext cx="680" cy="68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74" name="Oval 18"/>
                <p:cNvSpPr>
                  <a:spLocks noChangeArrowheads="1"/>
                </p:cNvSpPr>
                <p:nvPr/>
              </p:nvSpPr>
              <p:spPr bwMode="auto">
                <a:xfrm>
                  <a:off x="4420" y="1897"/>
                  <a:ext cx="499" cy="499"/>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75" name="Oval 19"/>
                <p:cNvSpPr>
                  <a:spLocks noChangeArrowheads="1"/>
                </p:cNvSpPr>
                <p:nvPr/>
              </p:nvSpPr>
              <p:spPr bwMode="auto">
                <a:xfrm>
                  <a:off x="4555" y="2034"/>
                  <a:ext cx="227" cy="227"/>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76" name="Line 20"/>
                <p:cNvSpPr>
                  <a:spLocks noChangeShapeType="1"/>
                </p:cNvSpPr>
                <p:nvPr/>
              </p:nvSpPr>
              <p:spPr bwMode="auto">
                <a:xfrm flipH="1">
                  <a:off x="4601" y="2079"/>
                  <a:ext cx="136" cy="13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21"/>
                <p:cNvSpPr>
                  <a:spLocks noChangeShapeType="1"/>
                </p:cNvSpPr>
                <p:nvPr/>
              </p:nvSpPr>
              <p:spPr bwMode="auto">
                <a:xfrm>
                  <a:off x="4601" y="2079"/>
                  <a:ext cx="136" cy="13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Oval 22"/>
                <p:cNvSpPr>
                  <a:spLocks noChangeArrowheads="1"/>
                </p:cNvSpPr>
                <p:nvPr/>
              </p:nvSpPr>
              <p:spPr bwMode="auto">
                <a:xfrm>
                  <a:off x="4103" y="3122"/>
                  <a:ext cx="227" cy="227"/>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79" name="Oval 23"/>
                <p:cNvSpPr>
                  <a:spLocks noChangeArrowheads="1"/>
                </p:cNvSpPr>
                <p:nvPr/>
              </p:nvSpPr>
              <p:spPr bwMode="auto">
                <a:xfrm>
                  <a:off x="4193" y="3213"/>
                  <a:ext cx="68" cy="68"/>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80" name="Line 24"/>
                <p:cNvSpPr>
                  <a:spLocks noChangeShapeType="1"/>
                </p:cNvSpPr>
                <p:nvPr/>
              </p:nvSpPr>
              <p:spPr bwMode="auto">
                <a:xfrm>
                  <a:off x="4239" y="2895"/>
                  <a:ext cx="136" cy="4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1" name="Line 25"/>
                <p:cNvSpPr>
                  <a:spLocks noChangeShapeType="1"/>
                </p:cNvSpPr>
                <p:nvPr/>
              </p:nvSpPr>
              <p:spPr bwMode="auto">
                <a:xfrm flipH="1" flipV="1">
                  <a:off x="4692" y="1898"/>
                  <a:ext cx="91" cy="45"/>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6" name="Oval 30"/>
                <p:cNvSpPr>
                  <a:spLocks noChangeArrowheads="1"/>
                </p:cNvSpPr>
                <p:nvPr/>
              </p:nvSpPr>
              <p:spPr bwMode="auto">
                <a:xfrm rot="1461229">
                  <a:off x="3651" y="1298"/>
                  <a:ext cx="1542" cy="267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87" name="Oval 31"/>
                <p:cNvSpPr>
                  <a:spLocks noChangeArrowheads="1"/>
                </p:cNvSpPr>
                <p:nvPr/>
              </p:nvSpPr>
              <p:spPr bwMode="auto">
                <a:xfrm rot="1461229">
                  <a:off x="3774" y="1399"/>
                  <a:ext cx="1326" cy="2452"/>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88" name="Line 32"/>
                <p:cNvSpPr>
                  <a:spLocks noChangeShapeType="1"/>
                </p:cNvSpPr>
                <p:nvPr/>
              </p:nvSpPr>
              <p:spPr bwMode="auto">
                <a:xfrm flipV="1">
                  <a:off x="4828" y="3122"/>
                  <a:ext cx="91" cy="13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5055" y="2986"/>
                  <a:ext cx="45" cy="13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
            <p:nvSpPr>
              <p:cNvPr id="72" name="Rectangle 36"/>
              <p:cNvSpPr>
                <a:spLocks noChangeArrowheads="1"/>
              </p:cNvSpPr>
              <p:nvPr/>
            </p:nvSpPr>
            <p:spPr bwMode="auto">
              <a:xfrm>
                <a:off x="3424" y="1298"/>
                <a:ext cx="2041" cy="26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grpSp>
        <mc:AlternateContent xmlns:mc="http://schemas.openxmlformats.org/markup-compatibility/2006" xmlns:a14="http://schemas.microsoft.com/office/drawing/2010/main">
          <mc:Choice Requires="a14">
            <p:sp>
              <p:nvSpPr>
                <p:cNvPr id="92" name="矩形 91"/>
                <p:cNvSpPr/>
                <p:nvPr/>
              </p:nvSpPr>
              <p:spPr>
                <a:xfrm>
                  <a:off x="7902987" y="2378103"/>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7902987" y="2378103"/>
                  <a:ext cx="64197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7838884" y="4310820"/>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7838884" y="4310820"/>
                  <a:ext cx="64197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8480837" y="4666468"/>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8480837" y="4666468"/>
                  <a:ext cx="641971"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2606719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3067050"/>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6435725"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0616</a:t>
                </a:r>
                <a:r>
                  <a:rPr kumimoji="1" lang="zh-CN" altLang="en-US" sz="2800" b="1" dirty="0">
                    <a:solidFill>
                      <a:srgbClr val="0000FF"/>
                    </a:solidFill>
                    <a:latin typeface="楷体" pitchFamily="49" charset="-122"/>
                    <a:ea typeface="楷体" pitchFamily="49" charset="-122"/>
                  </a:rPr>
                  <a:t>图中有两根“无限长”载流均为</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的直导线，有一回路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，则下述正确的是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6435725" cy="954107"/>
              </a:xfrm>
              <a:prstGeom prst="rect">
                <a:avLst/>
              </a:prstGeom>
              <a:blipFill>
                <a:blip r:embed="rId3"/>
                <a:stretch>
                  <a:fillRect l="-1894" t="-7643" r="-1989" b="-15287"/>
                </a:stretch>
              </a:blipFill>
              <a:ln w="9525">
                <a:noFill/>
                <a:miter lim="800000"/>
                <a:headEnd/>
                <a:tailEnd/>
              </a:ln>
            </p:spPr>
            <p:txBody>
              <a:bodyPr/>
              <a:lstStyle/>
              <a:p>
                <a:r>
                  <a:rPr lang="zh-CN" altLang="en-US">
                    <a:noFill/>
                  </a:rPr>
                  <a:t> </a:t>
                </a:r>
              </a:p>
            </p:txBody>
          </p:sp>
        </mc:Fallback>
      </mc:AlternateContent>
      <p:grpSp>
        <p:nvGrpSpPr>
          <p:cNvPr id="51" name="Group 3"/>
          <p:cNvGrpSpPr>
            <a:grpSpLocks/>
          </p:cNvGrpSpPr>
          <p:nvPr/>
        </p:nvGrpSpPr>
        <p:grpSpPr bwMode="auto">
          <a:xfrm>
            <a:off x="8515350" y="466725"/>
            <a:ext cx="3124200" cy="1524000"/>
            <a:chOff x="1728" y="3168"/>
            <a:chExt cx="1968" cy="1056"/>
          </a:xfrm>
        </p:grpSpPr>
        <p:sp>
          <p:nvSpPr>
            <p:cNvPr id="54562" name="Rectangle 4"/>
            <p:cNvSpPr>
              <a:spLocks noChangeArrowheads="1"/>
            </p:cNvSpPr>
            <p:nvPr/>
          </p:nvSpPr>
          <p:spPr bwMode="auto">
            <a:xfrm>
              <a:off x="1728" y="3168"/>
              <a:ext cx="1968" cy="1056"/>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54565" name="Group 7"/>
            <p:cNvGrpSpPr>
              <a:grpSpLocks/>
            </p:cNvGrpSpPr>
            <p:nvPr/>
          </p:nvGrpSpPr>
          <p:grpSpPr bwMode="auto">
            <a:xfrm>
              <a:off x="1968" y="3216"/>
              <a:ext cx="1389" cy="801"/>
              <a:chOff x="7483" y="13162"/>
              <a:chExt cx="2272" cy="1310"/>
            </a:xfrm>
          </p:grpSpPr>
          <p:sp>
            <p:nvSpPr>
              <p:cNvPr id="54566" name="Freeform 8"/>
              <p:cNvSpPr>
                <a:spLocks/>
              </p:cNvSpPr>
              <p:nvPr/>
            </p:nvSpPr>
            <p:spPr bwMode="auto">
              <a:xfrm>
                <a:off x="7483" y="13162"/>
                <a:ext cx="2272" cy="1310"/>
              </a:xfrm>
              <a:custGeom>
                <a:avLst/>
                <a:gdLst>
                  <a:gd name="T0" fmla="*/ 707 w 2272"/>
                  <a:gd name="T1" fmla="*/ 238 h 1310"/>
                  <a:gd name="T2" fmla="*/ 62 w 2272"/>
                  <a:gd name="T3" fmla="*/ 698 h 1310"/>
                  <a:gd name="T4" fmla="*/ 332 w 2272"/>
                  <a:gd name="T5" fmla="*/ 1223 h 1310"/>
                  <a:gd name="T6" fmla="*/ 1217 w 2272"/>
                  <a:gd name="T7" fmla="*/ 1223 h 1310"/>
                  <a:gd name="T8" fmla="*/ 2177 w 2272"/>
                  <a:gd name="T9" fmla="*/ 728 h 1310"/>
                  <a:gd name="T10" fmla="*/ 1787 w 2272"/>
                  <a:gd name="T11" fmla="*/ 82 h 1310"/>
                  <a:gd name="T12" fmla="*/ 707 w 2272"/>
                  <a:gd name="T13" fmla="*/ 238 h 1310"/>
                  <a:gd name="T14" fmla="*/ 0 60000 65536"/>
                  <a:gd name="T15" fmla="*/ 0 60000 65536"/>
                  <a:gd name="T16" fmla="*/ 0 60000 65536"/>
                  <a:gd name="T17" fmla="*/ 0 60000 65536"/>
                  <a:gd name="T18" fmla="*/ 0 60000 65536"/>
                  <a:gd name="T19" fmla="*/ 0 60000 65536"/>
                  <a:gd name="T20" fmla="*/ 0 60000 65536"/>
                  <a:gd name="T21" fmla="*/ 0 w 2272"/>
                  <a:gd name="T22" fmla="*/ 0 h 1310"/>
                  <a:gd name="T23" fmla="*/ 2272 w 2272"/>
                  <a:gd name="T24" fmla="*/ 1310 h 13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2" h="1310">
                    <a:moveTo>
                      <a:pt x="707" y="238"/>
                    </a:moveTo>
                    <a:cubicBezTo>
                      <a:pt x="420" y="341"/>
                      <a:pt x="124" y="534"/>
                      <a:pt x="62" y="698"/>
                    </a:cubicBezTo>
                    <a:cubicBezTo>
                      <a:pt x="0" y="862"/>
                      <a:pt x="140" y="1136"/>
                      <a:pt x="332" y="1223"/>
                    </a:cubicBezTo>
                    <a:cubicBezTo>
                      <a:pt x="524" y="1310"/>
                      <a:pt x="909" y="1306"/>
                      <a:pt x="1217" y="1223"/>
                    </a:cubicBezTo>
                    <a:cubicBezTo>
                      <a:pt x="1525" y="1140"/>
                      <a:pt x="2082" y="918"/>
                      <a:pt x="2177" y="728"/>
                    </a:cubicBezTo>
                    <a:cubicBezTo>
                      <a:pt x="2272" y="538"/>
                      <a:pt x="2032" y="164"/>
                      <a:pt x="1787" y="82"/>
                    </a:cubicBezTo>
                    <a:cubicBezTo>
                      <a:pt x="1542" y="0"/>
                      <a:pt x="1007" y="160"/>
                      <a:pt x="707" y="238"/>
                    </a:cubicBezTo>
                    <a:close/>
                  </a:path>
                </a:pathLst>
              </a:custGeom>
              <a:solidFill>
                <a:srgbClr val="FFFFFF"/>
              </a:solidFill>
              <a:ln w="9525">
                <a:solidFill>
                  <a:srgbClr val="000000"/>
                </a:solidFill>
                <a:round/>
                <a:headEnd/>
                <a:tailEnd/>
              </a:ln>
            </p:spPr>
            <p:txBody>
              <a:bodyPr/>
              <a:lstStyle/>
              <a:p>
                <a:endParaRPr lang="zh-CN" altLang="en-US"/>
              </a:p>
            </p:txBody>
          </p:sp>
          <p:grpSp>
            <p:nvGrpSpPr>
              <p:cNvPr id="54567" name="Group 9"/>
              <p:cNvGrpSpPr>
                <a:grpSpLocks/>
              </p:cNvGrpSpPr>
              <p:nvPr/>
            </p:nvGrpSpPr>
            <p:grpSpPr bwMode="auto">
              <a:xfrm>
                <a:off x="7920" y="13920"/>
                <a:ext cx="306" cy="306"/>
                <a:chOff x="8460" y="9084"/>
                <a:chExt cx="306" cy="306"/>
              </a:xfrm>
            </p:grpSpPr>
            <p:sp>
              <p:nvSpPr>
                <p:cNvPr id="54571" name="Oval 10"/>
                <p:cNvSpPr>
                  <a:spLocks noChangeArrowheads="1"/>
                </p:cNvSpPr>
                <p:nvPr/>
              </p:nvSpPr>
              <p:spPr bwMode="auto">
                <a:xfrm>
                  <a:off x="8460" y="9084"/>
                  <a:ext cx="306" cy="306"/>
                </a:xfrm>
                <a:prstGeom prst="ellipse">
                  <a:avLst/>
                </a:prstGeom>
                <a:solidFill>
                  <a:srgbClr val="FFFFFF"/>
                </a:solidFill>
                <a:ln w="19050">
                  <a:solidFill>
                    <a:srgbClr val="000000"/>
                  </a:solidFill>
                  <a:round/>
                  <a:headEnd/>
                  <a:tailEnd/>
                </a:ln>
              </p:spPr>
              <p:txBody>
                <a:bodyPr/>
                <a:lstStyle/>
                <a:p>
                  <a:endParaRPr lang="zh-CN" altLang="en-US">
                    <a:latin typeface="等线" pitchFamily="2" charset="-122"/>
                    <a:ea typeface="等线" pitchFamily="2" charset="-122"/>
                  </a:endParaRPr>
                </a:p>
              </p:txBody>
            </p:sp>
            <p:sp>
              <p:nvSpPr>
                <p:cNvPr id="54572" name="Oval 11"/>
                <p:cNvSpPr>
                  <a:spLocks noChangeArrowheads="1"/>
                </p:cNvSpPr>
                <p:nvPr/>
              </p:nvSpPr>
              <p:spPr bwMode="auto">
                <a:xfrm>
                  <a:off x="8572" y="9240"/>
                  <a:ext cx="68" cy="68"/>
                </a:xfrm>
                <a:prstGeom prst="ellipse">
                  <a:avLst/>
                </a:prstGeom>
                <a:solidFill>
                  <a:srgbClr val="000000"/>
                </a:solidFill>
                <a:ln w="9525">
                  <a:solidFill>
                    <a:srgbClr val="000000"/>
                  </a:solidFill>
                  <a:round/>
                  <a:headEnd/>
                  <a:tailEnd/>
                </a:ln>
              </p:spPr>
              <p:txBody>
                <a:bodyPr/>
                <a:lstStyle/>
                <a:p>
                  <a:endParaRPr lang="zh-CN" altLang="en-US">
                    <a:latin typeface="等线" pitchFamily="2" charset="-122"/>
                    <a:ea typeface="等线" pitchFamily="2" charset="-122"/>
                  </a:endParaRPr>
                </a:p>
              </p:txBody>
            </p:sp>
          </p:grpSp>
          <p:grpSp>
            <p:nvGrpSpPr>
              <p:cNvPr id="54568" name="Group 12"/>
              <p:cNvGrpSpPr>
                <a:grpSpLocks/>
              </p:cNvGrpSpPr>
              <p:nvPr/>
            </p:nvGrpSpPr>
            <p:grpSpPr bwMode="auto">
              <a:xfrm>
                <a:off x="8820" y="13608"/>
                <a:ext cx="380" cy="412"/>
                <a:chOff x="7740" y="9084"/>
                <a:chExt cx="380" cy="412"/>
              </a:xfrm>
            </p:grpSpPr>
            <p:sp>
              <p:nvSpPr>
                <p:cNvPr id="54570" name="Oval 13"/>
                <p:cNvSpPr>
                  <a:spLocks noChangeArrowheads="1"/>
                </p:cNvSpPr>
                <p:nvPr/>
              </p:nvSpPr>
              <p:spPr bwMode="auto">
                <a:xfrm>
                  <a:off x="7740" y="9084"/>
                  <a:ext cx="306" cy="306"/>
                </a:xfrm>
                <a:prstGeom prst="ellipse">
                  <a:avLst/>
                </a:prstGeom>
                <a:solidFill>
                  <a:srgbClr val="FFFFFF"/>
                </a:solidFill>
                <a:ln w="19050">
                  <a:solidFill>
                    <a:srgbClr val="000000"/>
                  </a:solidFill>
                  <a:round/>
                  <a:headEnd/>
                  <a:tailEnd/>
                </a:ln>
              </p:spPr>
              <p:txBody>
                <a:bodyPr/>
                <a:lstStyle/>
                <a:p>
                  <a:endParaRPr lang="zh-CN" altLang="en-US">
                    <a:latin typeface="等线" pitchFamily="2" charset="-122"/>
                    <a:ea typeface="等线" pitchFamily="2" charset="-122"/>
                  </a:endParaRPr>
                </a:p>
              </p:txBody>
            </p:sp>
            <p:graphicFrame>
              <p:nvGraphicFramePr>
                <p:cNvPr id="54514" name="Object 242"/>
                <p:cNvGraphicFramePr>
                  <a:graphicFrameLocks noChangeAspect="1"/>
                </p:cNvGraphicFramePr>
                <p:nvPr/>
              </p:nvGraphicFramePr>
              <p:xfrm>
                <a:off x="7740" y="9084"/>
                <a:ext cx="380" cy="412"/>
              </p:xfrm>
              <a:graphic>
                <a:graphicData uri="http://schemas.openxmlformats.org/presentationml/2006/ole">
                  <mc:AlternateContent xmlns:mc="http://schemas.openxmlformats.org/markup-compatibility/2006">
                    <mc:Choice xmlns:v="urn:schemas-microsoft-com:vml" Requires="v">
                      <p:oleObj spid="_x0000_s99335" r:id="rId4" imgW="114102" imgH="126780" progId="Equation.3">
                        <p:embed/>
                      </p:oleObj>
                    </mc:Choice>
                    <mc:Fallback>
                      <p:oleObj r:id="rId4" imgW="114102" imgH="126780" progId="Equation.3">
                        <p:embed/>
                        <p:pic>
                          <p:nvPicPr>
                            <p:cNvPr id="54514" name="Object 2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 y="9084"/>
                              <a:ext cx="38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4569" name="Freeform 16"/>
              <p:cNvSpPr>
                <a:spLocks/>
              </p:cNvSpPr>
              <p:nvPr/>
            </p:nvSpPr>
            <p:spPr bwMode="auto">
              <a:xfrm>
                <a:off x="9015" y="14115"/>
                <a:ext cx="345" cy="165"/>
              </a:xfrm>
              <a:custGeom>
                <a:avLst/>
                <a:gdLst>
                  <a:gd name="T0" fmla="*/ 0 w 345"/>
                  <a:gd name="T1" fmla="*/ 165 h 165"/>
                  <a:gd name="T2" fmla="*/ 345 w 345"/>
                  <a:gd name="T3" fmla="*/ 0 h 165"/>
                  <a:gd name="T4" fmla="*/ 0 60000 65536"/>
                  <a:gd name="T5" fmla="*/ 0 60000 65536"/>
                  <a:gd name="T6" fmla="*/ 0 w 345"/>
                  <a:gd name="T7" fmla="*/ 0 h 165"/>
                  <a:gd name="T8" fmla="*/ 345 w 345"/>
                  <a:gd name="T9" fmla="*/ 165 h 165"/>
                </a:gdLst>
                <a:ahLst/>
                <a:cxnLst>
                  <a:cxn ang="T4">
                    <a:pos x="T0" y="T1"/>
                  </a:cxn>
                  <a:cxn ang="T5">
                    <a:pos x="T2" y="T3"/>
                  </a:cxn>
                </a:cxnLst>
                <a:rect l="T6" t="T7" r="T8" b="T9"/>
                <a:pathLst>
                  <a:path w="345" h="165">
                    <a:moveTo>
                      <a:pt x="0" y="165"/>
                    </a:moveTo>
                    <a:lnTo>
                      <a:pt x="345" y="0"/>
                    </a:lnTo>
                  </a:path>
                </a:pathLst>
              </a:custGeom>
              <a:noFill/>
              <a:ln w="9525">
                <a:solidFill>
                  <a:srgbClr val="000000"/>
                </a:solidFill>
                <a:round/>
                <a:headEnd/>
                <a:tailEnd type="triangle" w="sm" len="lg"/>
              </a:ln>
            </p:spPr>
            <p:txBody>
              <a:bodyPr/>
              <a:lstStyle/>
              <a:p>
                <a:endParaRPr lang="zh-CN" altLang="en-US"/>
              </a:p>
            </p:txBody>
          </p:sp>
        </p:grpSp>
      </p:grpSp>
      <mc:AlternateContent xmlns:mc="http://schemas.openxmlformats.org/markup-compatibility/2006" xmlns:a14="http://schemas.microsoft.com/office/drawing/2010/main">
        <mc:Choice Requires="a14">
          <p:sp>
            <p:nvSpPr>
              <p:cNvPr id="65" name="矩形 64"/>
              <p:cNvSpPr/>
              <p:nvPr/>
            </p:nvSpPr>
            <p:spPr>
              <a:xfrm>
                <a:off x="10396785" y="68511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0396785" y="685118"/>
                <a:ext cx="4317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437500" y="798530"/>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9437500" y="798530"/>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10515587" y="1321750"/>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0515587" y="1321750"/>
                <a:ext cx="482183" cy="523220"/>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1617663" y="2122630"/>
            <a:ext cx="8504237" cy="973343"/>
            <a:chOff x="1617663" y="2171617"/>
            <a:chExt cx="8504237" cy="973343"/>
          </a:xfrm>
        </p:grpSpPr>
        <p:grpSp>
          <p:nvGrpSpPr>
            <p:cNvPr id="54555" name="组合 35"/>
            <p:cNvGrpSpPr>
              <a:grpSpLocks/>
            </p:cNvGrpSpPr>
            <p:nvPr/>
          </p:nvGrpSpPr>
          <p:grpSpPr bwMode="auto">
            <a:xfrm>
              <a:off x="1617663" y="2182812"/>
              <a:ext cx="8504237" cy="859691"/>
              <a:chOff x="1616982" y="2568618"/>
              <a:chExt cx="8505694" cy="859387"/>
            </a:xfrm>
          </p:grpSpPr>
          <p:grpSp>
            <p:nvGrpSpPr>
              <p:cNvPr id="54556" name="组合 3"/>
              <p:cNvGrpSpPr>
                <a:grpSpLocks/>
              </p:cNvGrpSpPr>
              <p:nvPr/>
            </p:nvGrpSpPr>
            <p:grpSpPr bwMode="auto">
              <a:xfrm>
                <a:off x="1616982" y="2568618"/>
                <a:ext cx="743946" cy="859387"/>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4557" name="文本框 18"/>
                  <p:cNvSpPr txBox="1">
                    <a:spLocks noChangeArrowheads="1"/>
                  </p:cNvSpPr>
                  <p:nvPr/>
                </p:nvSpPr>
                <p:spPr bwMode="auto">
                  <a:xfrm>
                    <a:off x="2547615" y="2753779"/>
                    <a:ext cx="7575061" cy="523035"/>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57" name="文本框 18"/>
                  <p:cNvSpPr txBox="1">
                    <a:spLocks noRot="1" noChangeAspect="1" noMove="1" noResize="1" noEditPoints="1" noAdjustHandles="1" noChangeArrowheads="1" noChangeShapeType="1" noTextEdit="1"/>
                  </p:cNvSpPr>
                  <p:nvPr/>
                </p:nvSpPr>
                <p:spPr bwMode="auto">
                  <a:xfrm>
                    <a:off x="2547615" y="2753779"/>
                    <a:ext cx="7575061" cy="523035"/>
                  </a:xfrm>
                  <a:prstGeom prst="rect">
                    <a:avLst/>
                  </a:prstGeom>
                  <a:blipFill>
                    <a:blip r:embed="rId6"/>
                    <a:stretch>
                      <a:fillRect t="-15116" b="-27907"/>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矩形 67"/>
                <p:cNvSpPr/>
                <p:nvPr/>
              </p:nvSpPr>
              <p:spPr>
                <a:xfrm>
                  <a:off x="2409545" y="2171617"/>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409545" y="2171617"/>
                  <a:ext cx="2107885" cy="973343"/>
                </a:xfrm>
                <a:prstGeom prst="rect">
                  <a:avLst/>
                </a:prstGeom>
                <a:blipFill>
                  <a:blip r:embed="rId13"/>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16251"/>
            <a:ext cx="8324850" cy="1041816"/>
            <a:chOff x="1617663" y="3016251"/>
            <a:chExt cx="8324850" cy="1041816"/>
          </a:xfrm>
        </p:grpSpPr>
        <p:grpSp>
          <p:nvGrpSpPr>
            <p:cNvPr id="54548" name="组合 36"/>
            <p:cNvGrpSpPr>
              <a:grpSpLocks/>
            </p:cNvGrpSpPr>
            <p:nvPr/>
          </p:nvGrpSpPr>
          <p:grpSpPr bwMode="auto">
            <a:xfrm>
              <a:off x="1617663" y="3016251"/>
              <a:ext cx="8324850" cy="860391"/>
              <a:chOff x="1616982" y="3350397"/>
              <a:chExt cx="8325304" cy="859387"/>
            </a:xfrm>
          </p:grpSpPr>
          <p:grpSp>
            <p:nvGrpSpPr>
              <p:cNvPr id="54549" name="组合 8"/>
              <p:cNvGrpSpPr>
                <a:grpSpLocks/>
              </p:cNvGrpSpPr>
              <p:nvPr/>
            </p:nvGrpSpPr>
            <p:grpSpPr bwMode="auto">
              <a:xfrm>
                <a:off x="1616982" y="3350397"/>
                <a:ext cx="743946" cy="859387"/>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4550" name="文本框 19"/>
                  <p:cNvSpPr txBox="1">
                    <a:spLocks noChangeArrowheads="1"/>
                  </p:cNvSpPr>
                  <p:nvPr/>
                </p:nvSpPr>
                <p:spPr bwMode="auto">
                  <a:xfrm>
                    <a:off x="2547615" y="3626512"/>
                    <a:ext cx="7394671" cy="522609"/>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50" name="文本框 19"/>
                  <p:cNvSpPr txBox="1">
                    <a:spLocks noRot="1" noChangeAspect="1" noMove="1" noResize="1" noEditPoints="1" noAdjustHandles="1" noChangeArrowheads="1" noChangeShapeType="1" noTextEdit="1"/>
                  </p:cNvSpPr>
                  <p:nvPr/>
                </p:nvSpPr>
                <p:spPr bwMode="auto">
                  <a:xfrm>
                    <a:off x="2547615" y="3626512"/>
                    <a:ext cx="7394671" cy="522609"/>
                  </a:xfrm>
                  <a:prstGeom prst="rect">
                    <a:avLst/>
                  </a:prstGeom>
                  <a:blipFill>
                    <a:blip r:embed="rId7"/>
                    <a:stretch>
                      <a:fillRect t="-15116" b="-27907"/>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9" name="矩形 68"/>
                <p:cNvSpPr/>
                <p:nvPr/>
              </p:nvSpPr>
              <p:spPr>
                <a:xfrm>
                  <a:off x="2378395" y="3084724"/>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378395" y="3084724"/>
                  <a:ext cx="2107885" cy="973343"/>
                </a:xfrm>
                <a:prstGeom prst="rect">
                  <a:avLst/>
                </a:prstGeom>
                <a:blipFill>
                  <a:blip r:embed="rId14"/>
                  <a:stretch>
                    <a:fillRect/>
                  </a:stretch>
                </a:blipFill>
              </p:spPr>
              <p:txBody>
                <a:bodyPr/>
                <a:lstStyle/>
                <a:p>
                  <a:r>
                    <a:rPr lang="zh-CN" altLang="en-US">
                      <a:noFill/>
                    </a:rPr>
                    <a:t> </a:t>
                  </a:r>
                </a:p>
              </p:txBody>
            </p:sp>
          </mc:Fallback>
        </mc:AlternateContent>
      </p:grpSp>
      <p:grpSp>
        <p:nvGrpSpPr>
          <p:cNvPr id="4" name="组合 3"/>
          <p:cNvGrpSpPr/>
          <p:nvPr/>
        </p:nvGrpSpPr>
        <p:grpSpPr>
          <a:xfrm>
            <a:off x="1617663" y="3879852"/>
            <a:ext cx="9194800" cy="1049803"/>
            <a:chOff x="1617663" y="3879852"/>
            <a:chExt cx="9194800" cy="1049803"/>
          </a:xfrm>
        </p:grpSpPr>
        <p:grpSp>
          <p:nvGrpSpPr>
            <p:cNvPr id="54541" name="组合 37"/>
            <p:cNvGrpSpPr>
              <a:grpSpLocks/>
            </p:cNvGrpSpPr>
            <p:nvPr/>
          </p:nvGrpSpPr>
          <p:grpSpPr bwMode="auto">
            <a:xfrm>
              <a:off x="1617663" y="3879852"/>
              <a:ext cx="9194800" cy="859272"/>
              <a:chOff x="1616982" y="4199905"/>
              <a:chExt cx="9196161" cy="859387"/>
            </a:xfrm>
          </p:grpSpPr>
          <p:grpSp>
            <p:nvGrpSpPr>
              <p:cNvPr id="54542" name="组合 13"/>
              <p:cNvGrpSpPr>
                <a:grpSpLocks/>
              </p:cNvGrpSpPr>
              <p:nvPr/>
            </p:nvGrpSpPr>
            <p:grpSpPr bwMode="auto">
              <a:xfrm>
                <a:off x="1616982" y="4199905"/>
                <a:ext cx="743946" cy="859387"/>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4543" name="文本框 20"/>
                  <p:cNvSpPr txBox="1">
                    <a:spLocks noChangeArrowheads="1"/>
                  </p:cNvSpPr>
                  <p:nvPr/>
                </p:nvSpPr>
                <p:spPr bwMode="auto">
                  <a:xfrm>
                    <a:off x="2547614" y="4480969"/>
                    <a:ext cx="8265529" cy="52329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43" name="文本框 20"/>
                  <p:cNvSpPr txBox="1">
                    <a:spLocks noRot="1" noChangeAspect="1" noMove="1" noResize="1" noEditPoints="1" noAdjustHandles="1" noChangeArrowheads="1" noChangeShapeType="1" noTextEdit="1"/>
                  </p:cNvSpPr>
                  <p:nvPr/>
                </p:nvSpPr>
                <p:spPr bwMode="auto">
                  <a:xfrm>
                    <a:off x="2547614" y="4480969"/>
                    <a:ext cx="8265529" cy="523290"/>
                  </a:xfrm>
                  <a:prstGeom prst="rect">
                    <a:avLst/>
                  </a:prstGeom>
                  <a:blipFill>
                    <a:blip r:embed="rId8"/>
                    <a:stretch>
                      <a:fillRect t="-16471" b="-29412"/>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2378395" y="3956312"/>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2378395" y="3956312"/>
                  <a:ext cx="2107885" cy="973343"/>
                </a:xfrm>
                <a:prstGeom prst="rect">
                  <a:avLst/>
                </a:prstGeom>
                <a:blipFill>
                  <a:blip r:embed="rId15"/>
                  <a:stretch>
                    <a:fillRect/>
                  </a:stretch>
                </a:blipFill>
              </p:spPr>
              <p:txBody>
                <a:bodyPr/>
                <a:lstStyle/>
                <a:p>
                  <a:r>
                    <a:rPr lang="zh-CN" altLang="en-US">
                      <a:noFill/>
                    </a:rPr>
                    <a:t> </a:t>
                  </a:r>
                </a:p>
              </p:txBody>
            </p:sp>
          </mc:Fallback>
        </mc:AlternateContent>
      </p:grpSp>
      <p:grpSp>
        <p:nvGrpSpPr>
          <p:cNvPr id="5" name="组合 4"/>
          <p:cNvGrpSpPr/>
          <p:nvPr/>
        </p:nvGrpSpPr>
        <p:grpSpPr>
          <a:xfrm>
            <a:off x="1617663" y="4733922"/>
            <a:ext cx="9617075" cy="1060457"/>
            <a:chOff x="1617663" y="4733922"/>
            <a:chExt cx="9617075" cy="1060457"/>
          </a:xfrm>
        </p:grpSpPr>
        <p:grpSp>
          <p:nvGrpSpPr>
            <p:cNvPr id="54534" name="组合 38"/>
            <p:cNvGrpSpPr>
              <a:grpSpLocks/>
            </p:cNvGrpSpPr>
            <p:nvPr/>
          </p:nvGrpSpPr>
          <p:grpSpPr bwMode="auto">
            <a:xfrm>
              <a:off x="1617663" y="4733922"/>
              <a:ext cx="9617075" cy="859213"/>
              <a:chOff x="1616982" y="5054362"/>
              <a:chExt cx="9617075" cy="859387"/>
            </a:xfrm>
          </p:grpSpPr>
          <p:grpSp>
            <p:nvGrpSpPr>
              <p:cNvPr id="54535" name="组合 26"/>
              <p:cNvGrpSpPr>
                <a:grpSpLocks/>
              </p:cNvGrpSpPr>
              <p:nvPr/>
            </p:nvGrpSpPr>
            <p:grpSpPr bwMode="auto">
              <a:xfrm>
                <a:off x="1616982" y="5054362"/>
                <a:ext cx="743946" cy="859387"/>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4536" name="文本框 31"/>
                  <p:cNvSpPr txBox="1">
                    <a:spLocks noChangeArrowheads="1"/>
                  </p:cNvSpPr>
                  <p:nvPr/>
                </p:nvSpPr>
                <p:spPr bwMode="auto">
                  <a:xfrm>
                    <a:off x="2547615" y="5335426"/>
                    <a:ext cx="8686442" cy="523326"/>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常量</a:t>
                    </a:r>
                  </a:p>
                </p:txBody>
              </p:sp>
            </mc:Choice>
            <mc:Fallback xmlns="">
              <p:sp>
                <p:nvSpPr>
                  <p:cNvPr id="54536" name="文本框 31"/>
                  <p:cNvSpPr txBox="1">
                    <a:spLocks noRot="1" noChangeAspect="1" noMove="1" noResize="1" noEditPoints="1" noAdjustHandles="1" noChangeArrowheads="1" noChangeShapeType="1" noTextEdit="1"/>
                  </p:cNvSpPr>
                  <p:nvPr/>
                </p:nvSpPr>
                <p:spPr bwMode="auto">
                  <a:xfrm>
                    <a:off x="2547615" y="5335426"/>
                    <a:ext cx="8686442" cy="523326"/>
                  </a:xfrm>
                  <a:prstGeom prst="rect">
                    <a:avLst/>
                  </a:prstGeom>
                  <a:blipFill>
                    <a:blip r:embed="rId16"/>
                    <a:stretch>
                      <a:fillRect t="-15294" b="-30588"/>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矩形 70"/>
                <p:cNvSpPr/>
                <p:nvPr/>
              </p:nvSpPr>
              <p:spPr>
                <a:xfrm>
                  <a:off x="2443885" y="4821036"/>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2443885" y="4821036"/>
                  <a:ext cx="2107885" cy="973343"/>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3413405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225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2750"/>
                            </p:stCondLst>
                            <p:childTnLst>
                              <p:par>
                                <p:cTn id="36" presetID="2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5" grpId="0"/>
      <p:bldP spid="66" grpId="0"/>
      <p:bldP spid="6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3067050"/>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618537" cy="13843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0617</a:t>
                </a:r>
                <a:r>
                  <a:rPr kumimoji="1" lang="zh-CN" altLang="en-US" sz="2800" b="1" dirty="0">
                    <a:solidFill>
                      <a:srgbClr val="0000FF"/>
                    </a:solidFill>
                    <a:latin typeface="楷体" pitchFamily="49" charset="-122"/>
                    <a:ea typeface="楷体" pitchFamily="49" charset="-122"/>
                  </a:rPr>
                  <a:t>取一闭合积分回路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，使三根载流导线穿过它所围成的面，现改变三根导线之间的相互间隔，但不越出积分回路，则</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618537" cy="1384300"/>
              </a:xfrm>
              <a:prstGeom prst="rect">
                <a:avLst/>
              </a:prstGeom>
              <a:blipFill>
                <a:blip r:embed="rId2"/>
                <a:stretch>
                  <a:fillRect l="-1414" t="-5286" r="-1485" b="-11454"/>
                </a:stretch>
              </a:blipFill>
              <a:ln w="9525">
                <a:noFill/>
                <a:miter lim="800000"/>
                <a:headEnd/>
                <a:tailEnd/>
              </a:ln>
            </p:spPr>
            <p:txBody>
              <a:bodyPr/>
              <a:lstStyle/>
              <a:p>
                <a:r>
                  <a:rPr lang="zh-CN" altLang="en-US">
                    <a:noFill/>
                  </a:rPr>
                  <a:t> </a:t>
                </a:r>
              </a:p>
            </p:txBody>
          </p:sp>
        </mc:Fallback>
      </mc:AlternateContent>
      <p:grpSp>
        <p:nvGrpSpPr>
          <p:cNvPr id="53636" name="组合 35"/>
          <p:cNvGrpSpPr>
            <a:grpSpLocks/>
          </p:cNvGrpSpPr>
          <p:nvPr/>
        </p:nvGrpSpPr>
        <p:grpSpPr bwMode="auto">
          <a:xfrm>
            <a:off x="1617663" y="2247900"/>
            <a:ext cx="7619103" cy="858838"/>
            <a:chOff x="1616982" y="2568618"/>
            <a:chExt cx="7620408"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3638" name="文本框 18"/>
                <p:cNvSpPr txBox="1">
                  <a:spLocks noChangeArrowheads="1"/>
                </p:cNvSpPr>
                <p:nvPr/>
              </p:nvSpPr>
              <p:spPr bwMode="auto">
                <a:xfrm>
                  <a:off x="2547616" y="2753779"/>
                  <a:ext cx="6689774"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smtClean="0">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不变，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38" name="文本框 18"/>
                <p:cNvSpPr txBox="1">
                  <a:spLocks noRot="1" noChangeAspect="1" noMove="1" noResize="1" noEditPoints="1" noAdjustHandles="1" noChangeArrowheads="1" noChangeShapeType="1" noTextEdit="1"/>
                </p:cNvSpPr>
                <p:nvPr/>
              </p:nvSpPr>
              <p:spPr bwMode="auto">
                <a:xfrm>
                  <a:off x="2547616" y="2753779"/>
                  <a:ext cx="6689774" cy="575847"/>
                </a:xfrm>
                <a:prstGeom prst="rect">
                  <a:avLst/>
                </a:prstGeom>
                <a:blipFill>
                  <a:blip r:embed="rId3"/>
                  <a:stretch>
                    <a:fillRect l="-1823" t="-5263" b="-24211"/>
                  </a:stretch>
                </a:blipFill>
                <a:ln w="9525">
                  <a:noFill/>
                  <a:miter lim="800000"/>
                  <a:headEnd/>
                  <a:tailEnd/>
                </a:ln>
              </p:spPr>
              <p:txBody>
                <a:bodyPr/>
                <a:lstStyle/>
                <a:p>
                  <a:r>
                    <a:rPr lang="zh-CN" altLang="en-US">
                      <a:noFill/>
                    </a:rPr>
                    <a:t> </a:t>
                  </a:r>
                </a:p>
              </p:txBody>
            </p:sp>
          </mc:Fallback>
        </mc:AlternateContent>
      </p:grpSp>
      <p:grpSp>
        <p:nvGrpSpPr>
          <p:cNvPr id="53629" name="组合 36"/>
          <p:cNvGrpSpPr>
            <a:grpSpLocks/>
          </p:cNvGrpSpPr>
          <p:nvPr/>
        </p:nvGrpSpPr>
        <p:grpSpPr bwMode="auto">
          <a:xfrm>
            <a:off x="1617663" y="3028950"/>
            <a:ext cx="7367311" cy="860425"/>
            <a:chOff x="1616982" y="3350397"/>
            <a:chExt cx="7367713"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3631" name="文本框 19"/>
                <p:cNvSpPr txBox="1">
                  <a:spLocks noChangeArrowheads="1"/>
                </p:cNvSpPr>
                <p:nvPr/>
              </p:nvSpPr>
              <p:spPr bwMode="auto">
                <a:xfrm>
                  <a:off x="2547615" y="3626512"/>
                  <a:ext cx="6437080" cy="57478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不变，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改变</a:t>
                  </a:r>
                </a:p>
              </p:txBody>
            </p:sp>
          </mc:Choice>
          <mc:Fallback xmlns="">
            <p:sp>
              <p:nvSpPr>
                <p:cNvPr id="53631" name="文本框 19"/>
                <p:cNvSpPr txBox="1">
                  <a:spLocks noRot="1" noChangeAspect="1" noMove="1" noResize="1" noEditPoints="1" noAdjustHandles="1" noChangeArrowheads="1" noChangeShapeType="1" noTextEdit="1"/>
                </p:cNvSpPr>
                <p:nvPr/>
              </p:nvSpPr>
              <p:spPr bwMode="auto">
                <a:xfrm>
                  <a:off x="2547615" y="3626512"/>
                  <a:ext cx="6437080" cy="574785"/>
                </a:xfrm>
                <a:prstGeom prst="rect">
                  <a:avLst/>
                </a:prstGeom>
                <a:blipFill>
                  <a:blip r:embed="rId4"/>
                  <a:stretch>
                    <a:fillRect l="-1894" t="-5263" b="-24211"/>
                  </a:stretch>
                </a:blipFill>
                <a:ln w="9525">
                  <a:noFill/>
                  <a:miter lim="800000"/>
                  <a:headEnd/>
                  <a:tailEnd/>
                </a:ln>
              </p:spPr>
              <p:txBody>
                <a:bodyPr/>
                <a:lstStyle/>
                <a:p>
                  <a:r>
                    <a:rPr lang="zh-CN" altLang="en-US">
                      <a:noFill/>
                    </a:rPr>
                    <a:t> </a:t>
                  </a:r>
                </a:p>
              </p:txBody>
            </p:sp>
          </mc:Fallback>
        </mc:AlternateContent>
      </p:grpSp>
      <p:grpSp>
        <p:nvGrpSpPr>
          <p:cNvPr id="53622" name="组合 37"/>
          <p:cNvGrpSpPr>
            <a:grpSpLocks/>
          </p:cNvGrpSpPr>
          <p:nvPr/>
        </p:nvGrpSpPr>
        <p:grpSpPr bwMode="auto">
          <a:xfrm>
            <a:off x="1617663" y="3879850"/>
            <a:ext cx="7499833" cy="858838"/>
            <a:chOff x="1616982" y="4199905"/>
            <a:chExt cx="7500943"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4" y="4480969"/>
                  <a:ext cx="6570311"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改变，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4" y="4480969"/>
                  <a:ext cx="6570311" cy="575847"/>
                </a:xfrm>
                <a:prstGeom prst="rect">
                  <a:avLst/>
                </a:prstGeom>
                <a:blipFill>
                  <a:blip r:embed="rId5"/>
                  <a:stretch>
                    <a:fillRect l="-1855" t="-6383" b="-25532"/>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733925"/>
            <a:ext cx="7619102" cy="858838"/>
            <a:chOff x="1616982" y="5054362"/>
            <a:chExt cx="7619102"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335426"/>
                  <a:ext cx="6688469"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改变，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改变</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335426"/>
                  <a:ext cx="6688469" cy="575847"/>
                </a:xfrm>
                <a:prstGeom prst="rect">
                  <a:avLst/>
                </a:prstGeom>
                <a:blipFill>
                  <a:blip r:embed="rId6"/>
                  <a:stretch>
                    <a:fillRect l="-1823" t="-6383" b="-25532"/>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390775905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636"/>
                                        </p:tgtEl>
                                        <p:attrNameLst>
                                          <p:attrName>style.visibility</p:attrName>
                                        </p:attrNameLst>
                                      </p:cBhvr>
                                      <p:to>
                                        <p:strVal val="visible"/>
                                      </p:to>
                                    </p:set>
                                    <p:animEffect transition="in" filter="wipe(left)">
                                      <p:cBhvr>
                                        <p:cTn id="17" dur="500"/>
                                        <p:tgtEl>
                                          <p:spTgt spid="536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29"/>
                                        </p:tgtEl>
                                        <p:attrNameLst>
                                          <p:attrName>style.visibility</p:attrName>
                                        </p:attrNameLst>
                                      </p:cBhvr>
                                      <p:to>
                                        <p:strVal val="visible"/>
                                      </p:to>
                                    </p:set>
                                    <p:animEffect transition="in" filter="wipe(left)">
                                      <p:cBhvr>
                                        <p:cTn id="21" dur="500"/>
                                        <p:tgtEl>
                                          <p:spTgt spid="53629"/>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2"/>
                                        </p:tgtEl>
                                        <p:attrNameLst>
                                          <p:attrName>style.visibility</p:attrName>
                                        </p:attrNameLst>
                                      </p:cBhvr>
                                      <p:to>
                                        <p:strVal val="visible"/>
                                      </p:to>
                                    </p:set>
                                    <p:animEffect transition="in" filter="wipe(left)">
                                      <p:cBhvr>
                                        <p:cTn id="25" dur="500"/>
                                        <p:tgtEl>
                                          <p:spTgt spid="5362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15"/>
                                        </p:tgtEl>
                                        <p:attrNameLst>
                                          <p:attrName>style.visibility</p:attrName>
                                        </p:attrNameLst>
                                      </p:cBhvr>
                                      <p:to>
                                        <p:strVal val="visible"/>
                                      </p:to>
                                    </p:set>
                                    <p:animEffect transition="in" filter="wipe(left)">
                                      <p:cBhvr>
                                        <p:cTn id="29" dur="500"/>
                                        <p:tgtEl>
                                          <p:spTgt spid="536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49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5488" name="组合 32"/>
          <p:cNvGrpSpPr>
            <a:grpSpLocks/>
          </p:cNvGrpSpPr>
          <p:nvPr/>
        </p:nvGrpSpPr>
        <p:grpSpPr bwMode="auto">
          <a:xfrm>
            <a:off x="1868488" y="793750"/>
            <a:ext cx="8570912" cy="1816100"/>
            <a:chOff x="709839" y="664809"/>
            <a:chExt cx="8570133" cy="1815882"/>
          </a:xfrm>
        </p:grpSpPr>
        <p:sp>
          <p:nvSpPr>
            <p:cNvPr id="34" name="任意多边形 33"/>
            <p:cNvSpPr/>
            <p:nvPr/>
          </p:nvSpPr>
          <p:spPr>
            <a:xfrm>
              <a:off x="709839" y="704492"/>
              <a:ext cx="173021" cy="401589"/>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55490" name="文本框 34"/>
                <p:cNvSpPr txBox="1">
                  <a:spLocks noChangeArrowheads="1"/>
                </p:cNvSpPr>
                <p:nvPr/>
              </p:nvSpPr>
              <p:spPr bwMode="auto">
                <a:xfrm>
                  <a:off x="852723" y="664809"/>
                  <a:ext cx="8427249" cy="1815882"/>
                </a:xfrm>
                <a:prstGeom prst="rect">
                  <a:avLst/>
                </a:prstGeom>
                <a:noFill/>
                <a:ln w="9525">
                  <a:noFill/>
                  <a:miter lim="800000"/>
                  <a:headEnd/>
                  <a:tailEnd/>
                </a:ln>
              </p:spPr>
              <p:txBody>
                <a:bodyPr>
                  <a:spAutoFit/>
                </a:bodyPr>
                <a:lstStyle/>
                <a:p>
                  <a:pPr algn="just"/>
                  <a:r>
                    <a:rPr lang="en-US" altLang="zh-CN" sz="2800" b="1">
                      <a:solidFill>
                        <a:srgbClr val="FF0000"/>
                      </a:solidFill>
                      <a:latin typeface="楷体" pitchFamily="49" charset="-122"/>
                      <a:ea typeface="楷体" pitchFamily="49" charset="-122"/>
                    </a:rPr>
                    <a:t>0618</a:t>
                  </a:r>
                  <a:r>
                    <a:rPr lang="zh-CN" altLang="en-US" sz="2800" b="1" dirty="0">
                      <a:solidFill>
                        <a:srgbClr val="0000FF"/>
                      </a:solidFill>
                      <a:latin typeface="楷体" pitchFamily="49" charset="-122"/>
                      <a:ea typeface="楷体" pitchFamily="49" charset="-122"/>
                    </a:rPr>
                    <a:t>两根长度相同的细导线分别密绕在半径为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和</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b="1" dirty="0">
                      <a:solidFill>
                        <a:srgbClr val="0000FF"/>
                      </a:solidFill>
                      <a:latin typeface="楷体" pitchFamily="49" charset="-122"/>
                      <a:ea typeface="楷体" pitchFamily="49" charset="-122"/>
                    </a:rPr>
                    <a:t>的两个长直圆筒上形成两个螺线管，两个螺线管的长度相同，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b="1" dirty="0">
                      <a:solidFill>
                        <a:srgbClr val="0000FF"/>
                      </a:solidFill>
                      <a:latin typeface="楷体" pitchFamily="49" charset="-122"/>
                      <a:ea typeface="楷体" pitchFamily="49" charset="-122"/>
                    </a:rPr>
                    <a:t>，螺线管通过的电流相同为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，螺线管中的磁感应强度大小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𝑅</m:t>
                          </m:r>
                        </m:sub>
                      </m:sSub>
                    </m:oMath>
                  </a14:m>
                  <a:r>
                    <a:rPr lang="zh-CN" altLang="en-US" sz="2800" b="1" dirty="0">
                      <a:solidFill>
                        <a:srgbClr val="0000FF"/>
                      </a:solidFill>
                      <a:latin typeface="楷体" pitchFamily="49" charset="-122"/>
                      <a:ea typeface="楷体" pitchFamily="49" charset="-122"/>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a14:m>
                  <a:r>
                    <a:rPr lang="zh-CN" altLang="en-US" sz="2800" b="1" dirty="0">
                      <a:solidFill>
                        <a:srgbClr val="0000FF"/>
                      </a:solidFill>
                      <a:latin typeface="楷体" pitchFamily="49" charset="-122"/>
                      <a:ea typeface="楷体" pitchFamily="49" charset="-122"/>
                    </a:rPr>
                    <a:t>，满足</a:t>
                  </a:r>
                </a:p>
              </p:txBody>
            </p:sp>
          </mc:Choice>
          <mc:Fallback xmlns="">
            <p:sp>
              <p:nvSpPr>
                <p:cNvPr id="55490" name="文本框 34"/>
                <p:cNvSpPr txBox="1">
                  <a:spLocks noRot="1" noChangeAspect="1" noMove="1" noResize="1" noEditPoints="1" noAdjustHandles="1" noChangeArrowheads="1" noChangeShapeType="1" noTextEdit="1"/>
                </p:cNvSpPr>
                <p:nvPr/>
              </p:nvSpPr>
              <p:spPr bwMode="auto">
                <a:xfrm>
                  <a:off x="852723" y="664809"/>
                  <a:ext cx="8427249" cy="1815882"/>
                </a:xfrm>
                <a:prstGeom prst="rect">
                  <a:avLst/>
                </a:prstGeom>
                <a:blipFill>
                  <a:blip r:embed="rId2"/>
                  <a:stretch>
                    <a:fillRect l="-1518" t="-4027" r="-1374" b="-771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6731573" y="2010847"/>
              <a:ext cx="169847" cy="39841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 name="组合 1"/>
          <p:cNvGrpSpPr/>
          <p:nvPr/>
        </p:nvGrpSpPr>
        <p:grpSpPr>
          <a:xfrm>
            <a:off x="2041525" y="2892425"/>
            <a:ext cx="8331200" cy="3389313"/>
            <a:chOff x="2041525" y="2892425"/>
            <a:chExt cx="8331200" cy="3389313"/>
          </a:xfrm>
        </p:grpSpPr>
        <p:grpSp>
          <p:nvGrpSpPr>
            <p:cNvPr id="55496" name="组合 5"/>
            <p:cNvGrpSpPr>
              <a:grpSpLocks/>
            </p:cNvGrpSpPr>
            <p:nvPr/>
          </p:nvGrpSpPr>
          <p:grpSpPr bwMode="auto">
            <a:xfrm>
              <a:off x="2041525" y="2892425"/>
              <a:ext cx="8331200" cy="3389313"/>
              <a:chOff x="1930401" y="1699031"/>
              <a:chExt cx="8331198" cy="3390185"/>
            </a:xfrm>
          </p:grpSpPr>
          <p:sp>
            <p:nvSpPr>
              <p:cNvPr id="7" name="矩形 6"/>
              <p:cNvSpPr/>
              <p:nvPr/>
            </p:nvSpPr>
            <p:spPr>
              <a:xfrm rot="2700000">
                <a:off x="2543815" y="2287507"/>
                <a:ext cx="120681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83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095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424" y="3406827"/>
                <a:ext cx="141800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883"/>
                <a:ext cx="0" cy="274549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734"/>
                <a:ext cx="969962" cy="8352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70" y="2364521"/>
                <a:ext cx="1208398"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26" y="2397072"/>
                <a:ext cx="1206810"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5053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2490"/>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573" y="2496955"/>
                <a:ext cx="141800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95"/>
                <a:ext cx="1955800" cy="19483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808"/>
                <a:ext cx="971550" cy="8352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39" y="2341496"/>
                <a:ext cx="120681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912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70"/>
                <a:ext cx="1879600" cy="21833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2270"/>
                <a:ext cx="949325" cy="8161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5551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5551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5551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5551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036815"/>
                <a:ext cx="8020048" cy="52401"/>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2395572"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395572" y="5282751"/>
                  <a:ext cx="173098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506160" y="5282751"/>
                  <a:ext cx="15322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506160" y="5282751"/>
                  <a:ext cx="153221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457787"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6457787" y="5282751"/>
                  <a:ext cx="173098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369602"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8369602" y="5282751"/>
                  <a:ext cx="1730987"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04025" y="2882900"/>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49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15722865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5488"/>
                                        </p:tgtEl>
                                        <p:attrNameLst>
                                          <p:attrName>style.visibility</p:attrName>
                                        </p:attrNameLst>
                                      </p:cBhvr>
                                      <p:to>
                                        <p:strVal val="visible"/>
                                      </p:to>
                                    </p:set>
                                    <p:animEffect transition="in" filter="wipe(left)">
                                      <p:cBhvr>
                                        <p:cTn id="13" dur="500"/>
                                        <p:tgtEl>
                                          <p:spTgt spid="5548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ChangeArrowheads="1"/>
          </p:cNvSpPr>
          <p:nvPr/>
        </p:nvSpPr>
        <p:spPr bwMode="auto">
          <a:xfrm>
            <a:off x="685886" y="576932"/>
            <a:ext cx="3895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三、电源的电动势</a:t>
            </a:r>
          </a:p>
        </p:txBody>
      </p:sp>
    </p:spTree>
    <p:controls>
      <mc:AlternateContent xmlns:mc="http://schemas.openxmlformats.org/markup-compatibility/2006">
        <mc:Choice xmlns:v="urn:schemas-microsoft-com:vml" Requires="v">
          <p:control spid="67611" name="ShockwaveFlash1" r:id="rId2" imgW="7924680" imgH="5181480"/>
        </mc:Choice>
        <mc:Fallback>
          <p:control name="ShockwaveFlash1" r:id="rId2" imgW="7924680" imgH="518148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292225"/>
                  <a:ext cx="7924800" cy="5181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746036129"/>
      </p:ext>
    </p:extLst>
  </p:cSld>
  <p:clrMapOvr>
    <a:masterClrMapping/>
  </p:clrMapOvr>
  <p:transition>
    <p:blinds dir="vert"/>
  </p:transition>
</p:sld>
</file>

<file path=ppt/theme/theme1.xml><?xml version="1.0" encoding="utf-8"?>
<a:theme xmlns:a="http://schemas.openxmlformats.org/drawingml/2006/main" name="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10.xml><?xml version="1.0" encoding="utf-8"?>
<a:theme xmlns:a="http://schemas.openxmlformats.org/drawingml/2006/main" name="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1486</TotalTime>
  <Words>8285</Words>
  <Application>Microsoft Office PowerPoint</Application>
  <PresentationFormat>自定义</PresentationFormat>
  <Paragraphs>1102</Paragraphs>
  <Slides>88</Slides>
  <Notes>54</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88</vt:i4>
      </vt:variant>
    </vt:vector>
  </HeadingPairs>
  <TitlesOfParts>
    <vt:vector size="92" baseType="lpstr">
      <vt:lpstr>主题2</vt:lpstr>
      <vt:lpstr>Equation</vt:lpstr>
      <vt:lpstr>公式</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289</cp:revision>
  <dcterms:created xsi:type="dcterms:W3CDTF">2016-10-12T23:56:00Z</dcterms:created>
  <dcterms:modified xsi:type="dcterms:W3CDTF">2018-09-03T08:00:20Z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